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4" r:id="rId3"/>
    <p:sldId id="315" r:id="rId4"/>
    <p:sldId id="316" r:id="rId5"/>
    <p:sldId id="317" r:id="rId6"/>
    <p:sldId id="319" r:id="rId7"/>
    <p:sldId id="318" r:id="rId8"/>
    <p:sldId id="320" r:id="rId9"/>
  </p:sldIdLst>
  <p:sldSz cx="12198350" cy="6858000"/>
  <p:notesSz cx="6858000" cy="9144000"/>
  <p:custDataLst>
    <p:tags r:id="rId11"/>
  </p:custDataLst>
  <p:defaultTextStyle>
    <a:defPPr>
      <a:defRPr lang="en-US"/>
    </a:defPPr>
    <a:lvl1pPr marL="0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12195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9495"/>
    <a:srgbClr val="CB2D2D"/>
    <a:srgbClr val="648E8E"/>
    <a:srgbClr val="C00000"/>
    <a:srgbClr val="FFFFFF"/>
    <a:srgbClr val="0000FF"/>
    <a:srgbClr val="4A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4660"/>
  </p:normalViewPr>
  <p:slideViewPr>
    <p:cSldViewPr>
      <p:cViewPr varScale="1">
        <p:scale>
          <a:sx n="92" d="100"/>
          <a:sy n="92" d="100"/>
        </p:scale>
        <p:origin x="108" y="462"/>
      </p:cViewPr>
      <p:guideLst>
        <p:guide orient="horz" pos="2160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134F2-1676-48A3-903A-038A6077AAE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DCE6-5E8C-4E63-B22B-AE2E83541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5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876" y="2130426"/>
            <a:ext cx="10368598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53" y="3886200"/>
            <a:ext cx="853884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9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8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8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8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1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8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3804" y="274639"/>
            <a:ext cx="2744629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918" y="274639"/>
            <a:ext cx="803058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1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3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585" y="4406901"/>
            <a:ext cx="10368598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585" y="2906713"/>
            <a:ext cx="10368598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76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53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930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907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88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86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83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81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3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917" y="1600201"/>
            <a:ext cx="5387605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00828" y="1600201"/>
            <a:ext cx="5387605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9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918" y="1535113"/>
            <a:ext cx="5389723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918" y="2174875"/>
            <a:ext cx="5389723" cy="39512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6594" y="1535113"/>
            <a:ext cx="539184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6594" y="2174875"/>
            <a:ext cx="5391840" cy="39512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5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3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920" y="273049"/>
            <a:ext cx="401317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9216" y="273052"/>
            <a:ext cx="6819216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920" y="1435102"/>
            <a:ext cx="401317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9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962" y="4800600"/>
            <a:ext cx="731901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962" y="612775"/>
            <a:ext cx="731901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768" indent="0">
              <a:buNone/>
              <a:defRPr sz="3700"/>
            </a:lvl2pPr>
            <a:lvl3pPr marL="1219535" indent="0">
              <a:buNone/>
              <a:defRPr sz="3200"/>
            </a:lvl3pPr>
            <a:lvl4pPr marL="1829303" indent="0">
              <a:buNone/>
              <a:defRPr sz="2700"/>
            </a:lvl4pPr>
            <a:lvl5pPr marL="2439071" indent="0">
              <a:buNone/>
              <a:defRPr sz="2700"/>
            </a:lvl5pPr>
            <a:lvl6pPr marL="3048838" indent="0">
              <a:buNone/>
              <a:defRPr sz="2700"/>
            </a:lvl6pPr>
            <a:lvl7pPr marL="3658606" indent="0">
              <a:buNone/>
              <a:defRPr sz="2700"/>
            </a:lvl7pPr>
            <a:lvl8pPr marL="4268373" indent="0">
              <a:buNone/>
              <a:defRPr sz="2700"/>
            </a:lvl8pPr>
            <a:lvl9pPr marL="4878141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962" y="5367338"/>
            <a:ext cx="731901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" y="0"/>
            <a:ext cx="12198350" cy="1143000"/>
          </a:xfrm>
          <a:prstGeom prst="rect">
            <a:avLst/>
          </a:prstGeom>
        </p:spPr>
        <p:txBody>
          <a:bodyPr vert="horz" lIns="121954" tIns="60977" rIns="121954" bIns="60977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918" y="1600201"/>
            <a:ext cx="10978515" cy="4525963"/>
          </a:xfrm>
          <a:prstGeom prst="rect">
            <a:avLst/>
          </a:prstGeom>
        </p:spPr>
        <p:txBody>
          <a:bodyPr vert="horz" lIns="121954" tIns="60977" rIns="121954" bIns="60977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917" y="6492875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6D46-8883-4C59-8F41-21D7EAD29FB2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7770" y="6492875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42151" y="6492875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64719-00ED-40AD-AF49-5F6D6B933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6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53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1219535" rtl="0" eaLnBrk="1" latinLnBrk="0" hangingPunct="1"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0" indent="-288000" algn="l" defTabSz="1219535" rtl="0" eaLnBrk="1" latinLnBrk="0" hangingPunct="1">
        <a:spcBef>
          <a:spcPts val="3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00" indent="-288000" algn="l" defTabSz="1219535" rtl="0" eaLnBrk="1" latinLnBrk="0" hangingPunct="1">
        <a:spcBef>
          <a:spcPts val="3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0" indent="-216000" algn="l" defTabSz="1219535" rtl="0" eaLnBrk="1" latinLnBrk="0" hangingPunct="1">
        <a:spcBef>
          <a:spcPts val="1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84000" indent="-216000" algn="l" defTabSz="1219535" rtl="0" eaLnBrk="1" latinLnBrk="0" hangingPunct="1">
        <a:spcBef>
          <a:spcPts val="1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3722" indent="-304884" algn="l" defTabSz="12195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490" indent="-304884" algn="l" defTabSz="12195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257" indent="-304884" algn="l" defTabSz="12195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025" indent="-304884" algn="l" defTabSz="121953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68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535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303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71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838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606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373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141" algn="l" defTabSz="12195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XML/EXI/docs/json/exi-for-js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599" y="2492896"/>
            <a:ext cx="10368598" cy="1974081"/>
          </a:xfrm>
        </p:spPr>
        <p:txBody>
          <a:bodyPr>
            <a:normAutofit/>
          </a:bodyPr>
          <a:lstStyle/>
          <a:p>
            <a:r>
              <a:rPr lang="en-US" sz="4800" b="1" dirty="0"/>
              <a:t>Efficient Format for Thing Description</a:t>
            </a:r>
            <a:endParaRPr lang="en-US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2352" y="4756481"/>
            <a:ext cx="8681279" cy="1120791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solidFill>
                  <a:schemeClr val="tx1"/>
                </a:solidFill>
              </a:rPr>
              <a:t>Taki </a:t>
            </a:r>
            <a:r>
              <a:rPr lang="de-DE" sz="3200" b="1" dirty="0">
                <a:solidFill>
                  <a:schemeClr val="tx1"/>
                </a:solidFill>
              </a:rPr>
              <a:t>Kamiya (Fujitsu), Daniel Peintner (Siemens)</a:t>
            </a:r>
          </a:p>
          <a:p>
            <a:r>
              <a:rPr lang="de-DE" sz="3200" b="1" dirty="0">
                <a:solidFill>
                  <a:schemeClr val="tx1"/>
                </a:solidFill>
              </a:rPr>
              <a:t>17 March 2020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4" name="Picture 4" descr="C:\Users\z0010w1v\Pictures\wo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8421" y="332656"/>
            <a:ext cx="5037396" cy="26799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892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Discussed Before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980728"/>
            <a:ext cx="10978515" cy="57606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WoT</a:t>
            </a:r>
            <a:r>
              <a:rPr lang="en-US" dirty="0"/>
              <a:t> IG mainly looked at two technologies for compacting TDs.</a:t>
            </a:r>
          </a:p>
          <a:p>
            <a:pPr lvl="1"/>
            <a:r>
              <a:rPr lang="en-US" dirty="0"/>
              <a:t>W3C EXI4JSON</a:t>
            </a:r>
          </a:p>
          <a:p>
            <a:pPr lvl="2"/>
            <a:r>
              <a:rPr lang="en-US" dirty="0"/>
              <a:t>A very compact encoding for JSON based on W3C EXI.</a:t>
            </a:r>
          </a:p>
          <a:p>
            <a:pPr lvl="2"/>
            <a:r>
              <a:rPr lang="en-US" dirty="0"/>
              <a:t>Working Group Note is available.</a:t>
            </a:r>
          </a:p>
          <a:p>
            <a:pPr lvl="3"/>
            <a:r>
              <a:rPr lang="en-US" dirty="0">
                <a:hlinkClick r:id="rId2"/>
              </a:rPr>
              <a:t>https://www.w3.org/XML/EXI/docs/json/exi-for-json.html</a:t>
            </a:r>
            <a:endParaRPr lang="en-US" dirty="0"/>
          </a:p>
          <a:p>
            <a:pPr lvl="2"/>
            <a:r>
              <a:rPr lang="en-US" dirty="0"/>
              <a:t>Implementations are also available. (e.g. </a:t>
            </a:r>
            <a:r>
              <a:rPr lang="en-US" dirty="0" err="1"/>
              <a:t>EXIficient</a:t>
            </a:r>
            <a:r>
              <a:rPr lang="en-US" dirty="0"/>
              <a:t>, </a:t>
            </a:r>
            <a:r>
              <a:rPr lang="en-US" dirty="0" err="1"/>
              <a:t>OpenEXI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IETF CBOR</a:t>
            </a:r>
          </a:p>
          <a:p>
            <a:pPr lvl="2"/>
            <a:r>
              <a:rPr lang="en-US" dirty="0"/>
              <a:t>Compact encoding for JSON.</a:t>
            </a:r>
          </a:p>
          <a:p>
            <a:pPr lvl="2"/>
            <a:r>
              <a:rPr lang="en-US" dirty="0"/>
              <a:t>Implementations available in many languages.</a:t>
            </a:r>
          </a:p>
          <a:p>
            <a:r>
              <a:rPr lang="en-US" dirty="0"/>
              <a:t>What we have learned so far.</a:t>
            </a:r>
          </a:p>
          <a:p>
            <a:pPr lvl="1"/>
            <a:r>
              <a:rPr lang="en-US" dirty="0"/>
              <a:t>CBOR processors (parsers/encoders) are probably easier to implement.</a:t>
            </a:r>
          </a:p>
          <a:p>
            <a:pPr lvl="2"/>
            <a:r>
              <a:rPr lang="en-US" dirty="0"/>
              <a:t>Modestly compact.</a:t>
            </a:r>
          </a:p>
          <a:p>
            <a:pPr lvl="1"/>
            <a:r>
              <a:rPr lang="en-US" dirty="0"/>
              <a:t>EXI4JSON</a:t>
            </a:r>
          </a:p>
          <a:p>
            <a:pPr lvl="2"/>
            <a:r>
              <a:rPr lang="en-US" dirty="0"/>
              <a:t>In general, it provides more compact encoding.</a:t>
            </a:r>
          </a:p>
          <a:p>
            <a:pPr lvl="2"/>
            <a:r>
              <a:rPr lang="en-US" dirty="0"/>
              <a:t>It can be </a:t>
            </a:r>
            <a:r>
              <a:rPr lang="en-US" b="1" dirty="0"/>
              <a:t>informed</a:t>
            </a:r>
            <a:r>
              <a:rPr lang="en-US" dirty="0"/>
              <a:t> by JSON schemas for better compaction.</a:t>
            </a:r>
          </a:p>
          <a:p>
            <a:pPr lvl="3"/>
            <a:r>
              <a:rPr lang="en-US" dirty="0"/>
              <a:t>Note: “informed” is different from “dependent”</a:t>
            </a:r>
          </a:p>
          <a:p>
            <a:pPr lvl="2"/>
            <a:r>
              <a:rPr lang="en-US" dirty="0"/>
              <a:t>It works better when combined with redundancy-based compression (e.g. deflate algorithm)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2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 is Metadata, is not Payload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340768"/>
            <a:ext cx="10978515" cy="5238328"/>
          </a:xfrm>
        </p:spPr>
        <p:txBody>
          <a:bodyPr/>
          <a:lstStyle/>
          <a:p>
            <a:r>
              <a:rPr lang="en-US" dirty="0"/>
              <a:t>TD is to the </a:t>
            </a:r>
            <a:r>
              <a:rPr lang="en-US" dirty="0" err="1"/>
              <a:t>IoT</a:t>
            </a:r>
            <a:r>
              <a:rPr lang="en-US" dirty="0"/>
              <a:t> what index.html is to a website</a:t>
            </a:r>
          </a:p>
          <a:p>
            <a:pPr lvl="1"/>
            <a:r>
              <a:rPr lang="en-US" dirty="0"/>
              <a:t>It can be considered as the entry point of a physical or virtual Thing/device.</a:t>
            </a:r>
          </a:p>
          <a:p>
            <a:r>
              <a:rPr lang="en-US" dirty="0"/>
              <a:t>TD is a collection of metadata. </a:t>
            </a:r>
          </a:p>
          <a:p>
            <a:pPr lvl="1"/>
            <a:r>
              <a:rPr lang="en-US" dirty="0"/>
              <a:t>It is a format for metadata, not necessarily is a format for payloads.</a:t>
            </a:r>
          </a:p>
          <a:p>
            <a:pPr lvl="1"/>
            <a:r>
              <a:rPr lang="en-US" dirty="0"/>
              <a:t>For payloads, TD can identify various payload formats by content-type.</a:t>
            </a:r>
          </a:p>
          <a:p>
            <a:pPr lvl="2"/>
            <a:r>
              <a:rPr lang="en-US" dirty="0"/>
              <a:t>For payloads, TD is open-ended as long as the format is well-documented.</a:t>
            </a:r>
          </a:p>
          <a:p>
            <a:pPr lvl="2"/>
            <a:r>
              <a:rPr lang="en-US" dirty="0"/>
              <a:t>In Burlingame F2F in 2017, </a:t>
            </a:r>
            <a:r>
              <a:rPr lang="en-US" dirty="0" err="1"/>
              <a:t>WoT</a:t>
            </a:r>
            <a:r>
              <a:rPr lang="en-US" dirty="0"/>
              <a:t> transformation language was suggested by participants.</a:t>
            </a:r>
          </a:p>
          <a:p>
            <a:pPr lvl="3"/>
            <a:r>
              <a:rPr lang="en-US" dirty="0"/>
              <a:t>An example mechanism supporting such transformation for CSV and ASN.1 was presented in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WoT</a:t>
            </a:r>
            <a:r>
              <a:rPr lang="en-US" dirty="0"/>
              <a:t> Workshop.</a:t>
            </a:r>
          </a:p>
          <a:p>
            <a:pPr lvl="1"/>
            <a:r>
              <a:rPr lang="en-US" dirty="0"/>
              <a:t>TD, as a format of metadata, should be able to be processed by as many </a:t>
            </a:r>
            <a:r>
              <a:rPr lang="en-US" dirty="0" err="1"/>
              <a:t>WoT</a:t>
            </a:r>
            <a:r>
              <a:rPr lang="en-US" dirty="0"/>
              <a:t> </a:t>
            </a:r>
            <a:r>
              <a:rPr lang="en-US" i="1" dirty="0"/>
              <a:t>Consumers</a:t>
            </a:r>
            <a:r>
              <a:rPr lang="en-US" dirty="0"/>
              <a:t> as possible.</a:t>
            </a:r>
          </a:p>
          <a:p>
            <a:pPr lvl="2"/>
            <a:r>
              <a:rPr lang="en-US" dirty="0"/>
              <a:t>We probably should not make it open-ended.</a:t>
            </a:r>
          </a:p>
          <a:p>
            <a:pPr lvl="3"/>
            <a:r>
              <a:rPr lang="en-US" dirty="0"/>
              <a:t>We should recommend at most a couple of efficient encodings (ideally, one) to manage interoperability.</a:t>
            </a:r>
          </a:p>
          <a:p>
            <a:pPr lvl="2"/>
            <a:r>
              <a:rPr lang="en-US" dirty="0"/>
              <a:t>At the same time, we should expect changes in technology in terms of innovation, trends, etc.</a:t>
            </a:r>
          </a:p>
          <a:p>
            <a:pPr lvl="3"/>
            <a:r>
              <a:rPr lang="en-US" dirty="0"/>
              <a:t>We should not forbid the use of formats that will be available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06849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 is Hypertext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583" y="3827937"/>
            <a:ext cx="10817850" cy="29264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TD can link to other TDs and Templates.</a:t>
            </a:r>
          </a:p>
          <a:p>
            <a:pPr lvl="1"/>
            <a:r>
              <a:rPr lang="en-US" dirty="0"/>
              <a:t>Main TD (“Home” in the figure) can be in an efficient format.</a:t>
            </a:r>
          </a:p>
          <a:p>
            <a:pPr lvl="2"/>
            <a:r>
              <a:rPr lang="en-US" dirty="0"/>
              <a:t>But other TDs may be the default text JSON-LD.</a:t>
            </a:r>
          </a:p>
          <a:p>
            <a:pPr lvl="2"/>
            <a:r>
              <a:rPr lang="en-US" dirty="0"/>
              <a:t>For a TD composed of TDs for “components”, collecting them all requires multiple retrieval of resources.</a:t>
            </a:r>
          </a:p>
          <a:p>
            <a:pPr lvl="2"/>
            <a:r>
              <a:rPr lang="en-US" dirty="0"/>
              <a:t>It may reduce the gains from an efficient format.</a:t>
            </a:r>
          </a:p>
          <a:p>
            <a:r>
              <a:rPr lang="en-US" dirty="0"/>
              <a:t>Thing Directory may provide support for efficient formats.</a:t>
            </a:r>
          </a:p>
          <a:p>
            <a:pPr lvl="1"/>
            <a:r>
              <a:rPr lang="en-US" dirty="0"/>
              <a:t>This way, linked TDs can also be accessed in an efficient formats.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655" y="1307802"/>
            <a:ext cx="3392744" cy="2232248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176" y="1059998"/>
            <a:ext cx="5112568" cy="26901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395319" y="3784705"/>
            <a:ext cx="47310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by Benjamin Klotz (</a:t>
            </a:r>
            <a:r>
              <a:rPr lang="en-US" sz="1400" dirty="0" err="1"/>
              <a:t>Eurecom</a:t>
            </a:r>
            <a:r>
              <a:rPr lang="en-US" sz="1400" dirty="0"/>
              <a:t>) @ 2</a:t>
            </a:r>
            <a:r>
              <a:rPr lang="en-US" sz="1400" baseline="30000" dirty="0"/>
              <a:t>nd</a:t>
            </a:r>
            <a:r>
              <a:rPr lang="en-US" sz="1400" dirty="0"/>
              <a:t> W3C Workshop on </a:t>
            </a:r>
            <a:r>
              <a:rPr lang="en-US" sz="1400" dirty="0" err="1"/>
              <a:t>WoT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482551" y="1430887"/>
            <a:ext cx="1440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Hypertext</a:t>
            </a:r>
            <a:br>
              <a:rPr lang="en-US" sz="1600" b="1" dirty="0"/>
            </a:br>
            <a:r>
              <a:rPr lang="en-US" sz="1400" dirty="0"/>
              <a:t>(from Wikipedia)</a:t>
            </a:r>
          </a:p>
        </p:txBody>
      </p:sp>
    </p:spTree>
    <p:extLst>
      <p:ext uri="{BB962C8B-B14F-4D97-AF65-F5344CB8AC3E}">
        <p14:creationId xmlns:p14="http://schemas.microsoft.com/office/powerpoint/2010/main" val="265969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at Different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6847" y="1175242"/>
            <a:ext cx="8640960" cy="5256583"/>
          </a:xfrm>
        </p:spPr>
        <p:txBody>
          <a:bodyPr>
            <a:noAutofit/>
          </a:bodyPr>
          <a:lstStyle/>
          <a:p>
            <a:r>
              <a:rPr lang="en-US" sz="2400" dirty="0"/>
              <a:t>From the </a:t>
            </a:r>
            <a:r>
              <a:rPr lang="en-US" sz="2400" dirty="0" smtClean="0"/>
              <a:t>bottom to the top (see left figure from </a:t>
            </a:r>
            <a:r>
              <a:rPr lang="en-US" sz="2400" smtClean="0"/>
              <a:t>the bottom)</a:t>
            </a:r>
            <a:endParaRPr lang="en-US" sz="2400" dirty="0"/>
          </a:p>
          <a:p>
            <a:pPr lvl="1"/>
            <a:r>
              <a:rPr lang="en-US" sz="2000" dirty="0"/>
              <a:t>Byte level</a:t>
            </a:r>
          </a:p>
          <a:p>
            <a:pPr lvl="2"/>
            <a:r>
              <a:rPr lang="en-US" sz="1600" dirty="0"/>
              <a:t>Deflate, </a:t>
            </a:r>
            <a:r>
              <a:rPr lang="en-US" sz="1600" dirty="0" err="1"/>
              <a:t>GZip</a:t>
            </a:r>
            <a:r>
              <a:rPr lang="en-US" sz="1600" dirty="0"/>
              <a:t>, etc. detect redundancy at byte level, and compress them.</a:t>
            </a:r>
          </a:p>
          <a:p>
            <a:pPr lvl="1"/>
            <a:r>
              <a:rPr lang="en-US" sz="2000" dirty="0"/>
              <a:t>Syntax level</a:t>
            </a:r>
          </a:p>
          <a:p>
            <a:pPr lvl="2"/>
            <a:r>
              <a:rPr lang="en-US" sz="1600" dirty="0"/>
              <a:t>EXI4JSON, CBOR, etc. work at the token level according to JSON grammar.</a:t>
            </a:r>
          </a:p>
          <a:p>
            <a:pPr lvl="1"/>
            <a:r>
              <a:rPr lang="en-US" sz="2000" dirty="0"/>
              <a:t>Data model level (e.g. RDF triples)</a:t>
            </a:r>
          </a:p>
          <a:p>
            <a:pPr lvl="2"/>
            <a:r>
              <a:rPr lang="en-US" sz="1600" dirty="0"/>
              <a:t>RDF Thrift, HDT, etc. works at the triplet level according to RDF grammar.</a:t>
            </a:r>
          </a:p>
          <a:p>
            <a:pPr lvl="1"/>
            <a:r>
              <a:rPr lang="en-US" sz="2000" dirty="0"/>
              <a:t>Information model level (e.g. </a:t>
            </a:r>
            <a:r>
              <a:rPr lang="en-US" sz="2000" dirty="0" err="1"/>
              <a:t>WoT</a:t>
            </a:r>
            <a:r>
              <a:rPr lang="en-US" sz="2000" dirty="0"/>
              <a:t>)</a:t>
            </a:r>
          </a:p>
          <a:p>
            <a:pPr lvl="2"/>
            <a:r>
              <a:rPr lang="en-US" sz="1600" dirty="0"/>
              <a:t>It would work on TD information model described in TD specification.</a:t>
            </a:r>
          </a:p>
          <a:p>
            <a:r>
              <a:rPr lang="en-US" sz="2400" dirty="0"/>
              <a:t>The higher a level is, it is more useful for high layer processing.</a:t>
            </a:r>
          </a:p>
          <a:p>
            <a:pPr lvl="1"/>
            <a:r>
              <a:rPr lang="en-US" sz="2000" dirty="0"/>
              <a:t>However, such a format is not useful for software expecting lower level processing.</a:t>
            </a:r>
          </a:p>
          <a:p>
            <a:pPr lvl="2"/>
            <a:r>
              <a:rPr lang="en-US" sz="1600" dirty="0"/>
              <a:t>For example, </a:t>
            </a:r>
            <a:r>
              <a:rPr lang="en-US" sz="1600" dirty="0" err="1"/>
              <a:t>WoT</a:t>
            </a:r>
            <a:r>
              <a:rPr lang="en-US" sz="1600" dirty="0"/>
              <a:t> </a:t>
            </a:r>
            <a:r>
              <a:rPr lang="en-US" sz="1600" i="1" dirty="0"/>
              <a:t>consumer</a:t>
            </a:r>
            <a:r>
              <a:rPr lang="en-US" sz="1600" dirty="0"/>
              <a:t> that processes TD as pure JSON may not be able to process TDs encoded at RDF level.</a:t>
            </a:r>
          </a:p>
          <a:p>
            <a:r>
              <a:rPr lang="en-US" sz="2400" dirty="0"/>
              <a:t>The right level depends on use cases and device </a:t>
            </a:r>
            <a:r>
              <a:rPr lang="en-US" sz="2400" dirty="0" smtClean="0"/>
              <a:t>classes.</a:t>
            </a:r>
            <a:endParaRPr lang="en-US" sz="2400" dirty="0"/>
          </a:p>
          <a:p>
            <a:pPr lvl="1"/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338535" y="5109779"/>
            <a:ext cx="2448272" cy="1224134"/>
          </a:xfrm>
          <a:prstGeom prst="rect">
            <a:avLst/>
          </a:prstGeom>
          <a:solidFill>
            <a:srgbClr val="D6BCEA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Bytes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8535" y="3885837"/>
            <a:ext cx="2448272" cy="1223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Syntax 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en-US" altLang="ja-JP" sz="2400" dirty="0">
                <a:solidFill>
                  <a:schemeClr val="tx1"/>
                </a:solidFill>
              </a:rPr>
              <a:t>(Token/Grammar)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8535" y="2614857"/>
            <a:ext cx="2448272" cy="1270786"/>
          </a:xfrm>
          <a:prstGeom prst="rect">
            <a:avLst/>
          </a:prstGeom>
          <a:solidFill>
            <a:srgbClr val="E5FFF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data model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en-US" altLang="ja-JP" sz="2400" dirty="0">
                <a:solidFill>
                  <a:schemeClr val="tx1"/>
                </a:solidFill>
              </a:rPr>
              <a:t>(e.g. RDF)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8535" y="1484784"/>
            <a:ext cx="2448272" cy="1136920"/>
          </a:xfrm>
          <a:prstGeom prst="rect">
            <a:avLst/>
          </a:prstGeom>
          <a:solidFill>
            <a:srgbClr val="79C6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Information</a:t>
            </a:r>
            <a:r>
              <a:rPr kumimoji="1" lang="en-US" altLang="ja-JP" dirty="0">
                <a:solidFill>
                  <a:schemeClr val="tx1"/>
                </a:solidFill>
              </a:rPr>
              <a:t/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en-US" altLang="ja-JP" dirty="0">
                <a:solidFill>
                  <a:schemeClr val="tx1"/>
                </a:solidFill>
              </a:rPr>
              <a:t>Model</a:t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en-US" altLang="ja-JP" dirty="0">
                <a:solidFill>
                  <a:schemeClr val="tx1"/>
                </a:solidFill>
              </a:rPr>
              <a:t>(e.g. </a:t>
            </a:r>
            <a:r>
              <a:rPr kumimoji="1" lang="en-US" altLang="ja-JP" dirty="0" err="1">
                <a:solidFill>
                  <a:schemeClr val="tx1"/>
                </a:solidFill>
              </a:rPr>
              <a:t>WoT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Directory and Thing-to-Thing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5466" y="1600201"/>
            <a:ext cx="5946357" cy="4933701"/>
          </a:xfrm>
        </p:spPr>
        <p:txBody>
          <a:bodyPr>
            <a:normAutofit/>
          </a:bodyPr>
          <a:lstStyle/>
          <a:p>
            <a:r>
              <a:rPr lang="en-US" dirty="0"/>
              <a:t>Thing Directory Use Case</a:t>
            </a:r>
          </a:p>
          <a:p>
            <a:pPr lvl="1"/>
            <a:r>
              <a:rPr lang="en-US" dirty="0" err="1"/>
              <a:t>WoT</a:t>
            </a:r>
            <a:r>
              <a:rPr lang="en-US" dirty="0"/>
              <a:t> consumer obtains a TD from Thing Directory.</a:t>
            </a:r>
          </a:p>
          <a:p>
            <a:pPr lvl="2"/>
            <a:r>
              <a:rPr lang="en-US" dirty="0"/>
              <a:t>Using SPARQL or Semantic API.</a:t>
            </a:r>
          </a:p>
          <a:p>
            <a:pPr lvl="1"/>
            <a:r>
              <a:rPr lang="en-US" dirty="0"/>
              <a:t>Thing Directory and </a:t>
            </a:r>
            <a:r>
              <a:rPr lang="en-US" dirty="0" err="1"/>
              <a:t>WoT</a:t>
            </a:r>
            <a:r>
              <a:rPr lang="en-US" dirty="0"/>
              <a:t> </a:t>
            </a:r>
            <a:r>
              <a:rPr lang="en-US" i="1" dirty="0"/>
              <a:t>Consumer</a:t>
            </a:r>
            <a:r>
              <a:rPr lang="en-US" dirty="0"/>
              <a:t> are talking based on abstract semantics.</a:t>
            </a:r>
          </a:p>
          <a:p>
            <a:pPr lvl="2"/>
            <a:r>
              <a:rPr lang="en-US" dirty="0"/>
              <a:t>It may be more convenient for the Consumer to receive TD in a format encoding TD data in RDF data model.</a:t>
            </a:r>
          </a:p>
          <a:p>
            <a:r>
              <a:rPr lang="en-US" dirty="0"/>
              <a:t>Thing-to-Thing Use Case</a:t>
            </a:r>
          </a:p>
          <a:p>
            <a:pPr lvl="1"/>
            <a:r>
              <a:rPr lang="en-US" dirty="0"/>
              <a:t>A Thing with limited resources may prefer to hold TD data in very compact form such as EXI4JSON or </a:t>
            </a:r>
            <a:r>
              <a:rPr lang="en-US" dirty="0" err="1"/>
              <a:t>CoAP</a:t>
            </a:r>
            <a:r>
              <a:rPr lang="en-US" dirty="0"/>
              <a:t>.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602067" y="2132856"/>
            <a:ext cx="2016224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Thing</a:t>
            </a:r>
            <a:br>
              <a:rPr lang="en-US" dirty="0"/>
            </a:br>
            <a:r>
              <a:rPr lang="en-US" dirty="0"/>
              <a:t>Directory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15" y="2153518"/>
            <a:ext cx="1135013" cy="113501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690299" y="2700362"/>
            <a:ext cx="1927016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20" y="5301208"/>
            <a:ext cx="1507717" cy="12326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40638" y="2780928"/>
            <a:ext cx="1676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Registration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47843" y="3198167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Thing</a:t>
            </a:r>
          </a:p>
        </p:txBody>
      </p:sp>
      <p:sp>
        <p:nvSpPr>
          <p:cNvPr id="12" name="Flowchart: Document 11"/>
          <p:cNvSpPr/>
          <p:nvPr/>
        </p:nvSpPr>
        <p:spPr>
          <a:xfrm>
            <a:off x="3266363" y="1844824"/>
            <a:ext cx="936104" cy="648072"/>
          </a:xfrm>
          <a:prstGeom prst="flowChartDocumen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250139" y="3573016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527" y="4168675"/>
            <a:ext cx="955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Query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66163" y="3607419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73759" y="5502056"/>
            <a:ext cx="14606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WoT</a:t>
            </a:r>
            <a:endParaRPr lang="en-US" dirty="0"/>
          </a:p>
          <a:p>
            <a:r>
              <a:rPr lang="en-US" i="1" dirty="0"/>
              <a:t>Consumer</a:t>
            </a:r>
          </a:p>
        </p:txBody>
      </p:sp>
      <p:sp>
        <p:nvSpPr>
          <p:cNvPr id="22" name="Flowchart: Document 21"/>
          <p:cNvSpPr/>
          <p:nvPr/>
        </p:nvSpPr>
        <p:spPr>
          <a:xfrm>
            <a:off x="1610178" y="4100287"/>
            <a:ext cx="936104" cy="648072"/>
          </a:xfrm>
          <a:prstGeom prst="flowChartDocumen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618291" y="3573016"/>
            <a:ext cx="1999024" cy="1728192"/>
          </a:xfrm>
          <a:prstGeom prst="straightConnector1">
            <a:avLst/>
          </a:prstGeom>
          <a:ln w="381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79920" y="4365104"/>
            <a:ext cx="154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Interaction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15" y="5267621"/>
            <a:ext cx="1135013" cy="1135013"/>
          </a:xfrm>
          <a:prstGeom prst="rect">
            <a:avLst/>
          </a:prstGeom>
        </p:spPr>
      </p:pic>
      <p:sp>
        <p:nvSpPr>
          <p:cNvPr id="27" name="Flowchart: Document 26"/>
          <p:cNvSpPr/>
          <p:nvPr/>
        </p:nvSpPr>
        <p:spPr>
          <a:xfrm>
            <a:off x="5153748" y="4100287"/>
            <a:ext cx="936104" cy="648072"/>
          </a:xfrm>
          <a:prstGeom prst="flowChartDocumen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947047" y="3659832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307087" y="3683445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3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268760"/>
            <a:ext cx="10978515" cy="50405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Efficient Format is an optimization issue, not a functional issue.</a:t>
            </a:r>
          </a:p>
          <a:p>
            <a:pPr lvl="1"/>
            <a:r>
              <a:rPr lang="en-US" dirty="0"/>
              <a:t>It only surfaces in a real system or in stress tests.</a:t>
            </a:r>
          </a:p>
          <a:p>
            <a:r>
              <a:rPr lang="en-US" dirty="0"/>
              <a:t>We should recommend at most a couple of efficient encodings (ideally, one) to manage interoperability.</a:t>
            </a:r>
          </a:p>
          <a:p>
            <a:pPr lvl="1"/>
            <a:r>
              <a:rPr lang="en-US" dirty="0"/>
              <a:t>At the same time, we should not forbid the use of formats that will be available in the future.</a:t>
            </a:r>
          </a:p>
          <a:p>
            <a:pPr lvl="1"/>
            <a:r>
              <a:rPr lang="en-US" dirty="0"/>
              <a:t>Ultimately, market will find the best option.</a:t>
            </a:r>
          </a:p>
          <a:p>
            <a:pPr lvl="1"/>
            <a:r>
              <a:rPr lang="en-US" dirty="0"/>
              <a:t>However, we should avoid the chaos. </a:t>
            </a:r>
            <a:r>
              <a:rPr lang="en-US" dirty="0" err="1"/>
              <a:t>WoT</a:t>
            </a:r>
            <a:r>
              <a:rPr lang="en-US" dirty="0"/>
              <a:t> was about removing chaos.</a:t>
            </a:r>
          </a:p>
          <a:p>
            <a:r>
              <a:rPr lang="en-US" dirty="0"/>
              <a:t>We can experiment most promising formats in future </a:t>
            </a:r>
            <a:r>
              <a:rPr lang="en-US" dirty="0" err="1"/>
              <a:t>PlugFests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should avoid inventing a new format unless there is no better alternatives.</a:t>
            </a:r>
          </a:p>
          <a:p>
            <a:r>
              <a:rPr lang="en-US" dirty="0">
                <a:solidFill>
                  <a:srgbClr val="FF0000"/>
                </a:solidFill>
              </a:rPr>
              <a:t>We </a:t>
            </a:r>
            <a:r>
              <a:rPr lang="en-US">
                <a:solidFill>
                  <a:srgbClr val="FF0000"/>
                </a:solidFill>
              </a:rPr>
              <a:t>continue discussions </a:t>
            </a:r>
            <a:r>
              <a:rPr lang="en-US" dirty="0">
                <a:solidFill>
                  <a:srgbClr val="FF0000"/>
                </a:solidFill>
              </a:rPr>
              <a:t>on GitHub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https://github.com/w3c/wot-thing-description/issues/885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6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5229200"/>
            <a:ext cx="10978515" cy="8969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Thank you!</a:t>
            </a:r>
          </a:p>
        </p:txBody>
      </p:sp>
      <p:pic>
        <p:nvPicPr>
          <p:cNvPr id="4" name="Picture 4" descr="C:\Users\z0010w1v\Pictures\wo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4759" y="908720"/>
            <a:ext cx="7173533" cy="38164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72597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040887b0-086c-4ff4-8beb-b5b55c2754ed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831</Words>
  <Application>Microsoft Office PowerPoint</Application>
  <PresentationFormat>Custom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Wingdings</vt:lpstr>
      <vt:lpstr>Larissa</vt:lpstr>
      <vt:lpstr>Efficient Format for Thing Description</vt:lpstr>
      <vt:lpstr>What We Discussed Before</vt:lpstr>
      <vt:lpstr>TD is Metadata, is not Payload</vt:lpstr>
      <vt:lpstr>TD is Hypertext</vt:lpstr>
      <vt:lpstr>Encoding at Different Layers</vt:lpstr>
      <vt:lpstr>Thing Directory and Thing-to-Thing Use Cases</vt:lpstr>
      <vt:lpstr>Next Steps </vt:lpstr>
      <vt:lpstr>PowerPoint Presentation</vt:lpstr>
    </vt:vector>
  </TitlesOfParts>
  <Company>SIEMENS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W3C Web of Things – Getting Started</dc:title>
  <dc:creator>Matthias Kovatsch</dc:creator>
  <cp:keywords>CTPClassification=CTP_NT;C_Unrestricted</cp:keywords>
  <cp:lastModifiedBy>Takuki Kamiya</cp:lastModifiedBy>
  <cp:revision>305</cp:revision>
  <dcterms:created xsi:type="dcterms:W3CDTF">2018-05-15T12:31:41Z</dcterms:created>
  <dcterms:modified xsi:type="dcterms:W3CDTF">2020-03-17T12:05:48Z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80550350-565c-4856-a445-b766e3f541c1</vt:lpwstr>
  </property>
  <property fmtid="{D5CDD505-2E9C-101B-9397-08002B2CF9AE}" pid="3" name="CTP_TimeStamp">
    <vt:lpwstr>2018-10-24 09:16:36Z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Document Confidentiality">
    <vt:lpwstr>Unrestricted</vt:lpwstr>
  </property>
</Properties>
</file>