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5EE"/>
          </a:solidFill>
        </a:fill>
      </a:tcStyle>
    </a:wholeTbl>
    <a:band2H>
      <a:tcTxStyle b="def" i="def"/>
      <a:tcStyle>
        <a:tcBdr/>
        <a:fill>
          <a:solidFill>
            <a:srgbClr val="EEF2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2D7"/>
          </a:solidFill>
        </a:fill>
      </a:tcStyle>
    </a:wholeTbl>
    <a:band2H>
      <a:tcTxStyle b="def" i="def"/>
      <a:tcStyle>
        <a:tcBdr/>
        <a:fill>
          <a:solidFill>
            <a:srgbClr val="F0F1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ADA"/>
          </a:solidFill>
        </a:fill>
      </a:tcStyle>
    </a:wholeTbl>
    <a:band2H>
      <a:tcTxStyle b="def" i="def"/>
      <a:tcStyle>
        <a:tcBdr/>
        <a:fill>
          <a:solidFill>
            <a:srgbClr val="EEED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defRPr sz="2400">
        <a:latin typeface="+mn-lt"/>
        <a:ea typeface="+mn-ea"/>
        <a:cs typeface="+mn-cs"/>
        <a:sym typeface="Helvetica Neue"/>
      </a:defRPr>
    </a:lvl1pPr>
    <a:lvl2pPr indent="228600" defTabSz="1300480" latinLnBrk="0">
      <a:defRPr sz="2400">
        <a:latin typeface="+mn-lt"/>
        <a:ea typeface="+mn-ea"/>
        <a:cs typeface="+mn-cs"/>
        <a:sym typeface="Helvetica Neue"/>
      </a:defRPr>
    </a:lvl2pPr>
    <a:lvl3pPr indent="457200" defTabSz="1300480" latinLnBrk="0">
      <a:defRPr sz="2400">
        <a:latin typeface="+mn-lt"/>
        <a:ea typeface="+mn-ea"/>
        <a:cs typeface="+mn-cs"/>
        <a:sym typeface="Helvetica Neue"/>
      </a:defRPr>
    </a:lvl3pPr>
    <a:lvl4pPr indent="685800" defTabSz="1300480" latinLnBrk="0">
      <a:defRPr sz="2400">
        <a:latin typeface="+mn-lt"/>
        <a:ea typeface="+mn-ea"/>
        <a:cs typeface="+mn-cs"/>
        <a:sym typeface="Helvetica Neue"/>
      </a:defRPr>
    </a:lvl4pPr>
    <a:lvl5pPr indent="914400" defTabSz="1300480" latinLnBrk="0">
      <a:defRPr sz="2400">
        <a:latin typeface="+mn-lt"/>
        <a:ea typeface="+mn-ea"/>
        <a:cs typeface="+mn-cs"/>
        <a:sym typeface="Helvetica Neue"/>
      </a:defRPr>
    </a:lvl5pPr>
    <a:lvl6pPr indent="1143000" defTabSz="1300480" latinLnBrk="0">
      <a:defRPr sz="2400">
        <a:latin typeface="+mn-lt"/>
        <a:ea typeface="+mn-ea"/>
        <a:cs typeface="+mn-cs"/>
        <a:sym typeface="Helvetica Neue"/>
      </a:defRPr>
    </a:lvl6pPr>
    <a:lvl7pPr indent="1371600" defTabSz="1300480" latinLnBrk="0">
      <a:defRPr sz="2400">
        <a:latin typeface="+mn-lt"/>
        <a:ea typeface="+mn-ea"/>
        <a:cs typeface="+mn-cs"/>
        <a:sym typeface="Helvetica Neue"/>
      </a:defRPr>
    </a:lvl7pPr>
    <a:lvl8pPr indent="1600200" defTabSz="1300480" latinLnBrk="0">
      <a:defRPr sz="2400">
        <a:latin typeface="+mn-lt"/>
        <a:ea typeface="+mn-ea"/>
        <a:cs typeface="+mn-cs"/>
        <a:sym typeface="Helvetica Neue"/>
      </a:defRPr>
    </a:lvl8pPr>
    <a:lvl9pPr indent="1828800" defTabSz="1300480" latinLnBrk="0">
      <a:defRPr sz="24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gi.de/nc/service/informatiklexikon/detailansicht/article/big-data.html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3" invalidUrl="" action="" tgtFrame="" tooltip="" history="1" highlightClick="0" endSnd="0"/>
              </a:rPr>
              <a:t>http://www.gi.de/nc/service/informatiklexikon/detailansicht/article/big-data.html</a:t>
            </a:r>
            <a: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" y="8491501"/>
            <a:ext cx="13004802" cy="12620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-13547" y="8608906"/>
            <a:ext cx="3199270" cy="1013741"/>
          </a:xfrm>
          <a:prstGeom prst="rect">
            <a:avLst/>
          </a:prstGeom>
          <a:solidFill>
            <a:srgbClr val="A7497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" name="Shape 17"/>
          <p:cNvSpPr/>
          <p:nvPr/>
        </p:nvSpPr>
        <p:spPr>
          <a:xfrm>
            <a:off x="3355057" y="8595359"/>
            <a:ext cx="9649744" cy="1016000"/>
          </a:xfrm>
          <a:prstGeom prst="rect">
            <a:avLst/>
          </a:prstGeom>
          <a:solidFill>
            <a:srgbClr val="7E999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8" name="imag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137" y="164815"/>
            <a:ext cx="3316675" cy="3038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644" y="7261013"/>
            <a:ext cx="1625601" cy="108373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>
            <p:ph type="title"/>
          </p:nvPr>
        </p:nvSpPr>
        <p:spPr>
          <a:xfrm>
            <a:off x="3359573" y="5323601"/>
            <a:ext cx="9211733" cy="3021144"/>
          </a:xfrm>
          <a:prstGeom prst="rect">
            <a:avLst/>
          </a:prstGeom>
        </p:spPr>
        <p:txBody>
          <a:bodyPr lIns="130026" tIns="130026" rIns="130026" bIns="130026" anchor="b"/>
          <a:lstStyle/>
          <a:p>
            <a:pPr/>
            <a:r>
              <a:t>Click to add title</a:t>
            </a:r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3359573" y="8604497"/>
            <a:ext cx="9536853" cy="975359"/>
          </a:xfrm>
          <a:prstGeom prst="rect">
            <a:avLst/>
          </a:prstGeom>
        </p:spPr>
        <p:txBody>
          <a:bodyPr lIns="130026" tIns="130026" rIns="130026" bIns="130026"/>
          <a:lstStyle>
            <a:lvl1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lvl1pPr>
          </a:lstStyle>
          <a:p>
            <a:pPr/>
            <a:r>
              <a:t>Click to add subtitle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</p:spPr>
        <p:txBody>
          <a:bodyPr>
            <a:spAutoFit/>
          </a:bodyPr>
          <a:lstStyle>
            <a:lvl1pPr algn="r" defTabSz="1300480">
              <a:defRPr b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PECIA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2780241" y="519290"/>
            <a:ext cx="9541300" cy="1885246"/>
          </a:xfrm>
          <a:prstGeom prst="rect">
            <a:avLst/>
          </a:prstGeom>
        </p:spPr>
        <p:txBody>
          <a:bodyPr/>
          <a:lstStyle>
            <a:lvl1pPr>
              <a:defRPr b="0" spc="-124" sz="6200">
                <a:solidFill>
                  <a:srgbClr val="D5267B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397368" y="2993460"/>
            <a:ext cx="11924173" cy="6131138"/>
          </a:xfrm>
          <a:prstGeom prst="rect">
            <a:avLst/>
          </a:prstGeom>
        </p:spPr>
        <p:txBody>
          <a:bodyPr lIns="65023" tIns="65023" rIns="65023" bIns="65023"/>
          <a:lstStyle>
            <a:lvl1pPr marL="517071" indent="-517071">
              <a:spcBef>
                <a:spcPts val="0"/>
              </a:spcBef>
              <a:defRPr sz="3800"/>
            </a:lvl1pPr>
            <a:lvl2pPr marL="765786" indent="-399073">
              <a:spcBef>
                <a:spcPts val="0"/>
              </a:spcBef>
              <a:defRPr sz="3800"/>
            </a:lvl2pPr>
            <a:lvl3pPr marL="1063486" indent="-377686">
              <a:spcBef>
                <a:spcPts val="0"/>
              </a:spcBef>
              <a:defRPr sz="3800"/>
            </a:lvl3pPr>
            <a:lvl4pPr marL="1577339" indent="-434339">
              <a:spcBef>
                <a:spcPts val="0"/>
              </a:spcBef>
              <a:defRPr sz="3800"/>
            </a:lvl4pPr>
            <a:lvl5pPr marL="2034539" indent="-434339">
              <a:spcBef>
                <a:spcPts val="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special_logo_RGB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368" y="351086"/>
            <a:ext cx="1390792" cy="222165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sldNum" sz="quarter" idx="2"/>
          </p:nvPr>
        </p:nvSpPr>
        <p:spPr>
          <a:xfrm>
            <a:off x="11754850" y="9114114"/>
            <a:ext cx="355871" cy="371349"/>
          </a:xfrm>
          <a:prstGeom prst="rect">
            <a:avLst/>
          </a:prstGeom>
        </p:spPr>
        <p:txBody>
          <a:bodyPr>
            <a:spAutoFit/>
          </a:bodyPr>
          <a:lstStyle>
            <a:lvl1pPr algn="r" defTabSz="1300480">
              <a:defRPr b="0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W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2780241" y="519290"/>
            <a:ext cx="9541300" cy="1885246"/>
          </a:xfrm>
          <a:prstGeom prst="rect">
            <a:avLst/>
          </a:prstGeom>
        </p:spPr>
        <p:txBody>
          <a:bodyPr/>
          <a:lstStyle>
            <a:lvl1pPr defTabSz="1300480">
              <a:defRPr b="0" spc="-124" sz="6200">
                <a:solidFill>
                  <a:srgbClr val="0068B2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397368" y="2993460"/>
            <a:ext cx="11924173" cy="6131138"/>
          </a:xfrm>
          <a:prstGeom prst="rect">
            <a:avLst/>
          </a:prstGeom>
        </p:spPr>
        <p:txBody>
          <a:bodyPr lIns="65023" tIns="65023" rIns="65023" bIns="65023"/>
          <a:lstStyle>
            <a:lvl1pPr marL="517071" indent="-517071">
              <a:spcBef>
                <a:spcPts val="0"/>
              </a:spcBef>
              <a:defRPr sz="3800"/>
            </a:lvl1pPr>
            <a:lvl2pPr marL="765786" indent="-399073">
              <a:spcBef>
                <a:spcPts val="0"/>
              </a:spcBef>
              <a:defRPr sz="3800"/>
            </a:lvl2pPr>
            <a:lvl3pPr marL="1063486" indent="-377686">
              <a:spcBef>
                <a:spcPts val="0"/>
              </a:spcBef>
              <a:defRPr sz="3800"/>
            </a:lvl3pPr>
            <a:lvl4pPr marL="1577339" indent="-434339">
              <a:spcBef>
                <a:spcPts val="0"/>
              </a:spcBef>
              <a:defRPr sz="3800"/>
            </a:lvl4pPr>
            <a:lvl5pPr marL="2034539" indent="-434339">
              <a:spcBef>
                <a:spcPts val="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0" name="w3c_ic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368" y="857042"/>
            <a:ext cx="1777578" cy="120974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sldNum" sz="quarter" idx="2"/>
          </p:nvPr>
        </p:nvSpPr>
        <p:spPr>
          <a:xfrm>
            <a:off x="12410254" y="4691125"/>
            <a:ext cx="368769" cy="371349"/>
          </a:xfrm>
          <a:prstGeom prst="rect">
            <a:avLst/>
          </a:prstGeom>
        </p:spPr>
        <p:txBody>
          <a:bodyPr>
            <a:spAutoFit/>
          </a:bodyPr>
          <a:lstStyle>
            <a:lvl1pPr algn="r" defTabSz="1300480">
              <a:defRPr b="0" sz="16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-1" y="1755046"/>
            <a:ext cx="13004802" cy="4545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86698" tIns="86698" rIns="86698" bIns="86698" anchor="ctr"/>
          <a:lstStyle/>
          <a:p>
            <a:pPr algn="ctr" defTabSz="1733973">
              <a:defRPr sz="3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9" name="Shape 59"/>
          <p:cNvSpPr/>
          <p:nvPr/>
        </p:nvSpPr>
        <p:spPr>
          <a:xfrm>
            <a:off x="-1" y="1821274"/>
            <a:ext cx="758615" cy="325121"/>
          </a:xfrm>
          <a:prstGeom prst="rect">
            <a:avLst/>
          </a:prstGeom>
          <a:solidFill>
            <a:srgbClr val="A74971"/>
          </a:solidFill>
          <a:ln w="12700">
            <a:miter lim="400000"/>
          </a:ln>
        </p:spPr>
        <p:txBody>
          <a:bodyPr lIns="86698" tIns="86698" rIns="86698" bIns="86698" anchor="ctr"/>
          <a:lstStyle/>
          <a:p>
            <a:pPr algn="ctr" defTabSz="1733973">
              <a:defRPr sz="3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839891" y="1821274"/>
            <a:ext cx="12164910" cy="325121"/>
          </a:xfrm>
          <a:prstGeom prst="rect">
            <a:avLst/>
          </a:prstGeom>
          <a:solidFill>
            <a:srgbClr val="7E9998"/>
          </a:solidFill>
          <a:ln w="12700">
            <a:miter lim="400000"/>
          </a:ln>
        </p:spPr>
        <p:txBody>
          <a:bodyPr lIns="86698" tIns="86698" rIns="86698" bIns="86698" anchor="ctr"/>
          <a:lstStyle/>
          <a:p>
            <a:pPr algn="ctr" defTabSz="1733973">
              <a:defRPr sz="3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6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8" y="361244"/>
            <a:ext cx="1036321" cy="132456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>
            <p:ph type="title"/>
          </p:nvPr>
        </p:nvSpPr>
        <p:spPr>
          <a:xfrm>
            <a:off x="1040834" y="325119"/>
            <a:ext cx="11422100" cy="1408855"/>
          </a:xfrm>
          <a:prstGeom prst="rect">
            <a:avLst/>
          </a:prstGeom>
        </p:spPr>
        <p:txBody>
          <a:bodyPr lIns="86698" tIns="86698" rIns="86698" bIns="86698"/>
          <a:lstStyle>
            <a:lvl1pPr algn="l">
              <a:lnSpc>
                <a:spcPct val="100000"/>
              </a:lnSpc>
              <a:defRPr b="0" sz="62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178406" y="1781330"/>
            <a:ext cx="401800" cy="401998"/>
          </a:xfrm>
          <a:prstGeom prst="rect">
            <a:avLst/>
          </a:prstGeom>
        </p:spPr>
        <p:txBody>
          <a:bodyPr lIns="86698" tIns="86698" rIns="86698" bIns="86698"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2535485"/>
            <a:ext cx="13004802" cy="3409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733973">
              <a:defRPr sz="3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-1" y="2585156"/>
            <a:ext cx="758615" cy="243841"/>
          </a:xfrm>
          <a:prstGeom prst="rect">
            <a:avLst/>
          </a:prstGeom>
          <a:solidFill>
            <a:srgbClr val="A7497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733973">
              <a:defRPr sz="3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839893" y="2585156"/>
            <a:ext cx="12164908" cy="243841"/>
          </a:xfrm>
          <a:prstGeom prst="rect">
            <a:avLst/>
          </a:prstGeom>
          <a:solidFill>
            <a:srgbClr val="7E999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733973">
              <a:defRPr sz="3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5" y="1490133"/>
            <a:ext cx="1036322" cy="9934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032090" y="1463039"/>
            <a:ext cx="11435179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845427" y="2926079"/>
            <a:ext cx="11621842" cy="6273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146156" y="2469472"/>
            <a:ext cx="466301" cy="47294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normAutofit fontScale="100000" lnSpcReduction="0"/>
          </a:bodyPr>
          <a:lstStyle>
            <a:lvl1pPr algn="ctr" defTabSz="1733973">
              <a:defRPr b="1" sz="2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r" defTabSz="173397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200" u="none">
          <a:ln>
            <a:noFill/>
          </a:ln>
          <a:solidFill>
            <a:srgbClr val="A74971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r" defTabSz="173397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200" u="none">
          <a:ln>
            <a:noFill/>
          </a:ln>
          <a:solidFill>
            <a:srgbClr val="A74971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r" defTabSz="173397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200" u="none">
          <a:ln>
            <a:noFill/>
          </a:ln>
          <a:solidFill>
            <a:srgbClr val="A74971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r" defTabSz="173397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200" u="none">
          <a:ln>
            <a:noFill/>
          </a:ln>
          <a:solidFill>
            <a:srgbClr val="A74971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r" defTabSz="173397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200" u="none">
          <a:ln>
            <a:noFill/>
          </a:ln>
          <a:solidFill>
            <a:srgbClr val="A74971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457200" algn="r" defTabSz="173397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200" u="none">
          <a:ln>
            <a:noFill/>
          </a:ln>
          <a:solidFill>
            <a:srgbClr val="A74971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914400" algn="r" defTabSz="173397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200" u="none">
          <a:ln>
            <a:noFill/>
          </a:ln>
          <a:solidFill>
            <a:srgbClr val="A74971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371600" algn="r" defTabSz="173397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200" u="none">
          <a:ln>
            <a:noFill/>
          </a:ln>
          <a:solidFill>
            <a:srgbClr val="A74971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r" defTabSz="173397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200" u="none">
          <a:ln>
            <a:noFill/>
          </a:ln>
          <a:solidFill>
            <a:srgbClr val="A74971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594163" marR="0" indent="-594163" algn="l" defTabSz="1733973" latinLnBrk="0">
        <a:lnSpc>
          <a:spcPct val="120000"/>
        </a:lnSpc>
        <a:spcBef>
          <a:spcPts val="1300"/>
        </a:spcBef>
        <a:spcAft>
          <a:spcPts val="0"/>
        </a:spcAft>
        <a:buClr>
          <a:srgbClr val="A74971"/>
        </a:buClr>
        <a:buSzPct val="60000"/>
        <a:buFont typeface="Wingdings"/>
        <a:buChar char="◎"/>
        <a:tabLst/>
        <a:defRPr b="0" baseline="0" cap="none" i="0" spc="0" strike="noStrike" sz="5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933816" marR="0" indent="-567103" algn="l" defTabSz="1733973" latinLnBrk="0">
        <a:lnSpc>
          <a:spcPct val="120000"/>
        </a:lnSpc>
        <a:spcBef>
          <a:spcPts val="1300"/>
        </a:spcBef>
        <a:spcAft>
          <a:spcPts val="0"/>
        </a:spcAft>
        <a:buClr>
          <a:srgbClr val="A74971"/>
        </a:buClr>
        <a:buSzPct val="70000"/>
        <a:buFont typeface="Wingdings"/>
        <a:buChar char="o"/>
        <a:tabLst/>
        <a:defRPr b="0" baseline="0" cap="none" i="0" spc="0" strike="noStrike" sz="5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222512" marR="0" indent="-536712" algn="l" defTabSz="1733973" latinLnBrk="0">
        <a:lnSpc>
          <a:spcPct val="120000"/>
        </a:lnSpc>
        <a:spcBef>
          <a:spcPts val="1300"/>
        </a:spcBef>
        <a:spcAft>
          <a:spcPts val="0"/>
        </a:spcAft>
        <a:buClr>
          <a:srgbClr val="A74971"/>
        </a:buClr>
        <a:buSzPct val="75000"/>
        <a:buFont typeface="Wingdings"/>
        <a:buChar char="❖"/>
        <a:tabLst/>
        <a:defRPr b="0" baseline="0" cap="none" i="0" spc="0" strike="noStrike" sz="5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760220" marR="0" indent="-617220" algn="l" defTabSz="1733973" latinLnBrk="0">
        <a:lnSpc>
          <a:spcPct val="120000"/>
        </a:lnSpc>
        <a:spcBef>
          <a:spcPts val="1300"/>
        </a:spcBef>
        <a:spcAft>
          <a:spcPts val="0"/>
        </a:spcAft>
        <a:buClr>
          <a:srgbClr val="A74971"/>
        </a:buClr>
        <a:buSzPct val="75000"/>
        <a:buFont typeface="Wingdings"/>
        <a:buChar char="■"/>
        <a:tabLst/>
        <a:defRPr b="0" baseline="0" cap="none" i="0" spc="0" strike="noStrike" sz="5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217420" marR="0" indent="-617220" algn="l" defTabSz="1733973" latinLnBrk="0">
        <a:lnSpc>
          <a:spcPct val="120000"/>
        </a:lnSpc>
        <a:spcBef>
          <a:spcPts val="1300"/>
        </a:spcBef>
        <a:spcAft>
          <a:spcPts val="0"/>
        </a:spcAft>
        <a:buClr>
          <a:srgbClr val="A74971"/>
        </a:buClr>
        <a:buSzPct val="65000"/>
        <a:buFont typeface="Wingdings"/>
        <a:buChar char="■"/>
        <a:tabLst/>
        <a:defRPr b="0" baseline="0" cap="none" i="0" spc="0" strike="noStrike" sz="5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60320" marR="0" indent="-685800" algn="l" defTabSz="1733973" latinLnBrk="0">
        <a:lnSpc>
          <a:spcPct val="120000"/>
        </a:lnSpc>
        <a:spcBef>
          <a:spcPts val="1300"/>
        </a:spcBef>
        <a:spcAft>
          <a:spcPts val="0"/>
        </a:spcAft>
        <a:buClr>
          <a:srgbClr val="A74971"/>
        </a:buClr>
        <a:buSzPct val="100000"/>
        <a:buFont typeface="Wingdings"/>
        <a:buChar char="▪"/>
        <a:tabLst/>
        <a:defRPr b="0" baseline="0" cap="none" i="0" spc="0" strike="noStrike" sz="5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834639" marR="0" indent="-685800" algn="l" defTabSz="1733973" latinLnBrk="0">
        <a:lnSpc>
          <a:spcPct val="120000"/>
        </a:lnSpc>
        <a:spcBef>
          <a:spcPts val="1300"/>
        </a:spcBef>
        <a:spcAft>
          <a:spcPts val="0"/>
        </a:spcAft>
        <a:buClr>
          <a:srgbClr val="A74971"/>
        </a:buClr>
        <a:buSzPct val="100000"/>
        <a:buFont typeface="Wingdings"/>
        <a:buChar char="▪"/>
        <a:tabLst/>
        <a:defRPr b="0" baseline="0" cap="none" i="0" spc="0" strike="noStrike" sz="5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108960" marR="0" indent="-685800" algn="l" defTabSz="1733973" latinLnBrk="0">
        <a:lnSpc>
          <a:spcPct val="120000"/>
        </a:lnSpc>
        <a:spcBef>
          <a:spcPts val="1300"/>
        </a:spcBef>
        <a:spcAft>
          <a:spcPts val="0"/>
        </a:spcAft>
        <a:buClr>
          <a:srgbClr val="A74971"/>
        </a:buClr>
        <a:buSzPct val="100000"/>
        <a:buFont typeface="Wingdings"/>
        <a:buChar char="▪"/>
        <a:tabLst/>
        <a:defRPr b="0" baseline="0" cap="none" i="0" spc="0" strike="noStrike" sz="5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383279" marR="0" indent="-685800" algn="l" defTabSz="1733973" latinLnBrk="0">
        <a:lnSpc>
          <a:spcPct val="120000"/>
        </a:lnSpc>
        <a:spcBef>
          <a:spcPts val="1300"/>
        </a:spcBef>
        <a:spcAft>
          <a:spcPts val="0"/>
        </a:spcAft>
        <a:buClr>
          <a:srgbClr val="A74971"/>
        </a:buClr>
        <a:buSzPct val="100000"/>
        <a:buFont typeface="Wingdings"/>
        <a:buChar char="▪"/>
        <a:tabLst/>
        <a:defRPr b="0" baseline="0" cap="none" i="0" spc="0" strike="noStrike" sz="5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17339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ctr" defTabSz="17339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ctr" defTabSz="17339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ctr" defTabSz="17339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ctr" defTabSz="17339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ctr" defTabSz="17339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ctr" defTabSz="17339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ctr" defTabSz="17339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ctr" defTabSz="17339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4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5.jpeg"/><Relationship Id="rId8" Type="http://schemas.openxmlformats.org/officeDocument/2006/relationships/image" Target="../media/image22.png"/><Relationship Id="rId9" Type="http://schemas.openxmlformats.org/officeDocument/2006/relationships/image" Target="../media/image6.jpeg"/><Relationship Id="rId10" Type="http://schemas.openxmlformats.org/officeDocument/2006/relationships/image" Target="../media/image23.png"/><Relationship Id="rId11" Type="http://schemas.openxmlformats.org/officeDocument/2006/relationships/image" Target="../media/image7.jpeg"/><Relationship Id="rId12" Type="http://schemas.openxmlformats.org/officeDocument/2006/relationships/image" Target="../media/image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specialprivacy.eu/" TargetMode="External"/><Relationship Id="rId3" Type="http://schemas.openxmlformats.org/officeDocument/2006/relationships/hyperlink" Target="https://www.big-data-europe.eu/" TargetMode="External"/><Relationship Id="rId4" Type="http://schemas.openxmlformats.org/officeDocument/2006/relationships/hyperlink" Target="https://www.w3.org/Talks/2017/0406-BDE-SPECIAL-WWW2017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jpeg"/><Relationship Id="rId8" Type="http://schemas.openxmlformats.org/officeDocument/2006/relationships/image" Target="../media/image9.png"/><Relationship Id="rId9" Type="http://schemas.openxmlformats.org/officeDocument/2006/relationships/image" Target="../media/image3.gif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4.gif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ctrTitle"/>
          </p:nvPr>
        </p:nvSpPr>
        <p:spPr>
          <a:xfrm>
            <a:off x="3359573" y="5323839"/>
            <a:ext cx="9211733" cy="3020907"/>
          </a:xfrm>
          <a:prstGeom prst="rect">
            <a:avLst/>
          </a:prstGeom>
        </p:spPr>
        <p:txBody>
          <a:bodyPr lIns="64995" tIns="64995" rIns="64995" bIns="64995"/>
          <a:lstStyle>
            <a:lvl1pPr defTabSz="1560576">
              <a:defRPr sz="7379"/>
            </a:lvl1pPr>
          </a:lstStyle>
          <a:p>
            <a:pPr/>
            <a:r>
              <a:t>Managing Big Data with privacy in mind</a:t>
            </a:r>
          </a:p>
        </p:txBody>
      </p:sp>
      <p:sp>
        <p:nvSpPr>
          <p:cNvPr id="73" name="Shape 73"/>
          <p:cNvSpPr/>
          <p:nvPr>
            <p:ph type="subTitle" sz="quarter" idx="1"/>
          </p:nvPr>
        </p:nvSpPr>
        <p:spPr>
          <a:xfrm>
            <a:off x="3359573" y="8604390"/>
            <a:ext cx="9536853" cy="975360"/>
          </a:xfrm>
          <a:prstGeom prst="rect">
            <a:avLst/>
          </a:prstGeom>
        </p:spPr>
        <p:txBody>
          <a:bodyPr lIns="64995" tIns="64995" rIns="64995" bIns="64995"/>
          <a:lstStyle/>
          <a:p>
            <a:pPr marR="226500" algn="r" defTabSz="858316">
              <a:spcBef>
                <a:spcPts val="2600"/>
              </a:spcBef>
              <a:defRPr b="1" sz="2508">
                <a:solidFill>
                  <a:srgbClr val="FFFFFF"/>
                </a:solidFill>
              </a:defRPr>
            </a:pPr>
            <a:r>
              <a:t>Bert Bos</a:t>
            </a:r>
            <a:br/>
            <a:r>
              <a:t>W3C Track at WWW 2017, Perth (Australia), 6 April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RDF and SPARQL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7071" indent="-517071">
              <a:spcBef>
                <a:spcPts val="0"/>
              </a:spcBef>
              <a:defRPr sz="3800"/>
            </a:pPr>
            <a:r>
              <a:t>Metadata tells how to process the data</a:t>
            </a:r>
          </a:p>
          <a:p>
            <a:pPr marL="517071" indent="-517071">
              <a:spcBef>
                <a:spcPts val="0"/>
              </a:spcBef>
              <a:defRPr sz="3800"/>
            </a:pPr>
            <a:r>
              <a:t>Allows to view the data as RDF</a:t>
            </a:r>
            <a:br/>
            <a:r>
              <a:t>→ allows </a:t>
            </a:r>
            <a:r>
              <a:rPr sz="5000">
                <a:solidFill>
                  <a:srgbClr val="A64971"/>
                </a:solidFill>
              </a:rPr>
              <a:t>SPARQL</a:t>
            </a:r>
            <a:r>
              <a:t> queries</a:t>
            </a:r>
          </a:p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But:</a:t>
            </a:r>
          </a:p>
          <a:p>
            <a:pPr marL="517071" indent="-517071">
              <a:spcBef>
                <a:spcPts val="0"/>
              </a:spcBef>
              <a:defRPr sz="3800"/>
            </a:pPr>
            <a:r>
              <a:t>Most data isn’t actually converted to RDF</a:t>
            </a:r>
          </a:p>
          <a:p>
            <a:pPr marL="517071" indent="-517071">
              <a:spcBef>
                <a:spcPts val="0"/>
              </a:spcBef>
              <a:defRPr sz="3800"/>
            </a:pPr>
            <a:r>
              <a:t>Instead, the query is translated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Who owns the data?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Addition under consideration:</a:t>
            </a:r>
          </a:p>
          <a:p>
            <a:pPr marL="517071" indent="-517071">
              <a:spcBef>
                <a:spcPts val="0"/>
              </a:spcBef>
              <a:defRPr sz="3800"/>
            </a:pPr>
            <a:r>
              <a:t>Metadata about permissible actions on data</a:t>
            </a:r>
          </a:p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Could be </a:t>
            </a:r>
            <a:r>
              <a:rPr sz="5000">
                <a:solidFill>
                  <a:srgbClr val="A64971"/>
                </a:solidFill>
              </a:rPr>
              <a:t>ODRL.</a:t>
            </a:r>
          </a:p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(ODRL should be a W3C Recommendation by the end of the year.)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On to SPECIAL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And that brings us to privacy…</a:t>
            </a:r>
          </a:p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… and SPECIAL</a:t>
            </a:r>
          </a:p>
        </p:txBody>
      </p:sp>
      <p:pic>
        <p:nvPicPr>
          <p:cNvPr id="145" name="special_logo_RGB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0640" y="4737699"/>
            <a:ext cx="1658986" cy="2650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SPECIAL: Consortium</a:t>
            </a:r>
          </a:p>
        </p:txBody>
      </p:sp>
      <p:pic>
        <p:nvPicPr>
          <p:cNvPr id="148" name="image5.png"/>
          <p:cNvPicPr>
            <a:picLocks noChangeAspect="1"/>
          </p:cNvPicPr>
          <p:nvPr/>
        </p:nvPicPr>
        <p:blipFill>
          <a:blip r:embed="rId2">
            <a:alphaModFix amt="6285"/>
            <a:extLst/>
          </a:blip>
          <a:stretch>
            <a:fillRect/>
          </a:stretch>
        </p:blipFill>
        <p:spPr>
          <a:xfrm>
            <a:off x="2384412" y="2836565"/>
            <a:ext cx="7798931" cy="4620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3723" y="4676680"/>
            <a:ext cx="2316481" cy="73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7.jpg" descr="http://www.asianlegalonline.com/sites/default/files//tr_the%20answer%20compan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5881" y="3537530"/>
            <a:ext cx="2668026" cy="1065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8.png" descr="ttp://www.proximus.be/resources/cdn/brand/logos/proximu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97380" y="5764055"/>
            <a:ext cx="1969168" cy="309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40410" y="4057743"/>
            <a:ext cx="1474654" cy="524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31305" y="8124039"/>
            <a:ext cx="1706881" cy="975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11.png" descr="Logo-cerict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58421" y="8124039"/>
            <a:ext cx="1074922" cy="91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2.jpg" descr="TU_Logo_lang_RGB_rot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514238" y="8082493"/>
            <a:ext cx="1463337" cy="7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3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87132" y="8043896"/>
            <a:ext cx="975361" cy="853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14.jpg" descr="ercim-head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384412" y="8043896"/>
            <a:ext cx="1219201" cy="836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15.jpg" descr="http://www.tenforce.com/wp-content/themes/twentyfifteen-child/img/fullPage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135893" y="8302638"/>
            <a:ext cx="2072641" cy="517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SPECIAL: Funding</a:t>
            </a:r>
          </a:p>
        </p:txBody>
      </p:sp>
      <p:pic>
        <p:nvPicPr>
          <p:cNvPr id="16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3226" y="5178495"/>
            <a:ext cx="7938348" cy="1761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Metadata (again)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Builds on Big Data Europe</a:t>
            </a:r>
          </a:p>
          <a:p>
            <a:pPr/>
            <a:r>
              <a:t>Privacy added by means of metadata</a:t>
            </a:r>
          </a:p>
          <a:p>
            <a:pPr/>
            <a:r>
              <a:t>In particular: a model of the</a:t>
            </a:r>
            <a:br/>
            <a:r>
              <a:rPr sz="5000">
                <a:solidFill>
                  <a:srgbClr val="A64971"/>
                </a:solidFill>
              </a:rPr>
              <a:t>EU General Data Protection Regulation</a:t>
            </a:r>
            <a:br>
              <a:rPr sz="2800"/>
            </a:br>
            <a:r>
              <a:rPr sz="3000"/>
              <a:t>(consent, anonymisation, erasure, etc.)</a:t>
            </a:r>
            <a:endParaRPr sz="2800"/>
          </a:p>
          <a:p>
            <a:pPr lvl="1"/>
            <a:r>
              <a:t>(It’s a European project, after all)</a:t>
            </a:r>
          </a:p>
          <a:p>
            <a:pPr lvl="1"/>
            <a:r>
              <a:t>which should come into force in 2018</a:t>
            </a:r>
          </a:p>
          <a:p>
            <a:pPr lvl="1"/>
            <a:r>
              <a:t>But likely useful outside EU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Additional modules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</a:pPr>
            <a:r>
              <a:t>Also:</a:t>
            </a:r>
          </a:p>
          <a:p>
            <a:pPr/>
            <a:r>
              <a:t>Tools to import privacy policies in different formats</a:t>
            </a:r>
          </a:p>
          <a:p>
            <a:pPr/>
            <a:r>
              <a:t>Tools to anonymise data</a:t>
            </a:r>
          </a:p>
          <a:p>
            <a:pPr/>
            <a:r>
              <a:t>Tools to visualise &amp; explain policies</a:t>
            </a:r>
          </a:p>
          <a:p>
            <a:pPr/>
            <a:r>
              <a:t>Versioning of policies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end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</a:t>
            </a:r>
            <a:r>
              <a:rPr>
                <a:solidFill>
                  <a:srgbClr val="0433FF"/>
                </a:solidFill>
                <a:hlinkClick r:id="rId2" invalidUrl="" action="" tgtFrame="" tooltip="" history="1" highlightClick="0" endSnd="0"/>
              </a:rPr>
              <a:t>https://www.specialprivacy.eu/</a:t>
            </a:r>
          </a:p>
          <a:p>
            <a:pPr/>
            <a:r>
              <a:t>Big Data Europe </a:t>
            </a:r>
            <a:r>
              <a:rPr>
                <a:solidFill>
                  <a:srgbClr val="0433FF"/>
                </a:solidFill>
                <a:hlinkClick r:id="rId3" invalidUrl="" action="" tgtFrame="" tooltip="" history="1" highlightClick="0" endSnd="0"/>
              </a:rPr>
              <a:t>https://www.big-data-europe.eu/</a:t>
            </a:r>
          </a:p>
          <a:p>
            <a:pPr marL="0" indent="0" algn="r" defTabSz="1300480">
              <a:spcBef>
                <a:spcPts val="3900"/>
              </a:spcBef>
              <a:buClrTx/>
              <a:buSzTx/>
              <a:buFontTx/>
              <a:buNone/>
            </a:pPr>
            <a:r>
              <a:t>Bert Bos </a:t>
            </a:r>
            <a:r>
              <a:rPr>
                <a:latin typeface="Prestige Elite Std"/>
                <a:ea typeface="Prestige Elite Std"/>
                <a:cs typeface="Prestige Elite Std"/>
                <a:sym typeface="Prestige Elite Std"/>
              </a:rPr>
              <a:t>&lt;bert@w3.org&gt;</a:t>
            </a:r>
            <a:br/>
            <a:r>
              <a:t>GPG fingerprint: </a:t>
            </a:r>
            <a:r>
              <a:rPr>
                <a:latin typeface="Prestige Elite Std"/>
                <a:ea typeface="Prestige Elite Std"/>
                <a:cs typeface="Prestige Elite Std"/>
                <a:sym typeface="Prestige Elite Std"/>
              </a:rPr>
              <a:t>7744 0204 52A5 14D9 147D</a:t>
            </a:r>
            <a:br>
              <a:rPr>
                <a:latin typeface="Prestige Elite Std"/>
                <a:ea typeface="Prestige Elite Std"/>
                <a:cs typeface="Prestige Elite Std"/>
                <a:sym typeface="Prestige Elite Std"/>
              </a:rPr>
            </a:br>
            <a:r>
              <a:rPr>
                <a:latin typeface="Prestige Elite Std"/>
                <a:ea typeface="Prestige Elite Std"/>
                <a:cs typeface="Prestige Elite Std"/>
                <a:sym typeface="Prestige Elite Std"/>
              </a:rPr>
              <a:t>2A13 2D7A E420 184B 5BA4</a:t>
            </a:r>
            <a:endParaRPr>
              <a:latin typeface="Prestige Elite Std"/>
              <a:ea typeface="Prestige Elite Std"/>
              <a:cs typeface="Prestige Elite Std"/>
              <a:sym typeface="Prestige Elite Std"/>
            </a:endParaRPr>
          </a:p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</a:pPr>
            <a:r>
              <a:rPr sz="3200">
                <a:solidFill>
                  <a:srgbClr val="0433FF"/>
                </a:solidFill>
                <a:hlinkClick r:id="rId4" invalidUrl="" action="" tgtFrame="" tooltip="" history="1" highlightClick="0" endSnd="0"/>
              </a:rPr>
              <a:t>https://www.w3.org/Talks/2017/0406-BDE-SPECIAL-WWW2017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Two related projects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Two research projects:</a:t>
            </a:r>
          </a:p>
          <a:p>
            <a:pPr marL="517071" indent="-517071">
              <a:spcBef>
                <a:spcPts val="0"/>
              </a:spcBef>
              <a:buClr>
                <a:srgbClr val="A64971"/>
              </a:buClr>
              <a:defRPr sz="3800"/>
            </a:pPr>
            <a:r>
              <a:rPr b="1"/>
              <a:t>BDE</a:t>
            </a:r>
            <a:r>
              <a:t>, 2015‒2017: general platform for </a:t>
            </a:r>
            <a:r>
              <a:rPr sz="5000">
                <a:solidFill>
                  <a:srgbClr val="A64971"/>
                </a:solidFill>
              </a:rPr>
              <a:t>big data</a:t>
            </a:r>
          </a:p>
          <a:p>
            <a:pPr marL="567442" indent="-567442">
              <a:spcBef>
                <a:spcPts val="0"/>
              </a:spcBef>
              <a:buClr>
                <a:srgbClr val="A64971"/>
              </a:buClr>
              <a:defRPr sz="3800"/>
            </a:pPr>
            <a:r>
              <a:rPr b="1"/>
              <a:t>SPECIAL</a:t>
            </a:r>
            <a:r>
              <a:t>, 2017‒2019: </a:t>
            </a:r>
            <a:r>
              <a:rPr sz="5000">
                <a:solidFill>
                  <a:srgbClr val="A64971"/>
                </a:solidFill>
              </a:rPr>
              <a:t>privacy</a:t>
            </a:r>
            <a:r>
              <a:t> for big data</a:t>
            </a:r>
          </a:p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By W3C and ERCIM </a:t>
            </a:r>
            <a:r>
              <a:rPr sz="2800"/>
              <a:t>(European host of W3C)</a:t>
            </a:r>
            <a:r>
              <a:t>,</a:t>
            </a:r>
            <a:br/>
            <a:r>
              <a:t>in cooperation with a number of partners.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1032091" y="1463039"/>
            <a:ext cx="11435178" cy="1056641"/>
          </a:xfrm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Big Data Europe: Consortium</a:t>
            </a:r>
          </a:p>
        </p:txBody>
      </p:sp>
      <p:grpSp>
        <p:nvGrpSpPr>
          <p:cNvPr id="81" name="Group 81" descr="Fraunhofer IAIS"/>
          <p:cNvGrpSpPr/>
          <p:nvPr/>
        </p:nvGrpSpPr>
        <p:grpSpPr>
          <a:xfrm>
            <a:off x="248110" y="4744998"/>
            <a:ext cx="1930402" cy="528321"/>
            <a:chOff x="0" y="0"/>
            <a:chExt cx="1930400" cy="528320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1930401" cy="5283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973">
                <a:defRPr sz="340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pic>
          <p:nvPicPr>
            <p:cNvPr id="80" name="image11.g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30401" cy="528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2" name="image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281" y="3745868"/>
            <a:ext cx="568961" cy="6021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" name="Group 85" descr="Home"/>
          <p:cNvGrpSpPr/>
          <p:nvPr/>
        </p:nvGrpSpPr>
        <p:grpSpPr>
          <a:xfrm>
            <a:off x="225926" y="6452026"/>
            <a:ext cx="1563627" cy="345103"/>
            <a:chOff x="0" y="0"/>
            <a:chExt cx="1563625" cy="345102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1563626" cy="34510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973">
                <a:defRPr sz="340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pic>
          <p:nvPicPr>
            <p:cNvPr id="84" name="image13.g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563626" cy="345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8" name="Group 88" descr="Semantic Web Company"/>
          <p:cNvGrpSpPr/>
          <p:nvPr/>
        </p:nvGrpSpPr>
        <p:grpSpPr>
          <a:xfrm>
            <a:off x="228468" y="5626948"/>
            <a:ext cx="2032339" cy="433494"/>
            <a:chOff x="0" y="0"/>
            <a:chExt cx="2032338" cy="433493"/>
          </a:xfrm>
        </p:grpSpPr>
        <p:sp>
          <p:nvSpPr>
            <p:cNvPr id="86" name="Shape 86"/>
            <p:cNvSpPr/>
            <p:nvPr/>
          </p:nvSpPr>
          <p:spPr>
            <a:xfrm>
              <a:off x="0" y="0"/>
              <a:ext cx="2032339" cy="43349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973">
                <a:defRPr sz="340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pic>
          <p:nvPicPr>
            <p:cNvPr id="87" name="image14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032339" cy="433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1" name="Group 91" descr="http://infai.org/themes/infai2007/layout/logo-infai.png"/>
          <p:cNvGrpSpPr/>
          <p:nvPr/>
        </p:nvGrpSpPr>
        <p:grpSpPr>
          <a:xfrm>
            <a:off x="3598431" y="3757465"/>
            <a:ext cx="2026582" cy="579121"/>
            <a:chOff x="0" y="0"/>
            <a:chExt cx="2026581" cy="57912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2026582" cy="5791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973">
                <a:defRPr sz="340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pic>
          <p:nvPicPr>
            <p:cNvPr id="90" name="image15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26582" cy="5791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2" name="image16.jpg" descr="W3C logo"/>
          <p:cNvPicPr>
            <a:picLocks noChangeAspect="1"/>
          </p:cNvPicPr>
          <p:nvPr/>
        </p:nvPicPr>
        <p:blipFill>
          <a:blip r:embed="rId7">
            <a:extLst/>
          </a:blip>
          <a:srcRect l="0" t="10117" r="0" b="7348"/>
          <a:stretch>
            <a:fillRect/>
          </a:stretch>
        </p:blipFill>
        <p:spPr>
          <a:xfrm>
            <a:off x="4531490" y="5598041"/>
            <a:ext cx="894081" cy="4108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5" name="Group 95" descr="http://www.openphactsfoundation.org/assets/img/logo.png"/>
          <p:cNvGrpSpPr/>
          <p:nvPr/>
        </p:nvGrpSpPr>
        <p:grpSpPr>
          <a:xfrm>
            <a:off x="178650" y="7216770"/>
            <a:ext cx="1944287" cy="369487"/>
            <a:chOff x="0" y="0"/>
            <a:chExt cx="1944285" cy="369486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1944286" cy="3694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973">
                <a:defRPr sz="340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pic>
          <p:nvPicPr>
            <p:cNvPr id="94" name="image17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44286" cy="369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6" name="image18.gif" descr="http://www.cres.gr/kape/images/top1_1.gi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27520" y="6933248"/>
            <a:ext cx="1102022" cy="6184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" name="Group 99" descr="http://www.fao.org/fileadmin/templates/faoweb/images/FAO-logo.png"/>
          <p:cNvGrpSpPr/>
          <p:nvPr/>
        </p:nvGrpSpPr>
        <p:grpSpPr>
          <a:xfrm>
            <a:off x="3654005" y="6945838"/>
            <a:ext cx="627891" cy="640420"/>
            <a:chOff x="0" y="0"/>
            <a:chExt cx="627889" cy="640418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627890" cy="6404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973">
                <a:defRPr sz="340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pic>
          <p:nvPicPr>
            <p:cNvPr id="98" name="image19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80704" b="0"/>
            <a:stretch>
              <a:fillRect/>
            </a:stretch>
          </p:blipFill>
          <p:spPr>
            <a:xfrm>
              <a:off x="-1" y="0"/>
              <a:ext cx="627891" cy="6404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2" name="Group 102"/>
          <p:cNvGrpSpPr/>
          <p:nvPr/>
        </p:nvGrpSpPr>
        <p:grpSpPr>
          <a:xfrm>
            <a:off x="248110" y="3842599"/>
            <a:ext cx="1495117" cy="530183"/>
            <a:chOff x="0" y="0"/>
            <a:chExt cx="1495115" cy="530181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1495116" cy="5301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973">
                <a:defRPr sz="340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pic>
          <p:nvPicPr>
            <p:cNvPr id="101" name="image20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495116" cy="530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5" name="Group 105" descr="http://www.nsd.uib.no/common/cessda_eric/img/cessda_logo.png"/>
          <p:cNvGrpSpPr/>
          <p:nvPr/>
        </p:nvGrpSpPr>
        <p:grpSpPr>
          <a:xfrm>
            <a:off x="3654005" y="4735894"/>
            <a:ext cx="1875537" cy="316316"/>
            <a:chOff x="0" y="0"/>
            <a:chExt cx="1875535" cy="316315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1875536" cy="3163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973">
                <a:defRPr sz="340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pic>
          <p:nvPicPr>
            <p:cNvPr id="104" name="image21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875536" cy="316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6" name="image22.gif" descr="logo image"/>
          <p:cNvPicPr>
            <a:picLocks noChangeAspect="1"/>
          </p:cNvPicPr>
          <p:nvPr/>
        </p:nvPicPr>
        <p:blipFill>
          <a:blip r:embed="rId13">
            <a:extLst/>
          </a:blip>
          <a:srcRect l="3554" t="8530" r="84151" b="0"/>
          <a:stretch>
            <a:fillRect/>
          </a:stretch>
        </p:blipFill>
        <p:spPr>
          <a:xfrm>
            <a:off x="3645707" y="5499685"/>
            <a:ext cx="644822" cy="762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23.png" descr="map-europe-partners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283534" y="2969955"/>
            <a:ext cx="6538706" cy="5462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24.png" descr="http://www.vu.nl/nl/Images/VUlogo_EN_Blauw_HR_RGB_tcm9-201384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48110" y="7746966"/>
            <a:ext cx="1838794" cy="564449"/>
          </a:xfrm>
          <a:prstGeom prst="rect">
            <a:avLst/>
          </a:prstGeom>
          <a:ln w="3175">
            <a:solidFill>
              <a:srgbClr val="A74971"/>
            </a:solidFill>
          </a:ln>
        </p:spPr>
      </p:pic>
      <p:sp>
        <p:nvSpPr>
          <p:cNvPr id="109" name="Shape 109"/>
          <p:cNvSpPr/>
          <p:nvPr/>
        </p:nvSpPr>
        <p:spPr>
          <a:xfrm>
            <a:off x="8807210" y="5273318"/>
            <a:ext cx="218896" cy="226367"/>
          </a:xfrm>
          <a:prstGeom prst="ellipse">
            <a:avLst/>
          </a:prstGeom>
          <a:solidFill>
            <a:srgbClr val="A74971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p:spPr>
        <p:txBody>
          <a:bodyPr lIns="65023" tIns="65023" rIns="65023" bIns="65023" anchor="ctr"/>
          <a:lstStyle/>
          <a:p>
            <a:pPr algn="ctr" defTabSz="1733973">
              <a:defRPr sz="3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Big Data Europe: Funding</a:t>
            </a:r>
          </a:p>
        </p:txBody>
      </p:sp>
      <p:pic>
        <p:nvPicPr>
          <p:cNvPr id="11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3226" y="5182199"/>
            <a:ext cx="7938348" cy="1761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What is Big Data?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lvl1pPr>
          </a:lstStyle>
          <a:p>
            <a:pPr/>
            <a:r>
              <a:t>‘Data too big to process with a single computer.’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The three V’s</a:t>
            </a:r>
          </a:p>
        </p:txBody>
      </p:sp>
      <p:pic>
        <p:nvPicPr>
          <p:cNvPr id="118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7259" y="2926079"/>
            <a:ext cx="8590155" cy="5640159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9086961" y="7886906"/>
            <a:ext cx="3789328" cy="3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>
            <a:spAutoFit/>
          </a:bodyPr>
          <a:lstStyle>
            <a:lvl1pPr defTabSz="1733973">
              <a:spcBef>
                <a:spcPts val="600"/>
              </a:spcBef>
              <a:defRPr sz="1200">
                <a:solidFill>
                  <a:srgbClr val="A8AFA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Source: Gesellschaft für Informatik</a:t>
            </a:r>
          </a:p>
        </p:txBody>
      </p:sp>
      <p:sp>
        <p:nvSpPr>
          <p:cNvPr id="120" name="Shape 120"/>
          <p:cNvSpPr/>
          <p:nvPr/>
        </p:nvSpPr>
        <p:spPr>
          <a:xfrm>
            <a:off x="1823466" y="2747787"/>
            <a:ext cx="3789328" cy="1323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>
              <a:lnSpc>
                <a:spcPct val="120000"/>
              </a:lnSpc>
              <a:spcBef>
                <a:spcPts val="3900"/>
              </a:spcBef>
              <a:defRPr sz="7800">
                <a:effectLst>
                  <a:outerShdw sx="100000" sy="100000" kx="0" ky="0" algn="b" rotWithShape="0" blurRad="88900" dist="0" dir="18900000">
                    <a:srgbClr val="FFFFFF"/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Velocity</a:t>
            </a:r>
          </a:p>
        </p:txBody>
      </p:sp>
      <p:sp>
        <p:nvSpPr>
          <p:cNvPr id="121" name="Shape 121"/>
          <p:cNvSpPr/>
          <p:nvPr/>
        </p:nvSpPr>
        <p:spPr>
          <a:xfrm>
            <a:off x="8100546" y="3912801"/>
            <a:ext cx="4102080" cy="1323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>
              <a:defRPr sz="7800">
                <a:effectLst>
                  <a:outerShdw sx="100000" sy="100000" kx="0" ky="0" algn="b" rotWithShape="0" blurRad="88900" dist="0" dir="18900000">
                    <a:srgbClr val="FFFFFF"/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Volume</a:t>
            </a:r>
          </a:p>
        </p:txBody>
      </p:sp>
      <p:sp>
        <p:nvSpPr>
          <p:cNvPr id="122" name="Shape 122"/>
          <p:cNvSpPr/>
          <p:nvPr/>
        </p:nvSpPr>
        <p:spPr>
          <a:xfrm>
            <a:off x="2318730" y="6405387"/>
            <a:ext cx="3932958" cy="1323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>
              <a:defRPr sz="7800">
                <a:effectLst>
                  <a:outerShdw sx="100000" sy="100000" kx="0" ky="0" algn="b" rotWithShape="0" blurRad="88900" dist="0" dir="18900000">
                    <a:srgbClr val="FFFFFF"/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Variety</a:t>
            </a:r>
          </a:p>
        </p:txBody>
      </p:sp>
      <p:sp>
        <p:nvSpPr>
          <p:cNvPr id="123" name="Shape 123"/>
          <p:cNvSpPr/>
          <p:nvPr/>
        </p:nvSpPr>
        <p:spPr>
          <a:xfrm>
            <a:off x="811246" y="8475231"/>
            <a:ext cx="7082009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lnSpc>
                <a:spcPct val="120000"/>
              </a:lnSpc>
              <a:spcBef>
                <a:spcPts val="3900"/>
              </a:spcBef>
              <a:defRPr sz="3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… but Variety is often neglected.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xit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xit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xit" nodeType="after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4"/>
      <p:bldP build="whole" bldLvl="1" animBg="1" rev="0" advAuto="0" spid="122" grpId="6"/>
      <p:bldP build="whole" bldLvl="1" animBg="1" rev="0" advAuto="0" spid="123" grpId="7"/>
      <p:bldP build="whole" bldLvl="1" animBg="1" rev="0" advAuto="0" spid="120" grpId="1"/>
      <p:bldP build="whole" bldLvl="1" animBg="1" rev="0" advAuto="0" spid="120" grpId="2"/>
      <p:bldP build="whole" bldLvl="1" animBg="1" rev="0" advAuto="0" spid="122" grpId="5"/>
      <p:bldP build="whole" bldLvl="1" animBg="1" rev="0" advAuto="0" spid="12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Handling ‘Volume’ &amp; ‘Velocity’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7071" indent="-517071">
              <a:spcBef>
                <a:spcPts val="0"/>
              </a:spcBef>
              <a:defRPr sz="3800"/>
            </a:pPr>
            <a:r>
              <a:t>Use specialised software</a:t>
            </a:r>
          </a:p>
          <a:p>
            <a:pPr lvl="1" marL="883784" indent="-517071">
              <a:spcBef>
                <a:spcPts val="0"/>
              </a:spcBef>
              <a:defRPr sz="3800"/>
            </a:pPr>
            <a:r>
              <a:t>HFDS, Spark, Flume, etc.</a:t>
            </a:r>
          </a:p>
          <a:p>
            <a:pPr marL="517071" indent="-517071">
              <a:spcBef>
                <a:spcPts val="0"/>
              </a:spcBef>
              <a:defRPr sz="3800"/>
            </a:pPr>
            <a:r>
              <a:t>Use parallel computing</a:t>
            </a:r>
          </a:p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BDE provides these and other software as </a:t>
            </a:r>
            <a:r>
              <a:rPr sz="5000">
                <a:solidFill>
                  <a:srgbClr val="A64971"/>
                </a:solidFill>
              </a:rPr>
              <a:t>Docker</a:t>
            </a:r>
            <a:r>
              <a:t> containers → easy to deploy on a</a:t>
            </a:r>
            <a:r>
              <a:rPr sz="5000">
                <a:solidFill>
                  <a:srgbClr val="A64971"/>
                </a:solidFill>
              </a:rPr>
              <a:t> ‘swarm’</a:t>
            </a:r>
            <a:r>
              <a:t> of machines → scalable to many nodes.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1032091" y="1463039"/>
            <a:ext cx="11435178" cy="105664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’Variety’</a:t>
            </a:r>
          </a:p>
        </p:txBody>
      </p:sp>
      <p:pic>
        <p:nvPicPr>
          <p:cNvPr id="13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391" y="3605283"/>
            <a:ext cx="9842018" cy="491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784810" y="4988763"/>
            <a:ext cx="11435180" cy="824068"/>
          </a:xfrm>
          <a:prstGeom prst="ellipse">
            <a:avLst/>
          </a:prstGeom>
          <a:ln w="50800">
            <a:solidFill>
              <a:srgbClr val="A74971">
                <a:alpha val="92000"/>
              </a:srgbClr>
            </a:solidFill>
          </a:ln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p:spPr>
        <p:txBody>
          <a:bodyPr lIns="65023" tIns="65023" rIns="65023" bIns="65023" anchor="ctr"/>
          <a:lstStyle/>
          <a:p>
            <a:pPr algn="ctr" defTabSz="1733973">
              <a:defRPr sz="3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65800">
              <a:defRPr sz="5986"/>
            </a:lvl1pPr>
          </a:lstStyle>
          <a:p>
            <a:pPr/>
            <a:r>
              <a:t>Handling ‘Variety’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How to handle different kinds of data,</a:t>
            </a:r>
            <a:br/>
            <a:r>
              <a:t>and even correlate them.</a:t>
            </a:r>
          </a:p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Answer: </a:t>
            </a:r>
            <a:r>
              <a:rPr sz="5000">
                <a:solidFill>
                  <a:srgbClr val="A64971"/>
                </a:solidFill>
              </a:rPr>
              <a:t>metadata</a:t>
            </a:r>
          </a:p>
          <a:p>
            <a:pPr marL="0" indent="0" defTabSz="1300480">
              <a:spcBef>
                <a:spcPts val="3900"/>
              </a:spcBef>
              <a:buClrTx/>
              <a:buSzTx/>
              <a:buFontTx/>
              <a:buNone/>
              <a:defRPr sz="3800"/>
            </a:pPr>
            <a:r>
              <a:t>(a.k.a., Semantic Web, RDF, LD, LOD… Did you expect a different answer in the W3C Track? </a:t>
            </a:r>
            <a:r>
              <a:rPr sz="5000">
                <a:solidFill>
                  <a:srgbClr val="A64971"/>
                </a:solidFill>
              </a:rPr>
              <a:t>☺︎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1_Median">
  <a:themeElements>
    <a:clrScheme name="1_Medi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1_Media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1_Medi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 upright="0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Median">
  <a:themeElements>
    <a:clrScheme name="1_Medi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1_Media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1_Medi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 upright="0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