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4"/>
  </p:notesMasterIdLst>
  <p:handoutMasterIdLst>
    <p:handoutMasterId r:id="rId25"/>
  </p:handoutMasterIdLst>
  <p:sldIdLst>
    <p:sldId id="256" r:id="rId3"/>
    <p:sldId id="257" r:id="rId4"/>
    <p:sldId id="258" r:id="rId5"/>
    <p:sldId id="264" r:id="rId6"/>
    <p:sldId id="265" r:id="rId7"/>
    <p:sldId id="266" r:id="rId8"/>
    <p:sldId id="267" r:id="rId9"/>
    <p:sldId id="259" r:id="rId10"/>
    <p:sldId id="268" r:id="rId11"/>
    <p:sldId id="269" r:id="rId12"/>
    <p:sldId id="274" r:id="rId13"/>
    <p:sldId id="260" r:id="rId14"/>
    <p:sldId id="271" r:id="rId15"/>
    <p:sldId id="272" r:id="rId16"/>
    <p:sldId id="277" r:id="rId17"/>
    <p:sldId id="275" r:id="rId18"/>
    <p:sldId id="273" r:id="rId19"/>
    <p:sldId id="261" r:id="rId20"/>
    <p:sldId id="263" r:id="rId21"/>
    <p:sldId id="262" r:id="rId22"/>
    <p:sldId id="276" r:id="rId23"/>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2"/>
    <a:srgbClr val="02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19" autoAdjust="0"/>
  </p:normalViewPr>
  <p:slideViewPr>
    <p:cSldViewPr snapToGrid="0" snapToObjects="1">
      <p:cViewPr>
        <p:scale>
          <a:sx n="61" d="100"/>
          <a:sy n="61" d="100"/>
        </p:scale>
        <p:origin x="-1026" y="-72"/>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F7A90-B410-BD48-BDBB-5D73DDCA4FE6}" type="datetimeFigureOut">
              <a:rPr lang="de-DE" smtClean="0"/>
              <a:t>18.09.2013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1FAEB8-B231-FF4D-A16C-AA1BBABD0951}" type="slidenum">
              <a:rPr lang="de-DE" smtClean="0"/>
              <a:t>‹#›</a:t>
            </a:fld>
            <a:endParaRPr lang="de-DE"/>
          </a:p>
        </p:txBody>
      </p:sp>
    </p:spTree>
    <p:extLst>
      <p:ext uri="{BB962C8B-B14F-4D97-AF65-F5344CB8AC3E}">
        <p14:creationId xmlns:p14="http://schemas.microsoft.com/office/powerpoint/2010/main" val="3162848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2D9A9-84ED-B846-94D7-E34BA0C7255B}" type="datetimeFigureOut">
              <a:rPr lang="de-DE" smtClean="0"/>
              <a:t>18.09.2013</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8F63-64D7-E74B-8B31-23338BD88D8D}" type="slidenum">
              <a:rPr lang="de-DE" smtClean="0"/>
              <a:t>‹#›</a:t>
            </a:fld>
            <a:endParaRPr lang="de-DE"/>
          </a:p>
        </p:txBody>
      </p:sp>
    </p:spTree>
    <p:extLst>
      <p:ext uri="{BB962C8B-B14F-4D97-AF65-F5344CB8AC3E}">
        <p14:creationId xmlns:p14="http://schemas.microsoft.com/office/powerpoint/2010/main" val="159199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a:t>
            </a:fld>
            <a:endParaRPr lang="de-DE"/>
          </a:p>
        </p:txBody>
      </p:sp>
    </p:spTree>
    <p:extLst>
      <p:ext uri="{BB962C8B-B14F-4D97-AF65-F5344CB8AC3E}">
        <p14:creationId xmlns:p14="http://schemas.microsoft.com/office/powerpoint/2010/main" val="205866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Adobe</a:t>
            </a:r>
            <a:r>
              <a:rPr lang="en-GB" baseline="0" noProof="0" dirty="0" smtClean="0"/>
              <a:t> has created one CMS implementation of ITS 2.0. The implementation allows to import and export XML (e.g. XLIFF) or HTML5 content out of the Apache Jackrabbit CMS. The slide shows an example how to access content in an ITS enabled manner.</a:t>
            </a:r>
          </a:p>
          <a:p>
            <a:r>
              <a:rPr lang="en-GB" baseline="0" noProof="0" dirty="0" smtClean="0"/>
              <a:t>This implementation is useful for two reasons: first, it eases work with ITS 2.0 for content creators in the CMS – an important tooling area to foster ITS 2.0 adoption. Second, the implementation has been developed by a large company with a complex localization workflow in mind. This very well complements the CMS work done by the SME Cocomore, see the next presentation by Clemens </a:t>
            </a:r>
            <a:r>
              <a:rPr lang="en-GB" baseline="0" noProof="0" dirty="0" err="1" smtClean="0"/>
              <a:t>Weins</a:t>
            </a:r>
            <a:r>
              <a:rPr lang="en-GB" baseline="0" noProof="0" dirty="0" smtClean="0"/>
              <a:t> from Cocomore.</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4</a:t>
            </a:fld>
            <a:endParaRPr lang="de-DE"/>
          </a:p>
        </p:txBody>
      </p:sp>
    </p:spTree>
    <p:extLst>
      <p:ext uri="{BB962C8B-B14F-4D97-AF65-F5344CB8AC3E}">
        <p14:creationId xmlns:p14="http://schemas.microsoft.com/office/powerpoint/2010/main" val="75903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AADF8C-D902-4A09-93DE-25086D9CE0E8}" type="slidenum">
              <a:rPr lang="de-DE" smtClean="0"/>
              <a:t>5</a:t>
            </a:fld>
            <a:endParaRPr lang="de-DE"/>
          </a:p>
        </p:txBody>
      </p:sp>
    </p:spTree>
    <p:extLst>
      <p:ext uri="{BB962C8B-B14F-4D97-AF65-F5344CB8AC3E}">
        <p14:creationId xmlns:p14="http://schemas.microsoft.com/office/powerpoint/2010/main" val="26739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2.0 Enriched Terminology Annotation Showcase</a:t>
            </a:r>
            <a:endParaRPr lang="de-DE"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showcase allows users to automatically annotate terminology in the ITS 2.0 enriched content in:</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HTML5, XLIFF, and plaintext formats.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users of the showcase can be:</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human users, e.g., translators, terminologists, and others;</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as well as machine users – machine translation systems, terminology management systems, computer-aided translation tools, and others.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2.0 content analysis and terminology annotation for the showcase are performed by a dedicated Terminology Annotation Web Service API that provides a Web-Based interface for the </a:t>
            </a:r>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a:t>
            </a:r>
            <a:endParaRPr lang="de-DE"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(Terminology as a Service – FP7 project coordinated by Tilde)</a:t>
            </a:r>
            <a:endParaRPr lang="de-DE" sz="1200" u="sng"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perform:</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candidate annotation using state-of-the-art statistical methods,</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bank based term annotation using terminology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resources from the terminology portal </a:t>
            </a:r>
            <a:r>
              <a:rPr lang="en-GB" sz="1200" kern="1200" dirty="0" err="1" smtClean="0">
                <a:solidFill>
                  <a:schemeClr val="tx1"/>
                </a:solidFill>
                <a:effectLst/>
                <a:latin typeface="+mn-lt"/>
                <a:ea typeface="+mn-ea"/>
                <a:cs typeface="+mn-cs"/>
              </a:rPr>
              <a:t>EuroTermBank</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ITS 2.0 Enriched Terminology Annotation Showcase consumes the following data categories (in global and local manner):</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Domain, Element</a:t>
            </a:r>
            <a:r>
              <a:rPr lang="lv-LV" sz="1200"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Within Text, Language Information, Locale Filter, Terminology.</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1528F63-64D7-E74B-8B31-23338BD88D8D}" type="slidenum">
              <a:rPr lang="de-DE" smtClean="0"/>
              <a:t>9</a:t>
            </a:fld>
            <a:endParaRPr lang="de-DE"/>
          </a:p>
        </p:txBody>
      </p:sp>
    </p:spTree>
    <p:extLst>
      <p:ext uri="{BB962C8B-B14F-4D97-AF65-F5344CB8AC3E}">
        <p14:creationId xmlns:p14="http://schemas.microsoft.com/office/powerpoint/2010/main" val="136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JSI has provided major input to the ITS 2.0</a:t>
            </a:r>
            <a:r>
              <a:rPr lang="en-GB" baseline="0" noProof="0" dirty="0" smtClean="0"/>
              <a:t> data category “text analysis”. This data category provides </a:t>
            </a:r>
            <a:r>
              <a:rPr lang="en-US" sz="1200" dirty="0" smtClean="0"/>
              <a:t>key information about which entities are mentioned within content, so they can be correctly processed within translation. JSI also</a:t>
            </a:r>
            <a:r>
              <a:rPr lang="en-US" sz="1200" baseline="0" dirty="0" smtClean="0"/>
              <a:t> has developed a demo service that generates “text analysis” information for English and Slovene. This implementation and the “text analysis” data category achieved a lot of interest at this year’s Localization World conference. The reason is that they contribute to solving a common problem: providing the translators (humans or machines) with context for ambiguous content.</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10</a:t>
            </a:fld>
            <a:endParaRPr lang="de-DE"/>
          </a:p>
        </p:txBody>
      </p:sp>
    </p:spTree>
    <p:extLst>
      <p:ext uri="{BB962C8B-B14F-4D97-AF65-F5344CB8AC3E}">
        <p14:creationId xmlns:p14="http://schemas.microsoft.com/office/powerpoint/2010/main" val="9668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DCU implemented ITS 2.0 in the </a:t>
            </a:r>
            <a:r>
              <a:rPr lang="en-GB" baseline="0" noProof="0" dirty="0" err="1" smtClean="0"/>
              <a:t>MaTrex</a:t>
            </a:r>
            <a:r>
              <a:rPr lang="en-GB" baseline="0" noProof="0" dirty="0" smtClean="0"/>
              <a:t> system: a statistical MT system based on the well-known Moses. A web service allows to access </a:t>
            </a:r>
            <a:r>
              <a:rPr lang="en-GB" baseline="0" noProof="0" dirty="0" err="1" smtClean="0"/>
              <a:t>MaTrex</a:t>
            </a:r>
            <a:r>
              <a:rPr lang="en-GB" baseline="0" noProof="0" dirty="0" smtClean="0"/>
              <a:t> and to translate HTML or XLIFF documents, processing ITS 2.0 information about the topic are (“Domain”), terminology, and many other ITS 2.0 data categories. This implementation serves as a proof of concept that </a:t>
            </a:r>
            <a:r>
              <a:rPr lang="en-US" dirty="0" smtClean="0"/>
              <a:t>pre/post process wrapper scripts are sufficient to adapt a pre-existing MT system to the ITS 2.0 standard,</a:t>
            </a:r>
            <a:r>
              <a:rPr lang="en-US" baseline="0" dirty="0" smtClean="0"/>
              <a:t> and in this way ITS 2.0 can be integrated into a larger MT pipeline.</a:t>
            </a:r>
          </a:p>
          <a:p>
            <a:r>
              <a:rPr lang="en-US" baseline="0" noProof="0" dirty="0" smtClean="0"/>
              <a:t>DCU also implemented a training Web service: ITS 2.0 metadata provides info to train statistical MT components. Especially relevant were “Translate” and “Terminology” ITS 2.0 data categories. Significant improvement was observed in translation accuracy. Benefits include added consistency in translation across multiple documents.</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13</a:t>
            </a:fld>
            <a:endParaRPr lang="de-DE"/>
          </a:p>
        </p:txBody>
      </p:sp>
    </p:spTree>
    <p:extLst>
      <p:ext uri="{BB962C8B-B14F-4D97-AF65-F5344CB8AC3E}">
        <p14:creationId xmlns:p14="http://schemas.microsoft.com/office/powerpoint/2010/main" val="242342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Okapi is</a:t>
            </a:r>
            <a:r>
              <a:rPr lang="en-GB" baseline="0" noProof="0" dirty="0" smtClean="0"/>
              <a:t> an </a:t>
            </a:r>
            <a:r>
              <a:rPr lang="en-GB" noProof="0" dirty="0" smtClean="0"/>
              <a:t>open-source and cross-platform set of libraries and tools for building localization processes.</a:t>
            </a:r>
            <a:r>
              <a:rPr lang="en-GB" baseline="0" noProof="0" dirty="0" smtClean="0"/>
              <a:t> It </a:t>
            </a:r>
            <a:r>
              <a:rPr lang="en-GB" noProof="0" dirty="0" smtClean="0"/>
              <a:t>offers ITS support for XML, HTML5 and XLIFF. All</a:t>
            </a:r>
            <a:r>
              <a:rPr lang="en-GB" baseline="0" noProof="0" dirty="0" smtClean="0"/>
              <a:t> ITS 2.0 data categories can be parsed with Okapi. In addition Okapi provides many </a:t>
            </a:r>
            <a:r>
              <a:rPr lang="en-GB" noProof="0" dirty="0" smtClean="0"/>
              <a:t>components for applying ITS</a:t>
            </a:r>
            <a:r>
              <a:rPr lang="en-GB" baseline="0" noProof="0" dirty="0" smtClean="0"/>
              <a:t> 2.0, like </a:t>
            </a:r>
            <a:r>
              <a:rPr lang="en-GB" noProof="0" dirty="0" smtClean="0"/>
              <a:t>Quality Check, extraction of terminology</a:t>
            </a:r>
            <a:r>
              <a:rPr lang="en-GB" baseline="0" noProof="0" dirty="0" smtClean="0"/>
              <a:t>, an ITS 2.0 aware call of the </a:t>
            </a:r>
            <a:r>
              <a:rPr lang="en-GB" noProof="0" dirty="0" smtClean="0"/>
              <a:t>Microsoft Batch Translation service, application of the forehand</a:t>
            </a:r>
            <a:r>
              <a:rPr lang="en-GB" baseline="0" noProof="0" dirty="0" smtClean="0"/>
              <a:t> mentioned </a:t>
            </a:r>
            <a:r>
              <a:rPr lang="en-GB" noProof="0" dirty="0" smtClean="0"/>
              <a:t>Enrycher tool</a:t>
            </a:r>
            <a:r>
              <a:rPr lang="en-GB" baseline="0" noProof="0" dirty="0" smtClean="0"/>
              <a:t> etc. This</a:t>
            </a:r>
            <a:r>
              <a:rPr lang="en-GB" noProof="0" dirty="0" smtClean="0"/>
              <a:t> makes adoption of ITS easy for developers and immediate for Okapi’s tools users. Finally ENLASO has been a long term key contributor to ITS 1.0 and 2.0 and is devoted to further</a:t>
            </a:r>
            <a:r>
              <a:rPr lang="en-GB" baseline="0" noProof="0" dirty="0" smtClean="0"/>
              <a:t> work </a:t>
            </a:r>
            <a:r>
              <a:rPr lang="en-GB" noProof="0" dirty="0" smtClean="0"/>
              <a:t>after the MLW-LT project.</a:t>
            </a:r>
          </a:p>
        </p:txBody>
      </p:sp>
      <p:sp>
        <p:nvSpPr>
          <p:cNvPr id="4" name="Foliennummernplatzhalter 3"/>
          <p:cNvSpPr>
            <a:spLocks noGrp="1"/>
          </p:cNvSpPr>
          <p:nvPr>
            <p:ph type="sldNum" sz="quarter" idx="10"/>
          </p:nvPr>
        </p:nvSpPr>
        <p:spPr/>
        <p:txBody>
          <a:bodyPr/>
          <a:lstStyle/>
          <a:p>
            <a:fld id="{41528F63-64D7-E74B-8B31-23338BD88D8D}" type="slidenum">
              <a:rPr lang="de-DE" smtClean="0"/>
              <a:t>14</a:t>
            </a:fld>
            <a:endParaRPr lang="de-DE"/>
          </a:p>
        </p:txBody>
      </p:sp>
    </p:spTree>
    <p:extLst>
      <p:ext uri="{BB962C8B-B14F-4D97-AF65-F5344CB8AC3E}">
        <p14:creationId xmlns:p14="http://schemas.microsoft.com/office/powerpoint/2010/main" val="51722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21</a:t>
            </a:fld>
            <a:endParaRPr lang="de-DE"/>
          </a:p>
        </p:txBody>
      </p:sp>
    </p:spTree>
    <p:extLst>
      <p:ext uri="{BB962C8B-B14F-4D97-AF65-F5344CB8AC3E}">
        <p14:creationId xmlns:p14="http://schemas.microsoft.com/office/powerpoint/2010/main" val="205866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41645" y="5367338"/>
            <a:ext cx="59436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9/18/2013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p:cNvPicPr>
            <a:picLocks noChangeAspect="1"/>
          </p:cNvPicPr>
          <p:nvPr userDrawn="1"/>
        </p:nvPicPr>
        <p:blipFill>
          <a:blip r:embed="rId14"/>
          <a:stretch>
            <a:fillRect/>
          </a:stretch>
        </p:blipFill>
        <p:spPr>
          <a:xfrm>
            <a:off x="128372" y="6279062"/>
            <a:ext cx="502966" cy="502966"/>
          </a:xfrm>
          <a:prstGeom prst="rect">
            <a:avLst/>
          </a:prstGeom>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89154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6636D-D922-432D-A958-524484B5923D}" type="datetimeFigureOut">
              <a:rPr lang="en-US" smtClean="0">
                <a:solidFill>
                  <a:prstClr val="white">
                    <a:tint val="75000"/>
                  </a:prstClr>
                </a:solidFill>
                <a:latin typeface="Corbel"/>
              </a:rPr>
              <a:pPr defTabSz="914400"/>
              <a:t>9/18/2013</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28FB93-0A08-4E7D-8E63-9EFA29F1E093}" type="slidenum">
              <a:rPr lang="en-US" smtClean="0">
                <a:solidFill>
                  <a:prstClr val="white">
                    <a:tint val="75000"/>
                  </a:prstClr>
                </a:solidFill>
                <a:latin typeface="Corbel"/>
              </a:rPr>
              <a:pPr defTabSz="914400"/>
              <a:t>‹#›</a:t>
            </a:fld>
            <a:endParaRPr lang="en-US">
              <a:solidFill>
                <a:prstClr val="white">
                  <a:tint val="75000"/>
                </a:prstClr>
              </a:solidFill>
              <a:latin typeface="Corbe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g"/><Relationship Id="rId4" Type="http://schemas.openxmlformats.org/officeDocument/2006/relationships/image" Target="../media/image25.png"/><Relationship Id="rId9" Type="http://schemas.openxmlformats.org/officeDocument/2006/relationships/image" Target="../media/image30.jp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3.jpeg"/><Relationship Id="rId7"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plugins.jquery.com/its-parser/" TargetMode="External"/><Relationship Id="rId4" Type="http://schemas.openxmlformats.org/officeDocument/2006/relationships/hyperlink" Target="https://drupal.org/project/i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xtensions.libreoffice.org/extension-center"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init.de/en/libreofficeWrite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aws.tild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4274182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Autofit/>
          </a:bodyPr>
          <a:lstStyle/>
          <a:p>
            <a:r>
              <a:rPr lang="en-US" sz="3600" dirty="0" smtClean="0"/>
              <a:t>Creating translation context </a:t>
            </a:r>
            <a:br>
              <a:rPr lang="en-US" sz="3600" dirty="0" smtClean="0"/>
            </a:br>
            <a:r>
              <a:rPr lang="en-US" sz="3600" dirty="0" smtClean="0"/>
              <a:t>with disambiguation</a:t>
            </a:r>
            <a:endParaRPr lang="en-US" sz="3600" dirty="0"/>
          </a:p>
        </p:txBody>
      </p:sp>
      <p:sp>
        <p:nvSpPr>
          <p:cNvPr id="7" name="Označba mesta besedila 6"/>
          <p:cNvSpPr>
            <a:spLocks noGrp="1"/>
          </p:cNvSpPr>
          <p:nvPr>
            <p:ph type="body" idx="1"/>
          </p:nvPr>
        </p:nvSpPr>
        <p:spPr>
          <a:xfrm>
            <a:off x="495300" y="1580697"/>
            <a:ext cx="4376870" cy="1053419"/>
          </a:xfrm>
        </p:spPr>
        <p:txBody>
          <a:bodyPr>
            <a:noAutofit/>
          </a:bodyPr>
          <a:lstStyle/>
          <a:p>
            <a:r>
              <a:rPr lang="en-US" sz="2400" dirty="0"/>
              <a:t>Problem: </a:t>
            </a:r>
            <a:r>
              <a:rPr lang="en-US" sz="2400" b="0" dirty="0" smtClean="0"/>
              <a:t>Localizing content containing proper names without sufficient context</a:t>
            </a:r>
            <a:endParaRPr lang="en-US" sz="2400" b="0" dirty="0"/>
          </a:p>
        </p:txBody>
      </p:sp>
      <p:sp>
        <p:nvSpPr>
          <p:cNvPr id="8" name="Označba mesta vsebine 7"/>
          <p:cNvSpPr>
            <a:spLocks noGrp="1"/>
          </p:cNvSpPr>
          <p:nvPr>
            <p:ph sz="half" idx="2"/>
          </p:nvPr>
        </p:nvSpPr>
        <p:spPr>
          <a:xfrm>
            <a:off x="495301" y="2601913"/>
            <a:ext cx="4376870" cy="3655106"/>
          </a:xfrm>
        </p:spPr>
        <p:txBody>
          <a:bodyPr>
            <a:noAutofit/>
          </a:bodyPr>
          <a:lstStyle/>
          <a:p>
            <a:r>
              <a:rPr lang="en-US" sz="2400" dirty="0"/>
              <a:t>ITS 2.0 markup provides the key information about which entities are mentioned, so they can be correctly processed within </a:t>
            </a:r>
            <a:r>
              <a:rPr lang="en-US" sz="2400" dirty="0" smtClean="0"/>
              <a:t>translation</a:t>
            </a:r>
          </a:p>
          <a:p>
            <a:endParaRPr lang="en-US" sz="2400" dirty="0" smtClean="0"/>
          </a:p>
          <a:p>
            <a:r>
              <a:rPr lang="en-US" sz="2400" b="1" dirty="0" smtClean="0"/>
              <a:t>Data category: Text Analysis </a:t>
            </a:r>
            <a:endParaRPr lang="en-US" sz="2400" b="1" dirty="0"/>
          </a:p>
        </p:txBody>
      </p:sp>
      <p:sp>
        <p:nvSpPr>
          <p:cNvPr id="9" name="Označba mesta besedila 8"/>
          <p:cNvSpPr>
            <a:spLocks noGrp="1"/>
          </p:cNvSpPr>
          <p:nvPr>
            <p:ph type="body" sz="quarter" idx="3"/>
          </p:nvPr>
        </p:nvSpPr>
        <p:spPr>
          <a:xfrm>
            <a:off x="5032112" y="1632631"/>
            <a:ext cx="4378590" cy="966333"/>
          </a:xfrm>
        </p:spPr>
        <p:txBody>
          <a:bodyPr>
            <a:noAutofit/>
          </a:bodyPr>
          <a:lstStyle/>
          <a:p>
            <a:r>
              <a:rPr lang="en-US" sz="2400" dirty="0"/>
              <a:t>Solution</a:t>
            </a:r>
            <a:r>
              <a:rPr lang="en-US" sz="2400" b="0" dirty="0"/>
              <a:t>: </a:t>
            </a:r>
            <a:r>
              <a:rPr lang="en-US" sz="2400" b="0" dirty="0" smtClean="0"/>
              <a:t>use natural language processing techniques to provide </a:t>
            </a:r>
            <a:r>
              <a:rPr lang="en-US" sz="2400" b="0" dirty="0"/>
              <a:t>context for ambiguous content.</a:t>
            </a:r>
          </a:p>
        </p:txBody>
      </p:sp>
      <p:sp>
        <p:nvSpPr>
          <p:cNvPr id="12" name="Označba mesta vsebine 11"/>
          <p:cNvSpPr>
            <a:spLocks noGrp="1"/>
          </p:cNvSpPr>
          <p:nvPr>
            <p:ph sz="quarter" idx="4"/>
          </p:nvPr>
        </p:nvSpPr>
        <p:spPr>
          <a:xfrm>
            <a:off x="5032112" y="2593521"/>
            <a:ext cx="4378590" cy="3663497"/>
          </a:xfrm>
        </p:spPr>
        <p:txBody>
          <a:bodyPr>
            <a:normAutofit/>
          </a:bodyPr>
          <a:lstStyle/>
          <a:p>
            <a:r>
              <a:rPr lang="en-US" dirty="0" smtClean="0"/>
              <a:t>Implemented and demonstrated with the </a:t>
            </a:r>
            <a:r>
              <a:rPr lang="en-US" dirty="0" err="1" smtClean="0"/>
              <a:t>Enrycher</a:t>
            </a:r>
            <a:r>
              <a:rPr lang="en-US" dirty="0" smtClean="0"/>
              <a:t> NLP tool</a:t>
            </a:r>
          </a:p>
          <a:p>
            <a:endParaRPr lang="en-US" dirty="0"/>
          </a:p>
          <a:p>
            <a:endParaRPr lang="en-US" dirty="0" smtClean="0"/>
          </a:p>
          <a:p>
            <a:endParaRPr lang="en-US" dirty="0"/>
          </a:p>
          <a:p>
            <a:r>
              <a:rPr lang="en-US" sz="2400" b="1" dirty="0" smtClean="0"/>
              <a:t>Demo: </a:t>
            </a:r>
            <a:r>
              <a:rPr lang="en-US" sz="2400" dirty="0" smtClean="0"/>
              <a:t>enrycher.ijs.si/</a:t>
            </a:r>
            <a:r>
              <a:rPr lang="en-US" sz="2400" dirty="0" err="1" smtClean="0"/>
              <a:t>mlw</a:t>
            </a:r>
            <a:r>
              <a:rPr lang="en-US" sz="2400" dirty="0" smtClean="0"/>
              <a:t>/</a:t>
            </a:r>
          </a:p>
          <a:p>
            <a:r>
              <a:rPr lang="en-US" sz="2400" b="1" dirty="0" smtClean="0"/>
              <a:t>Questions: </a:t>
            </a:r>
            <a:r>
              <a:rPr lang="en-US" sz="2400" dirty="0" smtClean="0"/>
              <a:t>tadej.stajner@ijs.si</a:t>
            </a:r>
          </a:p>
          <a:p>
            <a:pPr marL="0" indent="0">
              <a:buNone/>
            </a:pPr>
            <a:endParaRPr lang="en-US" sz="2400" b="1" dirty="0" smtClean="0"/>
          </a:p>
        </p:txBody>
      </p:sp>
      <p:pic>
        <p:nvPicPr>
          <p:cNvPr id="24" name="Picture 3" descr="G:\tadej\workspace\ltweb\rome\r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2" y="3794451"/>
            <a:ext cx="4311693" cy="1479224"/>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10</a:t>
            </a:fld>
            <a:endParaRPr lang="en-US" dirty="0"/>
          </a:p>
        </p:txBody>
      </p:sp>
    </p:spTree>
    <p:extLst>
      <p:ext uri="{BB962C8B-B14F-4D97-AF65-F5344CB8AC3E}">
        <p14:creationId xmlns:p14="http://schemas.microsoft.com/office/powerpoint/2010/main" val="4274182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DE" dirty="0"/>
              <a:t>ITS 2.0 </a:t>
            </a:r>
            <a:r>
              <a:rPr lang="de-DE" dirty="0" smtClean="0"/>
              <a:t>Support</a:t>
            </a:r>
            <a:br>
              <a:rPr lang="de-DE" dirty="0" smtClean="0"/>
            </a:br>
            <a:r>
              <a:rPr lang="de-DE" dirty="0" smtClean="0"/>
              <a:t>in </a:t>
            </a:r>
            <a:r>
              <a:rPr lang="de-DE" dirty="0"/>
              <a:t>Modern </a:t>
            </a:r>
            <a:r>
              <a:rPr lang="de-DE" dirty="0" err="1"/>
              <a:t>Document</a:t>
            </a:r>
            <a:r>
              <a:rPr lang="de-DE" dirty="0"/>
              <a:t> Formats</a:t>
            </a:r>
            <a:endParaRPr lang="en-US" dirty="0"/>
          </a:p>
        </p:txBody>
      </p:sp>
      <p:sp>
        <p:nvSpPr>
          <p:cNvPr id="5" name="Content Placeholder 4"/>
          <p:cNvSpPr>
            <a:spLocks noGrp="1"/>
          </p:cNvSpPr>
          <p:nvPr>
            <p:ph idx="1"/>
          </p:nvPr>
        </p:nvSpPr>
        <p:spPr/>
        <p:txBody>
          <a:bodyPr>
            <a:normAutofit fontScale="85000" lnSpcReduction="10000"/>
          </a:bodyPr>
          <a:lstStyle/>
          <a:p>
            <a:pPr lvl="0"/>
            <a:r>
              <a:rPr lang="en-US" dirty="0"/>
              <a:t>HTML5 support</a:t>
            </a:r>
          </a:p>
          <a:p>
            <a:pPr lvl="1"/>
            <a:r>
              <a:rPr lang="en-US" dirty="0"/>
              <a:t>Native support (its-* attributes)</a:t>
            </a:r>
          </a:p>
          <a:p>
            <a:pPr lvl="1"/>
            <a:r>
              <a:rPr lang="en-US" dirty="0"/>
              <a:t>Supported by validators – validator.w3.org and </a:t>
            </a:r>
            <a:r>
              <a:rPr lang="en-US" dirty="0" smtClean="0"/>
              <a:t>validator.nu</a:t>
            </a:r>
            <a:endParaRPr lang="cs-CZ" dirty="0" smtClean="0"/>
          </a:p>
          <a:p>
            <a:pPr lvl="1"/>
            <a:r>
              <a:rPr lang="cs-CZ" dirty="0" err="1" smtClean="0"/>
              <a:t>You</a:t>
            </a:r>
            <a:r>
              <a:rPr lang="cs-CZ" dirty="0" smtClean="0"/>
              <a:t> </a:t>
            </a:r>
            <a:r>
              <a:rPr lang="cs-CZ" dirty="0" err="1" smtClean="0"/>
              <a:t>can</a:t>
            </a:r>
            <a:r>
              <a:rPr lang="cs-CZ" dirty="0" smtClean="0"/>
              <a:t> use ITS </a:t>
            </a:r>
            <a:r>
              <a:rPr lang="cs-CZ" dirty="0" err="1" smtClean="0"/>
              <a:t>markup</a:t>
            </a:r>
            <a:r>
              <a:rPr lang="cs-CZ" dirty="0" smtClean="0"/>
              <a:t> </a:t>
            </a:r>
            <a:r>
              <a:rPr lang="cs-CZ" dirty="0" err="1" smtClean="0"/>
              <a:t>right</a:t>
            </a:r>
            <a:r>
              <a:rPr lang="cs-CZ" dirty="0" smtClean="0"/>
              <a:t> </a:t>
            </a:r>
            <a:r>
              <a:rPr lang="cs-CZ" dirty="0" err="1" smtClean="0"/>
              <a:t>now</a:t>
            </a:r>
            <a:r>
              <a:rPr lang="cs-CZ" dirty="0" smtClean="0"/>
              <a:t> in </a:t>
            </a:r>
            <a:r>
              <a:rPr lang="cs-CZ" dirty="0" err="1" smtClean="0"/>
              <a:t>your</a:t>
            </a:r>
            <a:r>
              <a:rPr lang="cs-CZ" dirty="0" smtClean="0"/>
              <a:t> </a:t>
            </a:r>
            <a:r>
              <a:rPr lang="cs-CZ" dirty="0" err="1" smtClean="0"/>
              <a:t>pages</a:t>
            </a:r>
            <a:r>
              <a:rPr lang="cs-CZ" dirty="0" smtClean="0"/>
              <a:t> and </a:t>
            </a:r>
            <a:r>
              <a:rPr lang="cs-CZ" dirty="0" err="1" smtClean="0"/>
              <a:t>get</a:t>
            </a:r>
            <a:r>
              <a:rPr lang="cs-CZ" dirty="0" smtClean="0"/>
              <a:t> </a:t>
            </a:r>
            <a:r>
              <a:rPr lang="cs-CZ" dirty="0" err="1" smtClean="0"/>
              <a:t>them</a:t>
            </a:r>
            <a:r>
              <a:rPr lang="cs-CZ" dirty="0" smtClean="0"/>
              <a:t> </a:t>
            </a:r>
            <a:r>
              <a:rPr lang="cs-CZ" dirty="0" err="1" smtClean="0"/>
              <a:t>validated</a:t>
            </a:r>
            <a:endParaRPr lang="en-US" dirty="0"/>
          </a:p>
          <a:p>
            <a:pPr lvl="0"/>
            <a:r>
              <a:rPr lang="en-US" dirty="0"/>
              <a:t>DocBook support</a:t>
            </a:r>
          </a:p>
          <a:p>
            <a:pPr lvl="1"/>
            <a:r>
              <a:rPr lang="en-US" dirty="0"/>
              <a:t>Supported </a:t>
            </a:r>
            <a:r>
              <a:rPr lang="en-US" dirty="0" smtClean="0"/>
              <a:t>by</a:t>
            </a:r>
            <a:r>
              <a:rPr lang="cs-CZ" dirty="0" smtClean="0"/>
              <a:t/>
            </a:r>
            <a:br>
              <a:rPr lang="cs-CZ" dirty="0" smtClean="0"/>
            </a:br>
            <a:r>
              <a:rPr lang="en-US" dirty="0" smtClean="0"/>
              <a:t>standard schema</a:t>
            </a:r>
            <a:r>
              <a:rPr lang="cs-CZ" dirty="0" smtClean="0"/>
              <a:t/>
            </a:r>
            <a:br>
              <a:rPr lang="cs-CZ" dirty="0" smtClean="0"/>
            </a:br>
            <a:r>
              <a:rPr lang="en-US" dirty="0" smtClean="0"/>
              <a:t>and </a:t>
            </a:r>
            <a:r>
              <a:rPr lang="en-US" dirty="0" err="1"/>
              <a:t>stylesheets</a:t>
            </a:r>
            <a:endParaRPr lang="en-US" dirty="0"/>
          </a:p>
          <a:p>
            <a:pPr lvl="0"/>
            <a:r>
              <a:rPr lang="en-US" dirty="0"/>
              <a:t>DITA support</a:t>
            </a:r>
          </a:p>
          <a:p>
            <a:pPr lvl="1"/>
            <a:r>
              <a:rPr lang="en-US" dirty="0" smtClean="0"/>
              <a:t>Coming </a:t>
            </a:r>
            <a:r>
              <a:rPr lang="en-US" dirty="0"/>
              <a:t>soon</a:t>
            </a:r>
          </a:p>
          <a:p>
            <a:pPr lvl="1"/>
            <a:endParaRPr lang="en-US" dirty="0"/>
          </a:p>
          <a:p>
            <a:endParaRPr lang="en-US" dirty="0"/>
          </a:p>
        </p:txBody>
      </p:sp>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8" y="3344865"/>
            <a:ext cx="56483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182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(Automatically) process</a:t>
            </a:r>
            <a:br>
              <a:rPr lang="en-GB" dirty="0" smtClean="0"/>
            </a:br>
            <a:r>
              <a:rPr lang="en-GB" dirty="0" smtClean="0"/>
              <a:t>ITS </a:t>
            </a:r>
            <a:r>
              <a:rPr lang="en-GB" dirty="0"/>
              <a:t>2.0 </a:t>
            </a:r>
            <a:r>
              <a:rPr lang="en-GB" dirty="0" smtClean="0"/>
              <a:t>enhanced content (1/2)</a:t>
            </a:r>
            <a:endParaRPr lang="en-GB" dirty="0"/>
          </a:p>
        </p:txBody>
      </p:sp>
      <p:sp>
        <p:nvSpPr>
          <p:cNvPr id="3" name="Inhaltsplatzhalter 2"/>
          <p:cNvSpPr>
            <a:spLocks noGrp="1"/>
          </p:cNvSpPr>
          <p:nvPr>
            <p:ph idx="1"/>
          </p:nvPr>
        </p:nvSpPr>
        <p:spPr>
          <a:xfrm>
            <a:off x="465373" y="1697495"/>
            <a:ext cx="9000563" cy="4616830"/>
          </a:xfrm>
        </p:spPr>
        <p:txBody>
          <a:bodyPr>
            <a:normAutofit fontScale="85000" lnSpcReduction="20000"/>
          </a:bodyPr>
          <a:lstStyle/>
          <a:p>
            <a:r>
              <a:rPr lang="en-GB" dirty="0" smtClean="0"/>
              <a:t>Machine </a:t>
            </a:r>
            <a:r>
              <a:rPr lang="en-GB" dirty="0"/>
              <a:t>translation statistical: </a:t>
            </a:r>
            <a:r>
              <a:rPr lang="en-GB" dirty="0">
                <a:solidFill>
                  <a:srgbClr val="0000FF"/>
                </a:solidFill>
              </a:rPr>
              <a:t>Dublin City University</a:t>
            </a:r>
            <a:r>
              <a:rPr lang="en-GB" dirty="0"/>
              <a:t>. Presenter: </a:t>
            </a:r>
            <a:r>
              <a:rPr lang="en-GB" dirty="0" smtClean="0"/>
              <a:t>Felix </a:t>
            </a:r>
            <a:r>
              <a:rPr lang="en-GB" dirty="0"/>
              <a:t>Sasaki</a:t>
            </a:r>
          </a:p>
          <a:p>
            <a:r>
              <a:rPr lang="en-GB" dirty="0" smtClean="0"/>
              <a:t>Machine </a:t>
            </a:r>
            <a:r>
              <a:rPr lang="en-GB" dirty="0"/>
              <a:t>translation rule based: </a:t>
            </a:r>
            <a:r>
              <a:rPr lang="en-GB" dirty="0">
                <a:solidFill>
                  <a:srgbClr val="0000FF"/>
                </a:solidFill>
              </a:rPr>
              <a:t>Lucy Software</a:t>
            </a:r>
            <a:r>
              <a:rPr lang="en-GB" dirty="0"/>
              <a:t>. </a:t>
            </a:r>
            <a:r>
              <a:rPr lang="en-GB" dirty="0" smtClean="0"/>
              <a:t>See </a:t>
            </a:r>
            <a:r>
              <a:rPr lang="en-GB" dirty="0"/>
              <a:t>presentation from Pedro </a:t>
            </a:r>
            <a:r>
              <a:rPr lang="en-GB" dirty="0" err="1"/>
              <a:t>Díez</a:t>
            </a:r>
            <a:r>
              <a:rPr lang="en-GB" dirty="0"/>
              <a:t> </a:t>
            </a:r>
            <a:r>
              <a:rPr lang="en-GB" dirty="0" err="1" smtClean="0"/>
              <a:t>Orzas</a:t>
            </a:r>
            <a:r>
              <a:rPr lang="en-GB" dirty="0" smtClean="0"/>
              <a:t> later</a:t>
            </a:r>
            <a:endParaRPr lang="en-GB" dirty="0"/>
          </a:p>
          <a:p>
            <a:r>
              <a:rPr lang="en-GB" dirty="0" smtClean="0"/>
              <a:t>Building </a:t>
            </a:r>
            <a:r>
              <a:rPr lang="en-GB" dirty="0"/>
              <a:t>localization processes: </a:t>
            </a:r>
            <a:r>
              <a:rPr lang="en-GB" dirty="0">
                <a:solidFill>
                  <a:srgbClr val="0000FF"/>
                </a:solidFill>
              </a:rPr>
              <a:t>ENLASO</a:t>
            </a:r>
            <a:r>
              <a:rPr lang="en-GB" dirty="0"/>
              <a:t>. Presenter: </a:t>
            </a:r>
            <a:r>
              <a:rPr lang="en-GB" dirty="0" smtClean="0"/>
              <a:t>Felix Sasaki</a:t>
            </a:r>
          </a:p>
          <a:p>
            <a:r>
              <a:rPr lang="en-GB" dirty="0" smtClean="0"/>
              <a:t>Workflow for creating global content: </a:t>
            </a:r>
            <a:r>
              <a:rPr lang="en-GB" dirty="0" smtClean="0">
                <a:solidFill>
                  <a:srgbClr val="0000FF"/>
                </a:solidFill>
              </a:rPr>
              <a:t>Trinity College Dublin</a:t>
            </a:r>
            <a:r>
              <a:rPr lang="en-GB" dirty="0" smtClean="0"/>
              <a:t>. Presenter: Dave Lewis</a:t>
            </a:r>
            <a:endParaRPr lang="en-GB" dirty="0"/>
          </a:p>
          <a:p>
            <a:r>
              <a:rPr lang="en-GB" dirty="0" smtClean="0"/>
              <a:t>Building </a:t>
            </a:r>
            <a:r>
              <a:rPr lang="en-GB" dirty="0"/>
              <a:t>localization </a:t>
            </a:r>
            <a:r>
              <a:rPr lang="en-GB" dirty="0" smtClean="0"/>
              <a:t>Web </a:t>
            </a:r>
            <a:r>
              <a:rPr lang="en-GB" dirty="0"/>
              <a:t>services: </a:t>
            </a:r>
            <a:r>
              <a:rPr lang="en-GB" dirty="0">
                <a:solidFill>
                  <a:srgbClr val="0000FF"/>
                </a:solidFill>
              </a:rPr>
              <a:t>University of Limerick</a:t>
            </a:r>
            <a:r>
              <a:rPr lang="en-GB" dirty="0"/>
              <a:t>, </a:t>
            </a:r>
            <a:r>
              <a:rPr lang="en-GB" dirty="0" smtClean="0">
                <a:solidFill>
                  <a:srgbClr val="0000FF"/>
                </a:solidFill>
              </a:rPr>
              <a:t>Moravia</a:t>
            </a:r>
            <a:r>
              <a:rPr lang="en-GB" dirty="0" smtClean="0"/>
              <a:t>. Presenter: David </a:t>
            </a:r>
            <a:r>
              <a:rPr lang="en-GB" dirty="0" err="1"/>
              <a:t>Filip</a:t>
            </a:r>
            <a:endParaRPr lang="en-GB" dirty="0"/>
          </a:p>
          <a:p>
            <a:r>
              <a:rPr lang="en-GB" dirty="0" smtClean="0"/>
              <a:t>Preview </a:t>
            </a:r>
            <a:r>
              <a:rPr lang="en-GB" dirty="0"/>
              <a:t>in the browser: </a:t>
            </a:r>
            <a:r>
              <a:rPr lang="en-GB" dirty="0" err="1">
                <a:solidFill>
                  <a:srgbClr val="0000FF"/>
                </a:solidFill>
              </a:rPr>
              <a:t>Logrus</a:t>
            </a:r>
            <a:r>
              <a:rPr lang="en-GB" dirty="0"/>
              <a:t>. Presenter: Serge </a:t>
            </a:r>
            <a:r>
              <a:rPr lang="en-GB" dirty="0" err="1"/>
              <a:t>Gladkoff</a:t>
            </a:r>
            <a:r>
              <a:rPr lang="en-GB" dirty="0"/>
              <a:t> </a:t>
            </a:r>
          </a:p>
        </p:txBody>
      </p:sp>
      <p:sp>
        <p:nvSpPr>
          <p:cNvPr id="4" name="Foliennummernplatzhalter 3"/>
          <p:cNvSpPr>
            <a:spLocks noGrp="1"/>
          </p:cNvSpPr>
          <p:nvPr>
            <p:ph type="sldNum" sz="quarter" idx="12"/>
          </p:nvPr>
        </p:nvSpPr>
        <p:spPr/>
        <p:txBody>
          <a:bodyPr/>
          <a:lstStyle/>
          <a:p>
            <a:fld id="{0A512F4F-E236-534E-8482-D2412B64E205}" type="slidenum">
              <a:rPr lang="en-US" smtClean="0"/>
              <a:pPr/>
              <a:t>12</a:t>
            </a:fld>
            <a:endParaRPr lang="en-US"/>
          </a:p>
        </p:txBody>
      </p:sp>
    </p:spTree>
    <p:extLst>
      <p:ext uri="{BB962C8B-B14F-4D97-AF65-F5344CB8AC3E}">
        <p14:creationId xmlns:p14="http://schemas.microsoft.com/office/powerpoint/2010/main" val="235502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cap="small" dirty="0" smtClean="0"/>
              <a:t>ITS 2.0 &amp; Machine Translation</a:t>
            </a:r>
            <a:endParaRPr lang="en-US" b="1" cap="small" dirty="0"/>
          </a:p>
        </p:txBody>
      </p:sp>
      <p:sp>
        <p:nvSpPr>
          <p:cNvPr id="2" name="Text Placeholder 1"/>
          <p:cNvSpPr>
            <a:spLocks noGrp="1"/>
          </p:cNvSpPr>
          <p:nvPr>
            <p:ph type="body" idx="1"/>
          </p:nvPr>
        </p:nvSpPr>
        <p:spPr>
          <a:xfrm>
            <a:off x="495301" y="1250113"/>
            <a:ext cx="4376870" cy="639762"/>
          </a:xfrm>
        </p:spPr>
        <p:txBody>
          <a:bodyPr/>
          <a:lstStyle/>
          <a:p>
            <a:pPr algn="ctr"/>
            <a:r>
              <a:rPr lang="en-US" u="sng" dirty="0" smtClean="0"/>
              <a:t>Translation Web Service</a:t>
            </a:r>
            <a:endParaRPr lang="en-US" u="sng" dirty="0"/>
          </a:p>
        </p:txBody>
      </p:sp>
      <p:sp>
        <p:nvSpPr>
          <p:cNvPr id="3" name="Content Placeholder 2"/>
          <p:cNvSpPr>
            <a:spLocks noGrp="1"/>
          </p:cNvSpPr>
          <p:nvPr>
            <p:ph sz="half" idx="2"/>
          </p:nvPr>
        </p:nvSpPr>
        <p:spPr>
          <a:xfrm>
            <a:off x="495301" y="1889875"/>
            <a:ext cx="4376870" cy="3951288"/>
          </a:xfrm>
        </p:spPr>
        <p:txBody>
          <a:bodyPr>
            <a:normAutofit fontScale="92500" lnSpcReduction="20000"/>
          </a:bodyPr>
          <a:lstStyle/>
          <a:p>
            <a:r>
              <a:rPr lang="en-US" dirty="0"/>
              <a:t>T</a:t>
            </a:r>
            <a:r>
              <a:rPr lang="en-US" dirty="0" smtClean="0"/>
              <a:t>ranslating of HTML / XLIFF documents tagged with ITS 2.0 metadata</a:t>
            </a:r>
          </a:p>
          <a:p>
            <a:pPr lvl="1"/>
            <a:r>
              <a:rPr lang="en-US" dirty="0" smtClean="0"/>
              <a:t>Domain, Lang Info, Locale Filter</a:t>
            </a:r>
          </a:p>
          <a:p>
            <a:pPr lvl="1"/>
            <a:r>
              <a:rPr lang="en-US" dirty="0" smtClean="0"/>
              <a:t>Terminology, Translate</a:t>
            </a:r>
          </a:p>
          <a:p>
            <a:pPr lvl="1"/>
            <a:r>
              <a:rPr lang="en-US" dirty="0" smtClean="0"/>
              <a:t>MT Confidence, Provenance</a:t>
            </a:r>
          </a:p>
          <a:p>
            <a:r>
              <a:rPr lang="en-US" dirty="0" smtClean="0"/>
              <a:t>Demonstrate pre/post process wrapper scripts are sufficient to adapt a pre-existing MT system to the ITS 2.0 standard</a:t>
            </a:r>
          </a:p>
          <a:p>
            <a:r>
              <a:rPr lang="en-US" dirty="0" smtClean="0"/>
              <a:t>Benefits include integration of MT system into the larger localization pipeline </a:t>
            </a:r>
            <a:endParaRPr lang="en-US" dirty="0"/>
          </a:p>
        </p:txBody>
      </p:sp>
      <p:sp>
        <p:nvSpPr>
          <p:cNvPr id="7" name="Text Placeholder 6"/>
          <p:cNvSpPr>
            <a:spLocks noGrp="1"/>
          </p:cNvSpPr>
          <p:nvPr>
            <p:ph type="body" sz="quarter" idx="3"/>
          </p:nvPr>
        </p:nvSpPr>
        <p:spPr>
          <a:xfrm>
            <a:off x="5032112" y="1250113"/>
            <a:ext cx="4378590" cy="639762"/>
          </a:xfrm>
        </p:spPr>
        <p:txBody>
          <a:bodyPr/>
          <a:lstStyle/>
          <a:p>
            <a:pPr algn="ctr"/>
            <a:r>
              <a:rPr lang="en-US" u="sng" dirty="0" smtClean="0"/>
              <a:t>Training Web Service</a:t>
            </a:r>
            <a:endParaRPr lang="en-US" u="sng" dirty="0"/>
          </a:p>
        </p:txBody>
      </p:sp>
      <p:sp>
        <p:nvSpPr>
          <p:cNvPr id="8" name="Content Placeholder 7"/>
          <p:cNvSpPr>
            <a:spLocks noGrp="1"/>
          </p:cNvSpPr>
          <p:nvPr>
            <p:ph sz="quarter" idx="4"/>
          </p:nvPr>
        </p:nvSpPr>
        <p:spPr>
          <a:xfrm>
            <a:off x="5032112" y="1889875"/>
            <a:ext cx="4378590" cy="4154668"/>
          </a:xfrm>
        </p:spPr>
        <p:txBody>
          <a:bodyPr>
            <a:normAutofit fontScale="92500" lnSpcReduction="10000"/>
          </a:bodyPr>
          <a:lstStyle/>
          <a:p>
            <a:r>
              <a:rPr lang="en-US" dirty="0" smtClean="0"/>
              <a:t>Use of metadata info to train Statistical MT components (Translation &amp; Lang Models)</a:t>
            </a:r>
          </a:p>
          <a:p>
            <a:pPr lvl="1"/>
            <a:r>
              <a:rPr lang="en-US" dirty="0" smtClean="0"/>
              <a:t>Translate, Terminology</a:t>
            </a:r>
          </a:p>
          <a:p>
            <a:r>
              <a:rPr lang="en-US" dirty="0" smtClean="0"/>
              <a:t>Extract do-not-translate and named entity Terms, force feed this in training cycle</a:t>
            </a:r>
          </a:p>
          <a:p>
            <a:pPr lvl="1"/>
            <a:r>
              <a:rPr lang="en-US" dirty="0" smtClean="0"/>
              <a:t>Significant Improvement observed in translation accuracy</a:t>
            </a:r>
          </a:p>
          <a:p>
            <a:r>
              <a:rPr lang="en-US" dirty="0" smtClean="0"/>
              <a:t>Benefits include added consistency in translation across multiple documents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68" y="346390"/>
            <a:ext cx="818866" cy="2743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632" y="588811"/>
            <a:ext cx="660850" cy="5206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12" y="1132205"/>
            <a:ext cx="882588" cy="306699"/>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88770" y="5807034"/>
            <a:ext cx="8665039" cy="451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Web </a:t>
            </a:r>
            <a:r>
              <a:rPr lang="en-US" dirty="0"/>
              <a:t>Service Located at: http://srv-cngl.computing.dcu.ie/mlwlt/</a:t>
            </a:r>
          </a:p>
        </p:txBody>
      </p:sp>
      <p:sp>
        <p:nvSpPr>
          <p:cNvPr id="11"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13</a:t>
            </a:fld>
            <a:endParaRPr lang="en-US" dirty="0"/>
          </a:p>
        </p:txBody>
      </p:sp>
    </p:spTree>
    <p:extLst>
      <p:ext uri="{BB962C8B-B14F-4D97-AF65-F5344CB8AC3E}">
        <p14:creationId xmlns:p14="http://schemas.microsoft.com/office/powerpoint/2010/main" val="4274182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in the Okapi Framework</a:t>
            </a:r>
            <a:endParaRPr lang="en-US" dirty="0"/>
          </a:p>
        </p:txBody>
      </p:sp>
      <p:sp>
        <p:nvSpPr>
          <p:cNvPr id="11" name="Inhaltsplatzhalter 10"/>
          <p:cNvSpPr>
            <a:spLocks noGrp="1"/>
          </p:cNvSpPr>
          <p:nvPr>
            <p:ph idx="1"/>
          </p:nvPr>
        </p:nvSpPr>
        <p:spPr/>
        <p:txBody>
          <a:bodyPr>
            <a:normAutofit/>
          </a:bodyPr>
          <a:lstStyle/>
          <a:p>
            <a:r>
              <a:rPr lang="en-US" sz="2800" b="1" dirty="0" smtClean="0"/>
              <a:t>Open-source</a:t>
            </a:r>
            <a:r>
              <a:rPr lang="en-US" sz="2800" dirty="0" smtClean="0"/>
              <a:t> and </a:t>
            </a:r>
            <a:r>
              <a:rPr lang="en-US" sz="2800" b="1" dirty="0" smtClean="0"/>
              <a:t>cross-platform</a:t>
            </a:r>
            <a:r>
              <a:rPr lang="en-US" sz="2800" dirty="0" smtClean="0"/>
              <a:t> set of </a:t>
            </a:r>
            <a:r>
              <a:rPr lang="en-US" sz="2800" b="1" dirty="0" smtClean="0"/>
              <a:t>libraries and tools</a:t>
            </a:r>
            <a:r>
              <a:rPr lang="en-US" sz="2800" dirty="0" smtClean="0"/>
              <a:t> for building localization processes.</a:t>
            </a:r>
          </a:p>
          <a:p>
            <a:r>
              <a:rPr lang="en-US" sz="2800" dirty="0" smtClean="0"/>
              <a:t>Offers ITS support for XML, HTML5 and XLIFF, as well as in many components: Quality Check, Term Extraction, Microsoft Batch Translation, Enrycher, </a:t>
            </a:r>
            <a:r>
              <a:rPr lang="en-US" sz="2800" dirty="0" err="1" smtClean="0"/>
              <a:t>LanguageTool</a:t>
            </a:r>
            <a:r>
              <a:rPr lang="en-US" sz="2800" dirty="0" smtClean="0"/>
              <a:t>, etc.</a:t>
            </a:r>
          </a:p>
          <a:p>
            <a:r>
              <a:rPr lang="en-US" sz="2800" dirty="0" smtClean="0"/>
              <a:t>Makes adoption of ITS easy for developers and immediate for Okapi’s tools users.</a:t>
            </a:r>
          </a:p>
          <a:p>
            <a:r>
              <a:rPr lang="en-US" sz="2800" dirty="0" smtClean="0"/>
              <a:t>Continuing work after </a:t>
            </a:r>
            <a:br>
              <a:rPr lang="en-US" sz="2800" dirty="0" smtClean="0"/>
            </a:br>
            <a:r>
              <a:rPr lang="en-US" sz="2800" dirty="0" smtClean="0"/>
              <a:t>the MLW-LT project.</a:t>
            </a:r>
          </a:p>
        </p:txBody>
      </p:sp>
      <p:pic>
        <p:nvPicPr>
          <p:cNvPr id="5" name="Picture 4" descr="ENLASO_Logo_Full_Color_White.jpg"/>
          <p:cNvPicPr>
            <a:picLocks noChangeAspect="1"/>
          </p:cNvPicPr>
          <p:nvPr/>
        </p:nvPicPr>
        <p:blipFill>
          <a:blip r:embed="rId3"/>
          <a:stretch>
            <a:fillRect/>
          </a:stretch>
        </p:blipFill>
        <p:spPr>
          <a:xfrm>
            <a:off x="6955280" y="4939989"/>
            <a:ext cx="2200275" cy="743426"/>
          </a:xfrm>
          <a:prstGeom prst="rect">
            <a:avLst/>
          </a:prstGeom>
        </p:spPr>
      </p:pic>
      <p:pic>
        <p:nvPicPr>
          <p:cNvPr id="6" name="Picture 2" descr="http://okapi.opentag.com/okapi_large.png"/>
          <p:cNvPicPr>
            <a:picLocks noChangeAspect="1" noChangeArrowheads="1"/>
          </p:cNvPicPr>
          <p:nvPr/>
        </p:nvPicPr>
        <p:blipFill>
          <a:blip r:embed="rId4" cstate="print"/>
          <a:srcRect/>
          <a:stretch>
            <a:fillRect/>
          </a:stretch>
        </p:blipFill>
        <p:spPr bwMode="auto">
          <a:xfrm>
            <a:off x="4616387" y="4901365"/>
            <a:ext cx="1990725" cy="685800"/>
          </a:xfrm>
          <a:prstGeom prst="rect">
            <a:avLst/>
          </a:prstGeom>
          <a:noFill/>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14</a:t>
            </a:fld>
            <a:endParaRPr lang="en-US" dirty="0"/>
          </a:p>
        </p:txBody>
      </p:sp>
    </p:spTree>
    <p:extLst>
      <p:ext uri="{BB962C8B-B14F-4D97-AF65-F5344CB8AC3E}">
        <p14:creationId xmlns:p14="http://schemas.microsoft.com/office/powerpoint/2010/main" val="4274182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8990218" cy="755876"/>
          </a:xfrm>
        </p:spPr>
        <p:txBody>
          <a:bodyPr>
            <a:normAutofit fontScale="90000"/>
          </a:bodyPr>
          <a:lstStyle/>
          <a:p>
            <a:r>
              <a:rPr lang="en-US" dirty="0" smtClean="0"/>
              <a:t>ITS and XLIFF in a full roundtrip test bed</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1701" y="1504667"/>
            <a:ext cx="797110" cy="168039"/>
          </a:xfrm>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15</a:t>
            </a:fld>
            <a:endParaRPr lang="en-US" dirty="0"/>
          </a:p>
        </p:txBody>
      </p:sp>
      <p:grpSp>
        <p:nvGrpSpPr>
          <p:cNvPr id="8" name="Group 7"/>
          <p:cNvGrpSpPr/>
          <p:nvPr/>
        </p:nvGrpSpPr>
        <p:grpSpPr>
          <a:xfrm>
            <a:off x="617182" y="1248230"/>
            <a:ext cx="8813459" cy="4028723"/>
            <a:chOff x="68792" y="1819275"/>
            <a:chExt cx="9682427" cy="4316964"/>
          </a:xfrm>
        </p:grpSpPr>
        <p:pic>
          <p:nvPicPr>
            <p:cNvPr id="9" name="Picture 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5207" y="5675864"/>
              <a:ext cx="89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1"/>
            <p:cNvSpPr>
              <a:spLocks noChangeArrowheads="1"/>
            </p:cNvSpPr>
            <p:nvPr/>
          </p:nvSpPr>
          <p:spPr bwMode="auto">
            <a:xfrm>
              <a:off x="91150" y="2293939"/>
              <a:ext cx="1126463" cy="7080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Source CMS</a:t>
              </a:r>
            </a:p>
          </p:txBody>
        </p:sp>
        <p:sp>
          <p:nvSpPr>
            <p:cNvPr id="12" name="Rounded Rectangle 31"/>
            <p:cNvSpPr>
              <a:spLocks noChangeArrowheads="1"/>
            </p:cNvSpPr>
            <p:nvPr/>
          </p:nvSpPr>
          <p:spPr bwMode="auto">
            <a:xfrm>
              <a:off x="68792" y="3605213"/>
              <a:ext cx="1128183" cy="65484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a:t>Target CMS</a:t>
              </a:r>
            </a:p>
          </p:txBody>
        </p:sp>
        <p:sp>
          <p:nvSpPr>
            <p:cNvPr id="13" name="Rounded Rectangle 32"/>
            <p:cNvSpPr>
              <a:spLocks noChangeArrowheads="1"/>
            </p:cNvSpPr>
            <p:nvPr/>
          </p:nvSpPr>
          <p:spPr bwMode="auto">
            <a:xfrm>
              <a:off x="2115345" y="1819275"/>
              <a:ext cx="1965722" cy="4037013"/>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lgn="ctr">
                <a:defRPr/>
              </a:pPr>
              <a:endParaRPr lang="en-GB" sz="7200" dirty="0">
                <a:cs typeface="Arial" charset="0"/>
              </a:endParaRPr>
            </a:p>
          </p:txBody>
        </p:sp>
        <p:sp>
          <p:nvSpPr>
            <p:cNvPr id="14" name="Can 2"/>
            <p:cNvSpPr>
              <a:spLocks noChangeArrowheads="1"/>
            </p:cNvSpPr>
            <p:nvPr/>
          </p:nvSpPr>
          <p:spPr bwMode="auto">
            <a:xfrm>
              <a:off x="2405989" y="4433889"/>
              <a:ext cx="1312201" cy="1222375"/>
            </a:xfrm>
            <a:prstGeom prst="can">
              <a:avLst>
                <a:gd name="adj" fmla="val 24996"/>
              </a:avLst>
            </a:prstGeom>
            <a:solidFill>
              <a:schemeClr val="accent1"/>
            </a:solidFill>
            <a:ln w="9525" algn="ctr">
              <a:solidFill>
                <a:schemeClr val="tx1"/>
              </a:solidFill>
              <a:round/>
              <a:headEnd/>
              <a:tailEnd/>
            </a:ln>
          </p:spPr>
          <p:txBody>
            <a:bodyPr/>
            <a:lstStyle/>
            <a:p>
              <a:pPr algn="ctr"/>
              <a:r>
                <a:rPr lang="en-GB" sz="1200"/>
                <a:t>RDF provenance</a:t>
              </a:r>
            </a:p>
            <a:p>
              <a:pPr algn="ctr"/>
              <a:r>
                <a:rPr lang="en-GB" sz="1200"/>
                <a:t>store</a:t>
              </a:r>
            </a:p>
          </p:txBody>
        </p:sp>
        <p:cxnSp>
          <p:nvCxnSpPr>
            <p:cNvPr id="15" name="Straight Arrow Connector 33"/>
            <p:cNvCxnSpPr>
              <a:cxnSpLocks noChangeShapeType="1"/>
              <a:stCxn id="10" idx="3"/>
              <a:endCxn id="33" idx="1"/>
            </p:cNvCxnSpPr>
            <p:nvPr/>
          </p:nvCxnSpPr>
          <p:spPr bwMode="auto">
            <a:xfrm flipV="1">
              <a:off x="1217613" y="2646363"/>
              <a:ext cx="1083469" cy="1588"/>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16" name="Rounded Rectangle 42"/>
            <p:cNvSpPr>
              <a:spLocks noChangeArrowheads="1"/>
            </p:cNvSpPr>
            <p:nvPr/>
          </p:nvSpPr>
          <p:spPr bwMode="auto">
            <a:xfrm>
              <a:off x="4375150" y="3627437"/>
              <a:ext cx="1023276" cy="1127876"/>
            </a:xfrm>
            <a:prstGeom prst="roundRect">
              <a:avLst>
                <a:gd name="adj" fmla="val 16667"/>
              </a:avLst>
            </a:prstGeom>
            <a:solidFill>
              <a:schemeClr val="accent1"/>
            </a:solidFill>
            <a:ln w="9525" algn="ctr">
              <a:solidFill>
                <a:schemeClr val="tx1"/>
              </a:solidFill>
              <a:round/>
              <a:headEnd/>
              <a:tailEnd/>
            </a:ln>
          </p:spPr>
          <p:txBody>
            <a:bodyPr lIns="36000" rIns="36000"/>
            <a:lstStyle/>
            <a:p>
              <a:pPr algn="ctr"/>
              <a:r>
                <a:rPr lang="en-GB" sz="1050" dirty="0" smtClean="0"/>
                <a:t>Named Entity Recogniser</a:t>
              </a:r>
            </a:p>
            <a:p>
              <a:pPr algn="ctr"/>
              <a:endParaRPr lang="en-GB" sz="1050" dirty="0"/>
            </a:p>
            <a:p>
              <a:pPr algn="ctr"/>
              <a:r>
                <a:rPr lang="en-GB" sz="1050" dirty="0" smtClean="0"/>
                <a:t>Term </a:t>
              </a:r>
              <a:r>
                <a:rPr lang="en-GB" sz="1050" dirty="0" err="1" smtClean="0"/>
                <a:t>Annotstor</a:t>
              </a:r>
              <a:endParaRPr lang="en-GB" sz="1050" dirty="0"/>
            </a:p>
          </p:txBody>
        </p:sp>
        <p:sp>
          <p:nvSpPr>
            <p:cNvPr id="17" name="Rounded Rectangle 48"/>
            <p:cNvSpPr>
              <a:spLocks noChangeArrowheads="1"/>
            </p:cNvSpPr>
            <p:nvPr/>
          </p:nvSpPr>
          <p:spPr bwMode="auto">
            <a:xfrm>
              <a:off x="4689873" y="1901881"/>
              <a:ext cx="708553" cy="74448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Web-based PE</a:t>
              </a:r>
            </a:p>
          </p:txBody>
        </p:sp>
        <p:sp>
          <p:nvSpPr>
            <p:cNvPr id="18" name="Rounded Rectangle 50"/>
            <p:cNvSpPr>
              <a:spLocks noChangeArrowheads="1"/>
            </p:cNvSpPr>
            <p:nvPr/>
          </p:nvSpPr>
          <p:spPr bwMode="auto">
            <a:xfrm>
              <a:off x="5712273" y="1819275"/>
              <a:ext cx="1938462" cy="411162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defRPr/>
              </a:pPr>
              <a:endParaRPr lang="en-GB" sz="1600" dirty="0">
                <a:cs typeface="Arial" charset="0"/>
              </a:endParaRPr>
            </a:p>
          </p:txBody>
        </p:sp>
        <p:sp>
          <p:nvSpPr>
            <p:cNvPr id="19" name="Rounded Rectangle 56"/>
            <p:cNvSpPr>
              <a:spLocks noChangeArrowheads="1"/>
            </p:cNvSpPr>
            <p:nvPr/>
          </p:nvSpPr>
          <p:spPr bwMode="auto">
            <a:xfrm>
              <a:off x="8539171" y="345026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a:t>
              </a:r>
              <a:r>
                <a:rPr lang="en-GB" sz="1400" dirty="0" err="1" smtClean="0"/>
                <a:t>Matrex</a:t>
              </a:r>
              <a:endParaRPr lang="en-GB" sz="1400" dirty="0"/>
            </a:p>
          </p:txBody>
        </p:sp>
        <p:sp>
          <p:nvSpPr>
            <p:cNvPr id="20" name="Rounded Rectangle 61"/>
            <p:cNvSpPr>
              <a:spLocks noChangeArrowheads="1"/>
            </p:cNvSpPr>
            <p:nvPr/>
          </p:nvSpPr>
          <p:spPr bwMode="auto">
            <a:xfrm>
              <a:off x="7994073" y="5183189"/>
              <a:ext cx="1021557" cy="51911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CAT</a:t>
              </a:r>
            </a:p>
          </p:txBody>
        </p:sp>
        <p:cxnSp>
          <p:nvCxnSpPr>
            <p:cNvPr id="21" name="Straight Arrow Connector 57"/>
            <p:cNvCxnSpPr>
              <a:cxnSpLocks noChangeShapeType="1"/>
              <a:stCxn id="12" idx="3"/>
              <a:endCxn id="36" idx="1"/>
            </p:cNvCxnSpPr>
            <p:nvPr/>
          </p:nvCxnSpPr>
          <p:spPr bwMode="auto">
            <a:xfrm flipV="1">
              <a:off x="1196975" y="3921919"/>
              <a:ext cx="1401631" cy="10716"/>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 name="Straight Arrow Connector 59"/>
            <p:cNvCxnSpPr>
              <a:cxnSpLocks noChangeShapeType="1"/>
              <a:stCxn id="33" idx="3"/>
              <a:endCxn id="16" idx="1"/>
            </p:cNvCxnSpPr>
            <p:nvPr/>
          </p:nvCxnSpPr>
          <p:spPr bwMode="auto">
            <a:xfrm>
              <a:off x="3950363" y="2646363"/>
              <a:ext cx="424787" cy="1545012"/>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Straight Arrow Connector 60"/>
            <p:cNvCxnSpPr>
              <a:cxnSpLocks noChangeShapeType="1"/>
            </p:cNvCxnSpPr>
            <p:nvPr/>
          </p:nvCxnSpPr>
          <p:spPr bwMode="auto">
            <a:xfrm>
              <a:off x="4060429" y="2214563"/>
              <a:ext cx="629444" cy="0"/>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Straight Arrow Connector 61"/>
            <p:cNvCxnSpPr>
              <a:cxnSpLocks noChangeShapeType="1"/>
              <a:stCxn id="36" idx="3"/>
              <a:endCxn id="38" idx="1"/>
            </p:cNvCxnSpPr>
            <p:nvPr/>
          </p:nvCxnSpPr>
          <p:spPr bwMode="auto">
            <a:xfrm flipV="1">
              <a:off x="3620162" y="2673804"/>
              <a:ext cx="2352674" cy="1248115"/>
            </a:xfrm>
            <a:prstGeom prst="straightConnector1">
              <a:avLst/>
            </a:prstGeom>
            <a:noFill/>
            <a:ln w="762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Straight Arrow Connector 63"/>
            <p:cNvCxnSpPr>
              <a:cxnSpLocks noChangeShapeType="1"/>
              <a:stCxn id="52" idx="3"/>
              <a:endCxn id="43" idx="1"/>
            </p:cNvCxnSpPr>
            <p:nvPr/>
          </p:nvCxnSpPr>
          <p:spPr bwMode="auto">
            <a:xfrm flipV="1">
              <a:off x="7320294" y="2691211"/>
              <a:ext cx="1262327" cy="936227"/>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 name="Straight Arrow Connector 64"/>
            <p:cNvCxnSpPr>
              <a:cxnSpLocks noChangeShapeType="1"/>
              <a:endCxn id="19" idx="1"/>
            </p:cNvCxnSpPr>
            <p:nvPr/>
          </p:nvCxnSpPr>
          <p:spPr bwMode="auto">
            <a:xfrm>
              <a:off x="7388465" y="3627438"/>
              <a:ext cx="1150706" cy="113740"/>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 name="Straight Arrow Connector 67"/>
            <p:cNvCxnSpPr>
              <a:cxnSpLocks noChangeShapeType="1"/>
              <a:stCxn id="30" idx="4"/>
              <a:endCxn id="20" idx="1"/>
            </p:cNvCxnSpPr>
            <p:nvPr/>
          </p:nvCxnSpPr>
          <p:spPr bwMode="auto">
            <a:xfrm>
              <a:off x="7307396" y="5083176"/>
              <a:ext cx="686677" cy="359569"/>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28" name="Picture 2" descr="D:\!profile\Dropbox\SOLAS-logo\cmslion-logo-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968" y="1901881"/>
              <a:ext cx="961363" cy="3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3" descr="_S_olas2greenWGlow2tran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6410" y="1970754"/>
              <a:ext cx="935567"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an 2"/>
            <p:cNvSpPr>
              <a:spLocks noChangeArrowheads="1"/>
            </p:cNvSpPr>
            <p:nvPr/>
          </p:nvSpPr>
          <p:spPr bwMode="auto">
            <a:xfrm>
              <a:off x="5995194" y="4470400"/>
              <a:ext cx="1312202" cy="1225550"/>
            </a:xfrm>
            <a:prstGeom prst="can">
              <a:avLst>
                <a:gd name="adj" fmla="val 25037"/>
              </a:avLst>
            </a:prstGeom>
            <a:solidFill>
              <a:schemeClr val="accent1"/>
            </a:solidFill>
            <a:ln w="9525" algn="ctr">
              <a:solidFill>
                <a:schemeClr val="tx1"/>
              </a:solidFill>
              <a:round/>
              <a:headEnd/>
              <a:tailEnd/>
            </a:ln>
          </p:spPr>
          <p:txBody>
            <a:bodyPr/>
            <a:lstStyle/>
            <a:p>
              <a:pPr algn="ctr"/>
              <a:r>
                <a:rPr lang="en-GB" sz="1200"/>
                <a:t>XLIFF </a:t>
              </a:r>
            </a:p>
            <a:p>
              <a:pPr algn="ctr"/>
              <a:r>
                <a:rPr lang="en-GB" sz="1200"/>
                <a:t>store</a:t>
              </a:r>
            </a:p>
          </p:txBody>
        </p:sp>
        <p:pic>
          <p:nvPicPr>
            <p:cNvPr id="31" name="Picture 8" descr="http://www.w3.org/2008/10/1022-SocialNetwork-HarryHalpin/rd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957" y="5259129"/>
              <a:ext cx="266568" cy="2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p:cNvPicPr>
              <a:picLocks noChangeAspect="1" noChangeArrowheads="1"/>
            </p:cNvPicPr>
            <p:nvPr/>
          </p:nvPicPr>
          <p:blipFill>
            <a:blip r:embed="rId7">
              <a:extLst>
                <a:ext uri="{28A0092B-C50C-407E-A947-70E740481C1C}">
                  <a14:useLocalDpi xmlns:a14="http://schemas.microsoft.com/office/drawing/2010/main" val="0"/>
                </a:ext>
              </a:extLst>
            </a:blip>
            <a:srcRect l="67610" t="-606" b="7411"/>
            <a:stretch>
              <a:fillRect/>
            </a:stretch>
          </p:blipFill>
          <p:spPr bwMode="auto">
            <a:xfrm>
              <a:off x="8885303" y="3036256"/>
              <a:ext cx="41791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42"/>
            <p:cNvSpPr>
              <a:spLocks noChangeArrowheads="1"/>
            </p:cNvSpPr>
            <p:nvPr/>
          </p:nvSpPr>
          <p:spPr bwMode="auto">
            <a:xfrm>
              <a:off x="2301082" y="2336801"/>
              <a:ext cx="1649281" cy="6191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Parse,  filter, segment</a:t>
              </a:r>
            </a:p>
          </p:txBody>
        </p:sp>
        <p:cxnSp>
          <p:nvCxnSpPr>
            <p:cNvPr id="34" name="Straight Arrow Connector 60"/>
            <p:cNvCxnSpPr>
              <a:cxnSpLocks noChangeShapeType="1"/>
            </p:cNvCxnSpPr>
            <p:nvPr/>
          </p:nvCxnSpPr>
          <p:spPr bwMode="auto">
            <a:xfrm>
              <a:off x="3061229" y="4216400"/>
              <a:ext cx="0" cy="338138"/>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 name="TextBox 86"/>
            <p:cNvSpPr txBox="1">
              <a:spLocks noChangeArrowheads="1"/>
            </p:cNvSpPr>
            <p:nvPr/>
          </p:nvSpPr>
          <p:spPr bwMode="auto">
            <a:xfrm>
              <a:off x="4025547" y="5150223"/>
              <a:ext cx="1715617"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 1.2 &amp; 2.0</a:t>
              </a:r>
              <a:endParaRPr lang="en-GB" sz="1400" b="1" dirty="0">
                <a:solidFill>
                  <a:srgbClr val="FF0000"/>
                </a:solidFill>
              </a:endParaRPr>
            </a:p>
          </p:txBody>
        </p:sp>
        <p:sp>
          <p:nvSpPr>
            <p:cNvPr id="36" name="Rounded Rectangle 50"/>
            <p:cNvSpPr>
              <a:spLocks noChangeArrowheads="1"/>
            </p:cNvSpPr>
            <p:nvPr/>
          </p:nvSpPr>
          <p:spPr bwMode="auto">
            <a:xfrm>
              <a:off x="2598606" y="3627438"/>
              <a:ext cx="1021556" cy="58896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smtClean="0"/>
                <a:t>XLIFF/ PROV-O</a:t>
              </a:r>
              <a:endParaRPr lang="en-GB" sz="1200" dirty="0"/>
            </a:p>
          </p:txBody>
        </p:sp>
        <p:cxnSp>
          <p:nvCxnSpPr>
            <p:cNvPr id="37" name="Straight Arrow Connector 59"/>
            <p:cNvCxnSpPr>
              <a:cxnSpLocks noChangeShapeType="1"/>
              <a:endCxn id="36" idx="0"/>
            </p:cNvCxnSpPr>
            <p:nvPr/>
          </p:nvCxnSpPr>
          <p:spPr bwMode="auto">
            <a:xfrm>
              <a:off x="3109383" y="2955926"/>
              <a:ext cx="0" cy="671513"/>
            </a:xfrm>
            <a:prstGeom prst="straightConnector1">
              <a:avLst/>
            </a:prstGeom>
            <a:noFill/>
            <a:ln w="38100" algn="ctr">
              <a:solidFill>
                <a:schemeClr val="tx1"/>
              </a:solidFill>
              <a:round/>
              <a:headEnd/>
              <a:tailEnd type="triangle" w="med" len="med"/>
            </a:ln>
          </p:spPr>
        </p:cxnSp>
        <p:sp>
          <p:nvSpPr>
            <p:cNvPr id="39" name="Rounded Rectangle 31"/>
            <p:cNvSpPr>
              <a:spLocks noChangeArrowheads="1"/>
            </p:cNvSpPr>
            <p:nvPr/>
          </p:nvSpPr>
          <p:spPr bwMode="auto">
            <a:xfrm>
              <a:off x="106627" y="4743451"/>
              <a:ext cx="1071224" cy="609600"/>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QA viewer</a:t>
              </a:r>
            </a:p>
          </p:txBody>
        </p:sp>
        <p:cxnSp>
          <p:nvCxnSpPr>
            <p:cNvPr id="40" name="Straight Arrow Connector 57"/>
            <p:cNvCxnSpPr>
              <a:cxnSpLocks noChangeShapeType="1"/>
              <a:stCxn id="39" idx="3"/>
              <a:endCxn id="14" idx="2"/>
            </p:cNvCxnSpPr>
            <p:nvPr/>
          </p:nvCxnSpPr>
          <p:spPr bwMode="auto">
            <a:xfrm flipV="1">
              <a:off x="1177851" y="5045077"/>
              <a:ext cx="1228138" cy="3175"/>
            </a:xfrm>
            <a:prstGeom prst="straightConnector1">
              <a:avLst/>
            </a:prstGeom>
            <a:noFill/>
            <a:ln w="38100"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41" name="Rounded Rectangle 56"/>
            <p:cNvSpPr>
              <a:spLocks noChangeArrowheads="1"/>
            </p:cNvSpPr>
            <p:nvPr/>
          </p:nvSpPr>
          <p:spPr bwMode="auto">
            <a:xfrm>
              <a:off x="8539171" y="414297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Bing</a:t>
              </a:r>
              <a:endParaRPr lang="en-GB" sz="1400" dirty="0"/>
            </a:p>
          </p:txBody>
        </p:sp>
        <p:cxnSp>
          <p:nvCxnSpPr>
            <p:cNvPr id="42" name="Straight Arrow Connector 64"/>
            <p:cNvCxnSpPr>
              <a:cxnSpLocks noChangeShapeType="1"/>
              <a:stCxn id="52" idx="3"/>
              <a:endCxn id="41" idx="1"/>
            </p:cNvCxnSpPr>
            <p:nvPr/>
          </p:nvCxnSpPr>
          <p:spPr bwMode="auto">
            <a:xfrm>
              <a:off x="7297936" y="3627438"/>
              <a:ext cx="1241235" cy="806451"/>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43" name="Rounded Rectangle 56"/>
            <p:cNvSpPr>
              <a:spLocks noChangeArrowheads="1"/>
            </p:cNvSpPr>
            <p:nvPr/>
          </p:nvSpPr>
          <p:spPr bwMode="auto">
            <a:xfrm>
              <a:off x="8582621" y="2400301"/>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M4LOC</a:t>
              </a:r>
              <a:endParaRPr lang="en-GB" sz="1400" dirty="0"/>
            </a:p>
          </p:txBody>
        </p:sp>
        <p:pic>
          <p:nvPicPr>
            <p:cNvPr id="44" name="Picture 2" descr="http://www.omegat.org/images/OmegaT_logo_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4128" y="5217057"/>
              <a:ext cx="547109" cy="40401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86"/>
            <p:cNvSpPr txBox="1">
              <a:spLocks noChangeArrowheads="1"/>
            </p:cNvSpPr>
            <p:nvPr/>
          </p:nvSpPr>
          <p:spPr bwMode="auto">
            <a:xfrm>
              <a:off x="1068467" y="2922349"/>
              <a:ext cx="972454" cy="82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FF9900"/>
                  </a:solidFill>
                </a:rPr>
                <a:t>+HTML5</a:t>
              </a:r>
            </a:p>
            <a:p>
              <a:pPr algn="ctr" eaLnBrk="1" hangingPunct="1"/>
              <a:r>
                <a:rPr lang="en-GB" sz="1400" b="1" dirty="0" smtClean="0">
                  <a:solidFill>
                    <a:srgbClr val="FF9900"/>
                  </a:solidFill>
                </a:rPr>
                <a:t>+CMIS</a:t>
              </a:r>
              <a:endParaRPr lang="en-GB" sz="1400" b="1" dirty="0">
                <a:solidFill>
                  <a:srgbClr val="FF9900"/>
                </a:solidFill>
              </a:endParaRPr>
            </a:p>
          </p:txBody>
        </p:sp>
        <p:sp>
          <p:nvSpPr>
            <p:cNvPr id="46" name="TextBox 86"/>
            <p:cNvSpPr txBox="1">
              <a:spLocks noChangeArrowheads="1"/>
            </p:cNvSpPr>
            <p:nvPr/>
          </p:nvSpPr>
          <p:spPr bwMode="auto">
            <a:xfrm>
              <a:off x="7388465" y="4224667"/>
              <a:ext cx="985201"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a:t>
              </a:r>
              <a:endParaRPr lang="en-GB" sz="1400" b="1" dirty="0">
                <a:solidFill>
                  <a:srgbClr val="FF0000"/>
                </a:solidFill>
              </a:endParaRPr>
            </a:p>
          </p:txBody>
        </p:sp>
        <p:sp>
          <p:nvSpPr>
            <p:cNvPr id="47" name="TextBox 86"/>
            <p:cNvSpPr txBox="1">
              <a:spLocks noChangeArrowheads="1"/>
            </p:cNvSpPr>
            <p:nvPr/>
          </p:nvSpPr>
          <p:spPr bwMode="auto">
            <a:xfrm>
              <a:off x="1110047" y="4462791"/>
              <a:ext cx="1125102"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7030A0"/>
                  </a:solidFill>
                </a:rPr>
                <a:t>+SPARQL</a:t>
              </a:r>
              <a:endParaRPr lang="en-GB" sz="1400" b="1" dirty="0">
                <a:solidFill>
                  <a:srgbClr val="7030A0"/>
                </a:solidFill>
              </a:endParaRPr>
            </a:p>
          </p:txBody>
        </p:sp>
        <p:cxnSp>
          <p:nvCxnSpPr>
            <p:cNvPr id="48" name="Straight Arrow Connector 60"/>
            <p:cNvCxnSpPr>
              <a:cxnSpLocks noChangeShapeType="1"/>
              <a:endCxn id="30" idx="1"/>
            </p:cNvCxnSpPr>
            <p:nvPr/>
          </p:nvCxnSpPr>
          <p:spPr bwMode="auto">
            <a:xfrm flipH="1">
              <a:off x="6651295" y="4032087"/>
              <a:ext cx="1" cy="438313"/>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 name="Rounded Rectangle 42"/>
            <p:cNvSpPr>
              <a:spLocks noChangeArrowheads="1"/>
            </p:cNvSpPr>
            <p:nvPr/>
          </p:nvSpPr>
          <p:spPr bwMode="auto">
            <a:xfrm>
              <a:off x="5972837" y="2401945"/>
              <a:ext cx="1337998" cy="5437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Workflow Management</a:t>
              </a:r>
            </a:p>
          </p:txBody>
        </p:sp>
      </p:grpSp>
      <p:cxnSp>
        <p:nvCxnSpPr>
          <p:cNvPr id="49" name="Straight Arrow Connector 59"/>
          <p:cNvCxnSpPr>
            <a:cxnSpLocks noChangeShapeType="1"/>
            <a:stCxn id="16" idx="3"/>
            <a:endCxn id="52" idx="1"/>
          </p:cNvCxnSpPr>
          <p:nvPr/>
        </p:nvCxnSpPr>
        <p:spPr bwMode="auto">
          <a:xfrm flipV="1">
            <a:off x="5468498" y="2935663"/>
            <a:ext cx="511118" cy="526283"/>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ounded Rectangle 42"/>
          <p:cNvSpPr>
            <a:spLocks noChangeArrowheads="1"/>
          </p:cNvSpPr>
          <p:nvPr/>
        </p:nvSpPr>
        <p:spPr bwMode="auto">
          <a:xfrm>
            <a:off x="5979616" y="2558031"/>
            <a:ext cx="1217917" cy="75526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smtClean="0"/>
              <a:t>Services Brokers</a:t>
            </a:r>
            <a:br>
              <a:rPr lang="en-GB" sz="1100" dirty="0" smtClean="0"/>
            </a:br>
            <a:r>
              <a:rPr lang="en-GB" sz="1100" dirty="0" smtClean="0"/>
              <a:t>MT, TA, CAT, …</a:t>
            </a:r>
            <a:endParaRPr lang="en-GB" sz="1100" dirty="0"/>
          </a:p>
        </p:txBody>
      </p:sp>
      <p:cxnSp>
        <p:nvCxnSpPr>
          <p:cNvPr id="54" name="Straight Arrow Connector 59"/>
          <p:cNvCxnSpPr>
            <a:cxnSpLocks noChangeShapeType="1"/>
            <a:stCxn id="38" idx="2"/>
            <a:endCxn id="52" idx="0"/>
          </p:cNvCxnSpPr>
          <p:nvPr/>
        </p:nvCxnSpPr>
        <p:spPr bwMode="auto">
          <a:xfrm flipH="1">
            <a:off x="6588575" y="2299410"/>
            <a:ext cx="11741" cy="258621"/>
          </a:xfrm>
          <a:prstGeom prst="straightConnector1">
            <a:avLst/>
          </a:prstGeom>
          <a:noFill/>
          <a:ln w="38100" algn="ctr">
            <a:solidFill>
              <a:schemeClr val="tx1"/>
            </a:solidFill>
            <a:round/>
            <a:headEnd/>
            <a:tailEnd type="triangle" w="med" len="med"/>
          </a:ln>
        </p:spPr>
      </p:cxnSp>
      <p:pic>
        <p:nvPicPr>
          <p:cNvPr id="81" name="Picture 8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8369" y="5166758"/>
            <a:ext cx="632691" cy="844626"/>
          </a:xfrm>
          <a:prstGeom prst="rect">
            <a:avLst/>
          </a:prstGeom>
        </p:spPr>
      </p:pic>
      <p:pic>
        <p:nvPicPr>
          <p:cNvPr id="94" name="Picture 9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0013" y="5085324"/>
            <a:ext cx="1054219" cy="1054219"/>
          </a:xfrm>
          <a:prstGeom prst="rect">
            <a:avLst/>
          </a:prstGeom>
        </p:spPr>
      </p:pic>
    </p:spTree>
    <p:extLst>
      <p:ext uri="{BB962C8B-B14F-4D97-AF65-F5344CB8AC3E}">
        <p14:creationId xmlns:p14="http://schemas.microsoft.com/office/powerpoint/2010/main" val="2928335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ITS2.0 for Global Intelligent Content</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695" y="2813569"/>
            <a:ext cx="2067042" cy="335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nt Arrow 1"/>
          <p:cNvSpPr/>
          <p:nvPr/>
        </p:nvSpPr>
        <p:spPr>
          <a:xfrm flipV="1">
            <a:off x="2960175" y="4453026"/>
            <a:ext cx="1077131" cy="114186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3" name="TextBox 12"/>
          <p:cNvSpPr txBox="1"/>
          <p:nvPr/>
        </p:nvSpPr>
        <p:spPr>
          <a:xfrm>
            <a:off x="5532894" y="3948807"/>
            <a:ext cx="1766808" cy="384721"/>
          </a:xfrm>
          <a:prstGeom prst="rect">
            <a:avLst/>
          </a:prstGeom>
          <a:noFill/>
        </p:spPr>
        <p:txBody>
          <a:bodyPr wrap="square" rtlCol="0">
            <a:spAutoFit/>
          </a:bodyPr>
          <a:lstStyle/>
          <a:p>
            <a:endParaRPr lang="en-IE" dirty="0">
              <a:solidFill>
                <a:srgbClr val="FF0000"/>
              </a:solidFill>
            </a:endParaRPr>
          </a:p>
        </p:txBody>
      </p:sp>
      <p:sp>
        <p:nvSpPr>
          <p:cNvPr id="14" name="Pentagon 13"/>
          <p:cNvSpPr/>
          <p:nvPr/>
        </p:nvSpPr>
        <p:spPr>
          <a:xfrm>
            <a:off x="4037305" y="4640013"/>
            <a:ext cx="1751311" cy="1453030"/>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tx1"/>
                </a:solidFill>
              </a:rPr>
              <a:t>Linked Data and Multilingual Content Processing</a:t>
            </a:r>
          </a:p>
        </p:txBody>
      </p:sp>
      <p:pic>
        <p:nvPicPr>
          <p:cNvPr id="15" name="Picture 2" descr="Image:CNGL-Logo-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432" y="4420679"/>
            <a:ext cx="1518270" cy="522779"/>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p:cNvSpPr/>
          <p:nvPr/>
        </p:nvSpPr>
        <p:spPr>
          <a:xfrm rot="5400000">
            <a:off x="2843939" y="2045777"/>
            <a:ext cx="557937" cy="4510007"/>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dirty="0" smtClean="0">
                <a:solidFill>
                  <a:schemeClr val="tx1"/>
                </a:solidFill>
              </a:rPr>
              <a:t>Multilingual </a:t>
            </a:r>
            <a:r>
              <a:rPr lang="en-IE" dirty="0">
                <a:solidFill>
                  <a:schemeClr val="tx1"/>
                </a:solidFill>
              </a:rPr>
              <a:t>Content </a:t>
            </a:r>
            <a:r>
              <a:rPr lang="en-IE" dirty="0" smtClean="0">
                <a:solidFill>
                  <a:schemeClr val="tx1"/>
                </a:solidFill>
              </a:rPr>
              <a:t>Interoperability</a:t>
            </a:r>
            <a:endParaRPr lang="en-IE" dirty="0">
              <a:solidFill>
                <a:schemeClr val="tx1"/>
              </a:solidFill>
            </a:endParaRPr>
          </a:p>
        </p:txBody>
      </p:sp>
      <p:sp>
        <p:nvSpPr>
          <p:cNvPr id="17" name="Content Placeholder 2"/>
          <p:cNvSpPr txBox="1">
            <a:spLocks/>
          </p:cNvSpPr>
          <p:nvPr/>
        </p:nvSpPr>
        <p:spPr bwMode="auto">
          <a:xfrm>
            <a:off x="5580679" y="4995792"/>
            <a:ext cx="2030280" cy="611858"/>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FALCON</a:t>
            </a:r>
          </a:p>
          <a:p>
            <a:pPr algn="ctr" eaLnBrk="0" hangingPunct="0">
              <a:spcBef>
                <a:spcPct val="20000"/>
              </a:spcBef>
              <a:defRPr/>
            </a:pPr>
            <a:r>
              <a:rPr lang="en-IE" sz="1200" b="1" u="sng" dirty="0" smtClean="0">
                <a:solidFill>
                  <a:schemeClr val="bg2">
                    <a:lumMod val="60000"/>
                    <a:lumOff val="40000"/>
                  </a:schemeClr>
                </a:solidFill>
              </a:rPr>
              <a:t>www.falcon-project.eu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8" name="Content Placeholder 2"/>
          <p:cNvSpPr txBox="1">
            <a:spLocks/>
          </p:cNvSpPr>
          <p:nvPr/>
        </p:nvSpPr>
        <p:spPr bwMode="auto">
          <a:xfrm>
            <a:off x="5788616" y="5573806"/>
            <a:ext cx="1614407" cy="523725"/>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LIDER</a:t>
            </a:r>
          </a:p>
          <a:p>
            <a:pPr algn="ctr" eaLnBrk="0" hangingPunct="0">
              <a:spcBef>
                <a:spcPct val="20000"/>
              </a:spcBef>
              <a:defRPr/>
            </a:pPr>
            <a:r>
              <a:rPr lang="en-IE" sz="1200" b="1" u="sng" dirty="0" smtClean="0">
                <a:solidFill>
                  <a:schemeClr val="bg2">
                    <a:lumMod val="60000"/>
                    <a:lumOff val="40000"/>
                  </a:schemeClr>
                </a:solidFill>
              </a:rPr>
              <a:t>www.lider-project.eu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2"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16</a:t>
            </a:fld>
            <a:endParaRPr lang="en-US" dirty="0"/>
          </a:p>
        </p:txBody>
      </p:sp>
      <p:grpSp>
        <p:nvGrpSpPr>
          <p:cNvPr id="19" name="Group 18"/>
          <p:cNvGrpSpPr/>
          <p:nvPr/>
        </p:nvGrpSpPr>
        <p:grpSpPr>
          <a:xfrm>
            <a:off x="617182" y="1248230"/>
            <a:ext cx="5334167" cy="2773581"/>
            <a:chOff x="68792" y="1819275"/>
            <a:chExt cx="9682427" cy="4316964"/>
          </a:xfrm>
        </p:grpSpPr>
        <p:pic>
          <p:nvPicPr>
            <p:cNvPr id="20" name="Picture 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55207" y="5675864"/>
              <a:ext cx="89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
            <p:cNvSpPr>
              <a:spLocks noChangeArrowheads="1"/>
            </p:cNvSpPr>
            <p:nvPr/>
          </p:nvSpPr>
          <p:spPr bwMode="auto">
            <a:xfrm>
              <a:off x="106627" y="2293939"/>
              <a:ext cx="1126463" cy="7080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00" dirty="0"/>
                <a:t>Source CMS</a:t>
              </a:r>
            </a:p>
          </p:txBody>
        </p:sp>
        <p:sp>
          <p:nvSpPr>
            <p:cNvPr id="22" name="Rounded Rectangle 31"/>
            <p:cNvSpPr>
              <a:spLocks noChangeArrowheads="1"/>
            </p:cNvSpPr>
            <p:nvPr/>
          </p:nvSpPr>
          <p:spPr bwMode="auto">
            <a:xfrm>
              <a:off x="68792" y="3605213"/>
              <a:ext cx="1128183" cy="65484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a:t>Target </a:t>
              </a:r>
              <a:r>
                <a:rPr lang="en-GB" sz="1400" dirty="0"/>
                <a:t>CMS</a:t>
              </a:r>
            </a:p>
          </p:txBody>
        </p:sp>
        <p:sp>
          <p:nvSpPr>
            <p:cNvPr id="23" name="Rounded Rectangle 32"/>
            <p:cNvSpPr>
              <a:spLocks noChangeArrowheads="1"/>
            </p:cNvSpPr>
            <p:nvPr/>
          </p:nvSpPr>
          <p:spPr bwMode="auto">
            <a:xfrm>
              <a:off x="2115345" y="1819275"/>
              <a:ext cx="1965722" cy="4037013"/>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lgn="ctr">
                <a:defRPr/>
              </a:pPr>
              <a:endParaRPr lang="en-GB" sz="7200" dirty="0">
                <a:cs typeface="Arial" charset="0"/>
              </a:endParaRPr>
            </a:p>
          </p:txBody>
        </p:sp>
        <p:sp>
          <p:nvSpPr>
            <p:cNvPr id="24" name="Can 2"/>
            <p:cNvSpPr>
              <a:spLocks noChangeArrowheads="1"/>
            </p:cNvSpPr>
            <p:nvPr/>
          </p:nvSpPr>
          <p:spPr bwMode="auto">
            <a:xfrm>
              <a:off x="2405989" y="4433889"/>
              <a:ext cx="1312201" cy="1222375"/>
            </a:xfrm>
            <a:prstGeom prst="can">
              <a:avLst>
                <a:gd name="adj" fmla="val 24996"/>
              </a:avLst>
            </a:prstGeom>
            <a:solidFill>
              <a:schemeClr val="accent1"/>
            </a:solidFill>
            <a:ln w="9525" algn="ctr">
              <a:solidFill>
                <a:schemeClr val="tx1"/>
              </a:solidFill>
              <a:round/>
              <a:headEnd/>
              <a:tailEnd/>
            </a:ln>
          </p:spPr>
          <p:txBody>
            <a:bodyPr/>
            <a:lstStyle/>
            <a:p>
              <a:pPr algn="ctr"/>
              <a:r>
                <a:rPr lang="en-GB" sz="1200"/>
                <a:t>RDF provenance</a:t>
              </a:r>
            </a:p>
            <a:p>
              <a:pPr algn="ctr"/>
              <a:r>
                <a:rPr lang="en-GB" sz="1200"/>
                <a:t>store</a:t>
              </a:r>
            </a:p>
          </p:txBody>
        </p:sp>
        <p:cxnSp>
          <p:nvCxnSpPr>
            <p:cNvPr id="25" name="Straight Arrow Connector 33"/>
            <p:cNvCxnSpPr>
              <a:cxnSpLocks noChangeShapeType="1"/>
              <a:stCxn id="21" idx="3"/>
              <a:endCxn id="43" idx="1"/>
            </p:cNvCxnSpPr>
            <p:nvPr/>
          </p:nvCxnSpPr>
          <p:spPr bwMode="auto">
            <a:xfrm flipV="1">
              <a:off x="1233090" y="2646363"/>
              <a:ext cx="1067992" cy="1589"/>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26" name="Rounded Rectangle 42"/>
            <p:cNvSpPr>
              <a:spLocks noChangeArrowheads="1"/>
            </p:cNvSpPr>
            <p:nvPr/>
          </p:nvSpPr>
          <p:spPr bwMode="auto">
            <a:xfrm>
              <a:off x="4375150" y="3627437"/>
              <a:ext cx="1023276" cy="1127876"/>
            </a:xfrm>
            <a:prstGeom prst="roundRect">
              <a:avLst>
                <a:gd name="adj" fmla="val 16667"/>
              </a:avLst>
            </a:prstGeom>
            <a:solidFill>
              <a:schemeClr val="accent1"/>
            </a:solidFill>
            <a:ln w="9525" algn="ctr">
              <a:solidFill>
                <a:schemeClr val="tx1"/>
              </a:solidFill>
              <a:round/>
              <a:headEnd/>
              <a:tailEnd/>
            </a:ln>
          </p:spPr>
          <p:txBody>
            <a:bodyPr lIns="36000" rIns="36000"/>
            <a:lstStyle/>
            <a:p>
              <a:pPr algn="ctr"/>
              <a:r>
                <a:rPr lang="en-GB" sz="1050" dirty="0" smtClean="0"/>
                <a:t>Named Entity Recogniser</a:t>
              </a:r>
            </a:p>
            <a:p>
              <a:pPr algn="ctr"/>
              <a:endParaRPr lang="en-GB" sz="1050" dirty="0"/>
            </a:p>
            <a:p>
              <a:pPr algn="ctr"/>
              <a:r>
                <a:rPr lang="en-GB" sz="1050" dirty="0" smtClean="0"/>
                <a:t>Term </a:t>
              </a:r>
              <a:r>
                <a:rPr lang="en-GB" sz="1050" dirty="0" err="1" smtClean="0"/>
                <a:t>Annotstor</a:t>
              </a:r>
              <a:endParaRPr lang="en-GB" sz="1050" dirty="0"/>
            </a:p>
          </p:txBody>
        </p:sp>
        <p:sp>
          <p:nvSpPr>
            <p:cNvPr id="27" name="Rounded Rectangle 48"/>
            <p:cNvSpPr>
              <a:spLocks noChangeArrowheads="1"/>
            </p:cNvSpPr>
            <p:nvPr/>
          </p:nvSpPr>
          <p:spPr bwMode="auto">
            <a:xfrm>
              <a:off x="4689873" y="1901881"/>
              <a:ext cx="708553" cy="74448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Web-based PE</a:t>
              </a:r>
            </a:p>
          </p:txBody>
        </p:sp>
        <p:sp>
          <p:nvSpPr>
            <p:cNvPr id="28" name="Rounded Rectangle 50"/>
            <p:cNvSpPr>
              <a:spLocks noChangeArrowheads="1"/>
            </p:cNvSpPr>
            <p:nvPr/>
          </p:nvSpPr>
          <p:spPr bwMode="auto">
            <a:xfrm>
              <a:off x="5712273" y="1819275"/>
              <a:ext cx="1938462" cy="411162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defRPr/>
              </a:pPr>
              <a:endParaRPr lang="en-GB" sz="1600" dirty="0">
                <a:cs typeface="Arial" charset="0"/>
              </a:endParaRPr>
            </a:p>
          </p:txBody>
        </p:sp>
        <p:sp>
          <p:nvSpPr>
            <p:cNvPr id="29" name="Rounded Rectangle 56"/>
            <p:cNvSpPr>
              <a:spLocks noChangeArrowheads="1"/>
            </p:cNvSpPr>
            <p:nvPr/>
          </p:nvSpPr>
          <p:spPr bwMode="auto">
            <a:xfrm>
              <a:off x="8539171" y="345026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50" dirty="0" smtClean="0"/>
                <a:t>MT - </a:t>
              </a:r>
              <a:r>
                <a:rPr lang="en-GB" sz="1050" dirty="0" err="1" smtClean="0"/>
                <a:t>Matrex</a:t>
              </a:r>
              <a:endParaRPr lang="en-GB" sz="1050" dirty="0"/>
            </a:p>
          </p:txBody>
        </p:sp>
        <p:sp>
          <p:nvSpPr>
            <p:cNvPr id="30" name="Rounded Rectangle 61"/>
            <p:cNvSpPr>
              <a:spLocks noChangeArrowheads="1"/>
            </p:cNvSpPr>
            <p:nvPr/>
          </p:nvSpPr>
          <p:spPr bwMode="auto">
            <a:xfrm>
              <a:off x="7994073" y="5183189"/>
              <a:ext cx="1021557" cy="51911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CAT</a:t>
              </a:r>
            </a:p>
          </p:txBody>
        </p:sp>
        <p:cxnSp>
          <p:nvCxnSpPr>
            <p:cNvPr id="31" name="Straight Arrow Connector 57"/>
            <p:cNvCxnSpPr>
              <a:cxnSpLocks noChangeShapeType="1"/>
              <a:stCxn id="22" idx="3"/>
              <a:endCxn id="46" idx="1"/>
            </p:cNvCxnSpPr>
            <p:nvPr/>
          </p:nvCxnSpPr>
          <p:spPr bwMode="auto">
            <a:xfrm flipV="1">
              <a:off x="1196975" y="3921919"/>
              <a:ext cx="1401631" cy="10716"/>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 name="Straight Arrow Connector 59"/>
            <p:cNvCxnSpPr>
              <a:cxnSpLocks noChangeShapeType="1"/>
              <a:stCxn id="43" idx="3"/>
              <a:endCxn id="26" idx="1"/>
            </p:cNvCxnSpPr>
            <p:nvPr/>
          </p:nvCxnSpPr>
          <p:spPr bwMode="auto">
            <a:xfrm>
              <a:off x="3950363" y="2646363"/>
              <a:ext cx="424787" cy="1545012"/>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 name="Straight Arrow Connector 60"/>
            <p:cNvCxnSpPr>
              <a:cxnSpLocks noChangeShapeType="1"/>
            </p:cNvCxnSpPr>
            <p:nvPr/>
          </p:nvCxnSpPr>
          <p:spPr bwMode="auto">
            <a:xfrm>
              <a:off x="4060429" y="2214563"/>
              <a:ext cx="629444" cy="0"/>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Straight Arrow Connector 61"/>
            <p:cNvCxnSpPr>
              <a:cxnSpLocks noChangeShapeType="1"/>
              <a:stCxn id="46" idx="3"/>
              <a:endCxn id="58" idx="1"/>
            </p:cNvCxnSpPr>
            <p:nvPr/>
          </p:nvCxnSpPr>
          <p:spPr bwMode="auto">
            <a:xfrm flipV="1">
              <a:off x="3620162" y="2673804"/>
              <a:ext cx="2352674" cy="1248115"/>
            </a:xfrm>
            <a:prstGeom prst="straightConnector1">
              <a:avLst/>
            </a:prstGeom>
            <a:noFill/>
            <a:ln w="762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 name="Straight Arrow Connector 63"/>
            <p:cNvCxnSpPr>
              <a:cxnSpLocks noChangeShapeType="1"/>
              <a:endCxn id="52" idx="1"/>
            </p:cNvCxnSpPr>
            <p:nvPr/>
          </p:nvCxnSpPr>
          <p:spPr bwMode="auto">
            <a:xfrm flipV="1">
              <a:off x="7320294" y="2691211"/>
              <a:ext cx="1262327" cy="936227"/>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6" name="Straight Arrow Connector 64"/>
            <p:cNvCxnSpPr>
              <a:cxnSpLocks noChangeShapeType="1"/>
              <a:endCxn id="29" idx="1"/>
            </p:cNvCxnSpPr>
            <p:nvPr/>
          </p:nvCxnSpPr>
          <p:spPr bwMode="auto">
            <a:xfrm>
              <a:off x="7388465" y="3627438"/>
              <a:ext cx="1150706" cy="113740"/>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7" name="Straight Arrow Connector 67"/>
            <p:cNvCxnSpPr>
              <a:cxnSpLocks noChangeShapeType="1"/>
              <a:stCxn id="40" idx="4"/>
              <a:endCxn id="30" idx="1"/>
            </p:cNvCxnSpPr>
            <p:nvPr/>
          </p:nvCxnSpPr>
          <p:spPr bwMode="auto">
            <a:xfrm>
              <a:off x="7307396" y="5083176"/>
              <a:ext cx="686677" cy="359569"/>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38" name="Picture 2" descr="D:\!profile\Dropbox\SOLAS-logo\cmslion-logo-bla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968" y="1901881"/>
              <a:ext cx="961363" cy="3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3" descr="_S_olas2greenWGlow2tran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6410" y="1970754"/>
              <a:ext cx="935567"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an 2"/>
            <p:cNvSpPr>
              <a:spLocks noChangeArrowheads="1"/>
            </p:cNvSpPr>
            <p:nvPr/>
          </p:nvSpPr>
          <p:spPr bwMode="auto">
            <a:xfrm>
              <a:off x="5995194" y="4470400"/>
              <a:ext cx="1312202" cy="1225550"/>
            </a:xfrm>
            <a:prstGeom prst="can">
              <a:avLst>
                <a:gd name="adj" fmla="val 25037"/>
              </a:avLst>
            </a:prstGeom>
            <a:solidFill>
              <a:schemeClr val="accent1"/>
            </a:solidFill>
            <a:ln w="9525" algn="ctr">
              <a:solidFill>
                <a:schemeClr val="tx1"/>
              </a:solidFill>
              <a:round/>
              <a:headEnd/>
              <a:tailEnd/>
            </a:ln>
          </p:spPr>
          <p:txBody>
            <a:bodyPr/>
            <a:lstStyle/>
            <a:p>
              <a:pPr algn="ctr"/>
              <a:r>
                <a:rPr lang="en-GB" sz="1200"/>
                <a:t>XLIFF </a:t>
              </a:r>
            </a:p>
            <a:p>
              <a:pPr algn="ctr"/>
              <a:r>
                <a:rPr lang="en-GB" sz="1200"/>
                <a:t>store</a:t>
              </a:r>
            </a:p>
          </p:txBody>
        </p:sp>
        <p:pic>
          <p:nvPicPr>
            <p:cNvPr id="41" name="Picture 8" descr="http://www.w3.org/2008/10/1022-SocialNetwork-HarryHalpin/rd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957" y="5259129"/>
              <a:ext cx="266568" cy="2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p:cNvPicPr>
              <a:picLocks noChangeAspect="1" noChangeArrowheads="1"/>
            </p:cNvPicPr>
            <p:nvPr/>
          </p:nvPicPr>
          <p:blipFill>
            <a:blip r:embed="rId8">
              <a:extLst>
                <a:ext uri="{28A0092B-C50C-407E-A947-70E740481C1C}">
                  <a14:useLocalDpi xmlns:a14="http://schemas.microsoft.com/office/drawing/2010/main" val="0"/>
                </a:ext>
              </a:extLst>
            </a:blip>
            <a:srcRect l="67610" t="-606" b="7411"/>
            <a:stretch>
              <a:fillRect/>
            </a:stretch>
          </p:blipFill>
          <p:spPr bwMode="auto">
            <a:xfrm>
              <a:off x="8885303" y="3036256"/>
              <a:ext cx="41791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2"/>
            <p:cNvSpPr>
              <a:spLocks noChangeArrowheads="1"/>
            </p:cNvSpPr>
            <p:nvPr/>
          </p:nvSpPr>
          <p:spPr bwMode="auto">
            <a:xfrm>
              <a:off x="2301082" y="2336801"/>
              <a:ext cx="1649281" cy="6191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Parse,  filter, segment</a:t>
              </a:r>
            </a:p>
          </p:txBody>
        </p:sp>
        <p:cxnSp>
          <p:nvCxnSpPr>
            <p:cNvPr id="44" name="Straight Arrow Connector 60"/>
            <p:cNvCxnSpPr>
              <a:cxnSpLocks noChangeShapeType="1"/>
            </p:cNvCxnSpPr>
            <p:nvPr/>
          </p:nvCxnSpPr>
          <p:spPr bwMode="auto">
            <a:xfrm>
              <a:off x="3061229" y="4216400"/>
              <a:ext cx="0" cy="338138"/>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45" name="TextBox 86"/>
            <p:cNvSpPr txBox="1">
              <a:spLocks noChangeArrowheads="1"/>
            </p:cNvSpPr>
            <p:nvPr/>
          </p:nvSpPr>
          <p:spPr bwMode="auto">
            <a:xfrm>
              <a:off x="4025547" y="5150223"/>
              <a:ext cx="1715617"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 1.2 &amp; 2.0</a:t>
              </a:r>
              <a:endParaRPr lang="en-GB" sz="1400" b="1" dirty="0">
                <a:solidFill>
                  <a:srgbClr val="FF0000"/>
                </a:solidFill>
              </a:endParaRPr>
            </a:p>
          </p:txBody>
        </p:sp>
        <p:sp>
          <p:nvSpPr>
            <p:cNvPr id="46" name="Rounded Rectangle 50"/>
            <p:cNvSpPr>
              <a:spLocks noChangeArrowheads="1"/>
            </p:cNvSpPr>
            <p:nvPr/>
          </p:nvSpPr>
          <p:spPr bwMode="auto">
            <a:xfrm>
              <a:off x="2598606" y="3627438"/>
              <a:ext cx="1021556" cy="58896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smtClean="0"/>
                <a:t>XLIFF/ PROV-O</a:t>
              </a:r>
              <a:endParaRPr lang="en-GB" sz="1200" dirty="0"/>
            </a:p>
          </p:txBody>
        </p:sp>
        <p:cxnSp>
          <p:nvCxnSpPr>
            <p:cNvPr id="47" name="Straight Arrow Connector 59"/>
            <p:cNvCxnSpPr>
              <a:cxnSpLocks noChangeShapeType="1"/>
              <a:endCxn id="46" idx="0"/>
            </p:cNvCxnSpPr>
            <p:nvPr/>
          </p:nvCxnSpPr>
          <p:spPr bwMode="auto">
            <a:xfrm>
              <a:off x="3109383" y="2955926"/>
              <a:ext cx="0" cy="671513"/>
            </a:xfrm>
            <a:prstGeom prst="straightConnector1">
              <a:avLst/>
            </a:prstGeom>
            <a:noFill/>
            <a:ln w="38100" algn="ctr">
              <a:solidFill>
                <a:schemeClr val="tx1"/>
              </a:solidFill>
              <a:round/>
              <a:headEnd/>
              <a:tailEnd type="triangle" w="med" len="med"/>
            </a:ln>
          </p:spPr>
        </p:cxnSp>
        <p:sp>
          <p:nvSpPr>
            <p:cNvPr id="48" name="Rounded Rectangle 31"/>
            <p:cNvSpPr>
              <a:spLocks noChangeArrowheads="1"/>
            </p:cNvSpPr>
            <p:nvPr/>
          </p:nvSpPr>
          <p:spPr bwMode="auto">
            <a:xfrm>
              <a:off x="106627" y="4743451"/>
              <a:ext cx="1071224" cy="609600"/>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50" dirty="0"/>
                <a:t>QA viewer</a:t>
              </a:r>
            </a:p>
          </p:txBody>
        </p:sp>
        <p:cxnSp>
          <p:nvCxnSpPr>
            <p:cNvPr id="49" name="Straight Arrow Connector 57"/>
            <p:cNvCxnSpPr>
              <a:cxnSpLocks noChangeShapeType="1"/>
              <a:stCxn id="48" idx="3"/>
              <a:endCxn id="24" idx="2"/>
            </p:cNvCxnSpPr>
            <p:nvPr/>
          </p:nvCxnSpPr>
          <p:spPr bwMode="auto">
            <a:xfrm flipV="1">
              <a:off x="1177851" y="5045077"/>
              <a:ext cx="1228138" cy="3175"/>
            </a:xfrm>
            <a:prstGeom prst="straightConnector1">
              <a:avLst/>
            </a:prstGeom>
            <a:noFill/>
            <a:ln w="38100"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50" name="Rounded Rectangle 56"/>
            <p:cNvSpPr>
              <a:spLocks noChangeArrowheads="1"/>
            </p:cNvSpPr>
            <p:nvPr/>
          </p:nvSpPr>
          <p:spPr bwMode="auto">
            <a:xfrm>
              <a:off x="8539171" y="414297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Bing</a:t>
              </a:r>
              <a:endParaRPr lang="en-GB" sz="1400" dirty="0"/>
            </a:p>
          </p:txBody>
        </p:sp>
        <p:cxnSp>
          <p:nvCxnSpPr>
            <p:cNvPr id="51" name="Straight Arrow Connector 64"/>
            <p:cNvCxnSpPr>
              <a:cxnSpLocks noChangeShapeType="1"/>
              <a:endCxn id="50" idx="1"/>
            </p:cNvCxnSpPr>
            <p:nvPr/>
          </p:nvCxnSpPr>
          <p:spPr bwMode="auto">
            <a:xfrm>
              <a:off x="7297936" y="3627438"/>
              <a:ext cx="1241235" cy="806451"/>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ounded Rectangle 56"/>
            <p:cNvSpPr>
              <a:spLocks noChangeArrowheads="1"/>
            </p:cNvSpPr>
            <p:nvPr/>
          </p:nvSpPr>
          <p:spPr bwMode="auto">
            <a:xfrm>
              <a:off x="8582621" y="2400301"/>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900" dirty="0" smtClean="0"/>
                <a:t>MT – M4LOC</a:t>
              </a:r>
              <a:endParaRPr lang="en-GB" sz="900" dirty="0"/>
            </a:p>
          </p:txBody>
        </p:sp>
        <p:pic>
          <p:nvPicPr>
            <p:cNvPr id="53" name="Picture 2" descr="http://www.omegat.org/images/OmegaT_logo_s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4128" y="5217057"/>
              <a:ext cx="547109" cy="404019"/>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86"/>
            <p:cNvSpPr txBox="1">
              <a:spLocks noChangeArrowheads="1"/>
            </p:cNvSpPr>
            <p:nvPr/>
          </p:nvSpPr>
          <p:spPr bwMode="auto">
            <a:xfrm>
              <a:off x="1068467" y="2922349"/>
              <a:ext cx="972454" cy="82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FF9900"/>
                  </a:solidFill>
                </a:rPr>
                <a:t>+HTML5</a:t>
              </a:r>
            </a:p>
            <a:p>
              <a:pPr algn="ctr" eaLnBrk="1" hangingPunct="1"/>
              <a:r>
                <a:rPr lang="en-GB" sz="1400" b="1" dirty="0" smtClean="0">
                  <a:solidFill>
                    <a:srgbClr val="FF9900"/>
                  </a:solidFill>
                </a:rPr>
                <a:t>+CMIS</a:t>
              </a:r>
              <a:endParaRPr lang="en-GB" sz="1400" b="1" dirty="0">
                <a:solidFill>
                  <a:srgbClr val="FF9900"/>
                </a:solidFill>
              </a:endParaRPr>
            </a:p>
          </p:txBody>
        </p:sp>
        <p:sp>
          <p:nvSpPr>
            <p:cNvPr id="55" name="TextBox 86"/>
            <p:cNvSpPr txBox="1">
              <a:spLocks noChangeArrowheads="1"/>
            </p:cNvSpPr>
            <p:nvPr/>
          </p:nvSpPr>
          <p:spPr bwMode="auto">
            <a:xfrm>
              <a:off x="7388465" y="4224667"/>
              <a:ext cx="985201"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a:t>
              </a:r>
              <a:endParaRPr lang="en-GB" sz="1400" b="1" dirty="0">
                <a:solidFill>
                  <a:srgbClr val="FF0000"/>
                </a:solidFill>
              </a:endParaRPr>
            </a:p>
          </p:txBody>
        </p:sp>
        <p:sp>
          <p:nvSpPr>
            <p:cNvPr id="56" name="TextBox 86"/>
            <p:cNvSpPr txBox="1">
              <a:spLocks noChangeArrowheads="1"/>
            </p:cNvSpPr>
            <p:nvPr/>
          </p:nvSpPr>
          <p:spPr bwMode="auto">
            <a:xfrm>
              <a:off x="1110047" y="4462791"/>
              <a:ext cx="1125102"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7030A0"/>
                  </a:solidFill>
                </a:rPr>
                <a:t>+SPARQL</a:t>
              </a:r>
              <a:endParaRPr lang="en-GB" sz="1400" b="1" dirty="0">
                <a:solidFill>
                  <a:srgbClr val="7030A0"/>
                </a:solidFill>
              </a:endParaRPr>
            </a:p>
          </p:txBody>
        </p:sp>
        <p:cxnSp>
          <p:nvCxnSpPr>
            <p:cNvPr id="57" name="Straight Arrow Connector 60"/>
            <p:cNvCxnSpPr>
              <a:cxnSpLocks noChangeShapeType="1"/>
              <a:endCxn id="40" idx="1"/>
            </p:cNvCxnSpPr>
            <p:nvPr/>
          </p:nvCxnSpPr>
          <p:spPr bwMode="auto">
            <a:xfrm flipH="1">
              <a:off x="6651295" y="4032087"/>
              <a:ext cx="1" cy="438313"/>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Rounded Rectangle 42"/>
            <p:cNvSpPr>
              <a:spLocks noChangeArrowheads="1"/>
            </p:cNvSpPr>
            <p:nvPr/>
          </p:nvSpPr>
          <p:spPr bwMode="auto">
            <a:xfrm>
              <a:off x="5972837" y="2401945"/>
              <a:ext cx="1337998" cy="5437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Workflow Management</a:t>
              </a:r>
            </a:p>
          </p:txBody>
        </p:sp>
      </p:grpSp>
      <p:pic>
        <p:nvPicPr>
          <p:cNvPr id="59" name="Content Placeholder 1"/>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5260910" y="1411457"/>
            <a:ext cx="611949" cy="129005"/>
          </a:xfrm>
        </p:spPr>
      </p:pic>
    </p:spTree>
    <p:extLst>
      <p:ext uri="{BB962C8B-B14F-4D97-AF65-F5344CB8AC3E}">
        <p14:creationId xmlns:p14="http://schemas.microsoft.com/office/powerpoint/2010/main" val="4274182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smtClean="0"/>
              <a:t>Preview </a:t>
            </a:r>
            <a:r>
              <a:rPr lang="en-US" sz="3600" dirty="0" smtClean="0"/>
              <a:t>of ITS 2.0 Metadata in Web Browsers</a:t>
            </a:r>
            <a:br>
              <a:rPr lang="en-US" sz="3600" dirty="0" smtClean="0"/>
            </a:br>
            <a:r>
              <a:rPr lang="en-US" sz="3600" dirty="0" smtClean="0"/>
              <a:t>(</a:t>
            </a:r>
            <a:r>
              <a:rPr lang="en-US" sz="2800" dirty="0" smtClean="0"/>
              <a:t>Part of the Multilingual Web-LT Program)</a:t>
            </a:r>
            <a:endParaRPr lang="en-US" sz="2800" dirty="0"/>
          </a:p>
        </p:txBody>
      </p:sp>
      <p:sp>
        <p:nvSpPr>
          <p:cNvPr id="5" name="Content Placeholder 4"/>
          <p:cNvSpPr>
            <a:spLocks noGrp="1"/>
          </p:cNvSpPr>
          <p:nvPr>
            <p:ph idx="1"/>
          </p:nvPr>
        </p:nvSpPr>
        <p:spPr>
          <a:xfrm>
            <a:off x="465373" y="1509335"/>
            <a:ext cx="9000563" cy="3817577"/>
          </a:xfrm>
        </p:spPr>
        <p:txBody>
          <a:bodyPr/>
          <a:lstStyle/>
          <a:p>
            <a:pPr marL="0"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92205"/>
            <a:ext cx="8801100" cy="41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2450" y="5526007"/>
            <a:ext cx="8801100" cy="384721"/>
          </a:xfrm>
          <a:prstGeom prst="rect">
            <a:avLst/>
          </a:prstGeom>
        </p:spPr>
        <p:txBody>
          <a:bodyPr wrap="square">
            <a:spAutoFit/>
          </a:bodyPr>
          <a:lstStyle/>
          <a:p>
            <a:pPr algn="ctr"/>
            <a:r>
              <a:rPr lang="en-US" b="1" dirty="0">
                <a:solidFill>
                  <a:schemeClr val="bg1"/>
                </a:solidFill>
              </a:rPr>
              <a:t>COMPLEX METADATA AT YOUR </a:t>
            </a:r>
            <a:r>
              <a:rPr lang="en-US" b="1" dirty="0" smtClean="0">
                <a:solidFill>
                  <a:schemeClr val="bg1"/>
                </a:solidFill>
              </a:rPr>
              <a:t>FINGERTIPS:</a:t>
            </a:r>
            <a:endParaRPr lang="en-US" b="1" dirty="0">
              <a:solidFill>
                <a:schemeClr val="bg1"/>
              </a:solidFill>
            </a:endParaRPr>
          </a:p>
        </p:txBody>
      </p:sp>
      <p:sp>
        <p:nvSpPr>
          <p:cNvPr id="3" name="TextBox 2"/>
          <p:cNvSpPr txBox="1"/>
          <p:nvPr/>
        </p:nvSpPr>
        <p:spPr>
          <a:xfrm>
            <a:off x="552450" y="5825667"/>
            <a:ext cx="8801100" cy="384721"/>
          </a:xfrm>
          <a:prstGeom prst="rect">
            <a:avLst/>
          </a:prstGeom>
          <a:noFill/>
        </p:spPr>
        <p:txBody>
          <a:bodyPr wrap="square" rtlCol="0">
            <a:spAutoFit/>
          </a:bodyPr>
          <a:lstStyle/>
          <a:p>
            <a:pPr algn="ctr"/>
            <a:r>
              <a:rPr lang="en-US" b="1" dirty="0">
                <a:solidFill>
                  <a:schemeClr val="bg1"/>
                </a:solidFill>
              </a:rPr>
              <a:t>Part of Work in Context Solution (WICS) from Logrus</a:t>
            </a:r>
            <a:endParaRPr lang="en-US" dirty="0">
              <a:solidFill>
                <a:schemeClr val="bg1"/>
              </a:solidFill>
            </a:endParaRPr>
          </a:p>
        </p:txBody>
      </p:sp>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17</a:t>
            </a:fld>
            <a:endParaRPr lang="en-US" dirty="0"/>
          </a:p>
        </p:txBody>
      </p:sp>
    </p:spTree>
    <p:extLst>
      <p:ext uri="{BB962C8B-B14F-4D97-AF65-F5344CB8AC3E}">
        <p14:creationId xmlns:p14="http://schemas.microsoft.com/office/powerpoint/2010/main" val="4274182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(Automatically) process</a:t>
            </a:r>
            <a:br>
              <a:rPr lang="en-GB" dirty="0"/>
            </a:br>
            <a:r>
              <a:rPr lang="en-GB" dirty="0"/>
              <a:t>ITS 2.0 enhanced content </a:t>
            </a:r>
            <a:r>
              <a:rPr lang="en-GB" dirty="0" smtClean="0"/>
              <a:t>(2/</a:t>
            </a:r>
            <a:r>
              <a:rPr lang="en-GB" dirty="0"/>
              <a:t>2)</a:t>
            </a:r>
          </a:p>
        </p:txBody>
      </p:sp>
      <p:sp>
        <p:nvSpPr>
          <p:cNvPr id="3" name="Inhaltsplatzhalter 2"/>
          <p:cNvSpPr>
            <a:spLocks noGrp="1"/>
          </p:cNvSpPr>
          <p:nvPr>
            <p:ph idx="1"/>
          </p:nvPr>
        </p:nvSpPr>
        <p:spPr/>
        <p:txBody>
          <a:bodyPr>
            <a:normAutofit/>
          </a:bodyPr>
          <a:lstStyle/>
          <a:p>
            <a:r>
              <a:rPr lang="en-GB" dirty="0"/>
              <a:t>Capturing  ITS 2.0 metadata: </a:t>
            </a:r>
            <a:r>
              <a:rPr lang="en-GB" dirty="0" smtClean="0">
                <a:solidFill>
                  <a:srgbClr val="0000FF"/>
                </a:solidFill>
              </a:rPr>
              <a:t>VistaTEC</a:t>
            </a:r>
            <a:r>
              <a:rPr lang="en-GB" dirty="0" smtClean="0"/>
              <a:t>. Presenter: Phil </a:t>
            </a:r>
            <a:r>
              <a:rPr lang="en-GB" dirty="0"/>
              <a:t>Ritchie, separate slot</a:t>
            </a:r>
          </a:p>
          <a:p>
            <a:r>
              <a:rPr lang="en-GB" dirty="0"/>
              <a:t>Localization CMS / TMS / MT integration: </a:t>
            </a:r>
            <a:r>
              <a:rPr lang="en-GB" dirty="0" smtClean="0">
                <a:solidFill>
                  <a:srgbClr val="0000FF"/>
                </a:solidFill>
              </a:rPr>
              <a:t>Linguaserve</a:t>
            </a:r>
            <a:r>
              <a:rPr lang="en-GB" dirty="0" smtClean="0"/>
              <a:t>. Presenter: Pedro </a:t>
            </a:r>
            <a:r>
              <a:rPr lang="en-GB" dirty="0" err="1"/>
              <a:t>Díez</a:t>
            </a:r>
            <a:r>
              <a:rPr lang="en-GB" dirty="0"/>
              <a:t> </a:t>
            </a:r>
            <a:r>
              <a:rPr lang="en-GB" dirty="0" err="1"/>
              <a:t>Orzas</a:t>
            </a:r>
            <a:r>
              <a:rPr lang="en-GB" dirty="0"/>
              <a:t>, separate </a:t>
            </a:r>
            <a:r>
              <a:rPr lang="en-GB" dirty="0" smtClean="0"/>
              <a:t>slot</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18</a:t>
            </a:fld>
            <a:endParaRPr lang="en-US"/>
          </a:p>
        </p:txBody>
      </p:sp>
    </p:spTree>
    <p:extLst>
      <p:ext uri="{BB962C8B-B14F-4D97-AF65-F5344CB8AC3E}">
        <p14:creationId xmlns:p14="http://schemas.microsoft.com/office/powerpoint/2010/main" val="118329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What will or may come next?</a:t>
            </a:r>
            <a:endParaRPr lang="en-GB" dirty="0"/>
          </a:p>
        </p:txBody>
      </p:sp>
      <p:sp>
        <p:nvSpPr>
          <p:cNvPr id="6" name="Textplatzhalter 5"/>
          <p:cNvSpPr>
            <a:spLocks noGrp="1"/>
          </p:cNvSpPr>
          <p:nvPr>
            <p:ph type="body" idx="1"/>
          </p:nvPr>
        </p:nvSpPr>
        <p:spPr/>
        <p:txBody>
          <a:bodyPr/>
          <a:lstStyle/>
          <a:p>
            <a:endParaRPr lang="en-GB"/>
          </a:p>
        </p:txBody>
      </p:sp>
      <p:sp>
        <p:nvSpPr>
          <p:cNvPr id="4" name="Foliennummernplatzhalter 3"/>
          <p:cNvSpPr>
            <a:spLocks noGrp="1"/>
          </p:cNvSpPr>
          <p:nvPr>
            <p:ph type="sldNum" sz="quarter" idx="12"/>
          </p:nvPr>
        </p:nvSpPr>
        <p:spPr/>
        <p:txBody>
          <a:bodyPr/>
          <a:lstStyle/>
          <a:p>
            <a:fld id="{0A512F4F-E236-534E-8482-D2412B64E205}" type="slidenum">
              <a:rPr lang="en-GB" smtClean="0"/>
              <a:pPr/>
              <a:t>19</a:t>
            </a:fld>
            <a:endParaRPr lang="en-GB"/>
          </a:p>
        </p:txBody>
      </p:sp>
    </p:spTree>
    <p:extLst>
      <p:ext uri="{BB962C8B-B14F-4D97-AF65-F5344CB8AC3E}">
        <p14:creationId xmlns:p14="http://schemas.microsoft.com/office/powerpoint/2010/main" val="171854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in the basket?</a:t>
            </a:r>
            <a:endParaRPr lang="en-GB" dirty="0"/>
          </a:p>
        </p:txBody>
      </p:sp>
      <p:sp>
        <p:nvSpPr>
          <p:cNvPr id="3" name="Inhaltsplatzhalter 2"/>
          <p:cNvSpPr>
            <a:spLocks noGrp="1"/>
          </p:cNvSpPr>
          <p:nvPr>
            <p:ph idx="1"/>
          </p:nvPr>
        </p:nvSpPr>
        <p:spPr/>
        <p:txBody>
          <a:bodyPr>
            <a:normAutofit/>
          </a:bodyPr>
          <a:lstStyle/>
          <a:p>
            <a:r>
              <a:rPr lang="en-GB" dirty="0" smtClean="0"/>
              <a:t>Tools to support work with ITS 2.0</a:t>
            </a:r>
          </a:p>
          <a:p>
            <a:pPr marL="1050305" lvl="1" indent="-571500">
              <a:buFont typeface="+mj-ea"/>
              <a:buAutoNum type="circleNumDbPlain"/>
            </a:pPr>
            <a:r>
              <a:rPr lang="en-GB" dirty="0" smtClean="0"/>
              <a:t>ITS 2.0 in editing environments</a:t>
            </a:r>
          </a:p>
          <a:p>
            <a:pPr marL="1050305" lvl="1" indent="-571500">
              <a:buFont typeface="+mj-ea"/>
              <a:buAutoNum type="circleNumDbPlain"/>
            </a:pPr>
            <a:r>
              <a:rPr lang="en-GB" dirty="0" smtClean="0"/>
              <a:t>Generate and validate ITS 2.0</a:t>
            </a:r>
          </a:p>
          <a:p>
            <a:pPr marL="1050305" lvl="1" indent="-571500">
              <a:buFont typeface="+mj-ea"/>
              <a:buAutoNum type="circleNumDbPlain"/>
            </a:pPr>
            <a:r>
              <a:rPr lang="en-GB" dirty="0" smtClean="0"/>
              <a:t>(Automatically) process ITS 2.0 enhanced content</a:t>
            </a:r>
          </a:p>
          <a:p>
            <a:r>
              <a:rPr lang="en-GB" dirty="0" smtClean="0"/>
              <a:t>What the audience should do</a:t>
            </a:r>
          </a:p>
          <a:p>
            <a:pPr lvl="1"/>
            <a:r>
              <a:rPr lang="en-GB" dirty="0" smtClean="0"/>
              <a:t>Think about the area that interests you</a:t>
            </a:r>
          </a:p>
          <a:p>
            <a:pPr lvl="1"/>
            <a:r>
              <a:rPr lang="en-GB" dirty="0" smtClean="0"/>
              <a:t>Remember faces and use META-FORUM for hallway conversations</a:t>
            </a:r>
          </a:p>
        </p:txBody>
      </p:sp>
      <p:sp>
        <p:nvSpPr>
          <p:cNvPr id="4" name="Foliennummernplatzhalter 3"/>
          <p:cNvSpPr>
            <a:spLocks noGrp="1"/>
          </p:cNvSpPr>
          <p:nvPr>
            <p:ph type="sldNum" sz="quarter" idx="12"/>
          </p:nvPr>
        </p:nvSpPr>
        <p:spPr/>
        <p:txBody>
          <a:bodyPr/>
          <a:lstStyle/>
          <a:p>
            <a:fld id="{0A512F4F-E236-534E-8482-D2412B64E205}" type="slidenum">
              <a:rPr lang="en-US" smtClean="0"/>
              <a:pPr/>
              <a:t>2</a:t>
            </a:fld>
            <a:endParaRPr lang="en-US"/>
          </a:p>
        </p:txBody>
      </p:sp>
    </p:spTree>
    <p:extLst>
      <p:ext uri="{BB962C8B-B14F-4D97-AF65-F5344CB8AC3E}">
        <p14:creationId xmlns:p14="http://schemas.microsoft.com/office/powerpoint/2010/main" val="3142297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fontScale="92500" lnSpcReduction="10000"/>
          </a:bodyPr>
          <a:lstStyle/>
          <a:p>
            <a:r>
              <a:rPr lang="en-GB" dirty="0" smtClean="0"/>
              <a:t>Standardization break – let’s use the stuff and gather experience!</a:t>
            </a:r>
          </a:p>
          <a:p>
            <a:r>
              <a:rPr lang="en-GB" dirty="0" smtClean="0"/>
              <a:t>Contributions to the </a:t>
            </a:r>
            <a:r>
              <a:rPr lang="en-GB" dirty="0"/>
              <a:t>development </a:t>
            </a:r>
            <a:r>
              <a:rPr lang="en-GB" dirty="0" smtClean="0"/>
              <a:t>of multilingual </a:t>
            </a:r>
            <a:r>
              <a:rPr lang="en-GB" dirty="0"/>
              <a:t>services and data analytics technologies</a:t>
            </a:r>
            <a:endParaRPr lang="en-GB" dirty="0" smtClean="0"/>
          </a:p>
          <a:p>
            <a:pPr lvl="1"/>
            <a:r>
              <a:rPr lang="en-GB" dirty="0" smtClean="0"/>
              <a:t>“Terminology</a:t>
            </a:r>
            <a:r>
              <a:rPr lang="en-GB" dirty="0"/>
              <a:t>-Translation-Web </a:t>
            </a:r>
            <a:r>
              <a:rPr lang="en-GB" dirty="0" smtClean="0"/>
              <a:t>technology” triangle</a:t>
            </a:r>
          </a:p>
          <a:p>
            <a:pPr lvl="1"/>
            <a:r>
              <a:rPr lang="en-GB" dirty="0" smtClean="0"/>
              <a:t>Strengthen the bridge to the Semantic Web: via e.g. ITS2&lt;&gt;NIF conversion (Sebastian Hellmann poster), FALCON &amp; LIDER (Asunción </a:t>
            </a:r>
            <a:r>
              <a:rPr lang="en-GB" dirty="0"/>
              <a:t>Gómez </a:t>
            </a:r>
            <a:r>
              <a:rPr lang="en-GB" dirty="0" smtClean="0"/>
              <a:t>Pérez presentation)</a:t>
            </a:r>
          </a:p>
          <a:p>
            <a:r>
              <a:rPr lang="en-GB" dirty="0" smtClean="0"/>
              <a:t>More deployment scenarios involving ordinary Web (content) developers – “ITS 2.0 for everybody”</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20</a:t>
            </a:fld>
            <a:endParaRPr lang="en-US"/>
          </a:p>
        </p:txBody>
      </p:sp>
    </p:spTree>
    <p:extLst>
      <p:ext uri="{BB962C8B-B14F-4D97-AF65-F5344CB8AC3E}">
        <p14:creationId xmlns:p14="http://schemas.microsoft.com/office/powerpoint/2010/main" val="6759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138206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ITS </a:t>
            </a:r>
            <a:r>
              <a:rPr lang="en-GB" dirty="0"/>
              <a:t>2.0 in editing environments</a:t>
            </a:r>
          </a:p>
        </p:txBody>
      </p:sp>
      <p:sp>
        <p:nvSpPr>
          <p:cNvPr id="3" name="Inhaltsplatzhalter 2"/>
          <p:cNvSpPr>
            <a:spLocks noGrp="1"/>
          </p:cNvSpPr>
          <p:nvPr>
            <p:ph idx="1"/>
          </p:nvPr>
        </p:nvSpPr>
        <p:spPr/>
        <p:txBody>
          <a:bodyPr/>
          <a:lstStyle/>
          <a:p>
            <a:r>
              <a:rPr lang="en-GB" dirty="0"/>
              <a:t>In the CMS 1: </a:t>
            </a:r>
            <a:r>
              <a:rPr lang="en-GB" dirty="0">
                <a:solidFill>
                  <a:srgbClr val="0000FF"/>
                </a:solidFill>
              </a:rPr>
              <a:t>Adobe</a:t>
            </a:r>
            <a:r>
              <a:rPr lang="en-GB" dirty="0"/>
              <a:t>. Presenter: Felix Sasaki</a:t>
            </a:r>
          </a:p>
          <a:p>
            <a:r>
              <a:rPr lang="en-GB" dirty="0" smtClean="0"/>
              <a:t>In </a:t>
            </a:r>
            <a:r>
              <a:rPr lang="en-GB" dirty="0"/>
              <a:t>the CMS 2: </a:t>
            </a:r>
            <a:r>
              <a:rPr lang="en-GB" dirty="0">
                <a:solidFill>
                  <a:srgbClr val="0000FF"/>
                </a:solidFill>
              </a:rPr>
              <a:t>Cocomore</a:t>
            </a:r>
            <a:r>
              <a:rPr lang="en-GB" dirty="0"/>
              <a:t>. Presenter: </a:t>
            </a:r>
            <a:r>
              <a:rPr lang="en-GB" dirty="0" smtClean="0"/>
              <a:t>Clemens </a:t>
            </a:r>
            <a:r>
              <a:rPr lang="en-GB" dirty="0" err="1"/>
              <a:t>Weins</a:t>
            </a:r>
            <a:endParaRPr lang="en-GB" dirty="0"/>
          </a:p>
          <a:p>
            <a:r>
              <a:rPr lang="en-GB" dirty="0" smtClean="0"/>
              <a:t>In </a:t>
            </a:r>
            <a:r>
              <a:rPr lang="en-GB" dirty="0"/>
              <a:t>a word processor: </a:t>
            </a:r>
            <a:r>
              <a:rPr lang="en-GB" dirty="0">
                <a:solidFill>
                  <a:srgbClr val="0000FF"/>
                </a:solidFill>
              </a:rPr>
              <a:t>]</a:t>
            </a:r>
            <a:r>
              <a:rPr lang="en-GB" dirty="0" err="1">
                <a:solidFill>
                  <a:srgbClr val="0000FF"/>
                </a:solidFill>
              </a:rPr>
              <a:t>init</a:t>
            </a:r>
            <a:r>
              <a:rPr lang="en-GB" dirty="0">
                <a:solidFill>
                  <a:srgbClr val="0000FF"/>
                </a:solidFill>
              </a:rPr>
              <a:t>[</a:t>
            </a:r>
            <a:r>
              <a:rPr lang="en-GB" dirty="0"/>
              <a:t>. Presenter: </a:t>
            </a:r>
            <a:r>
              <a:rPr lang="en-GB" dirty="0" smtClean="0"/>
              <a:t>Steffen </a:t>
            </a:r>
            <a:r>
              <a:rPr lang="en-GB" dirty="0"/>
              <a:t>Haller</a:t>
            </a:r>
          </a:p>
          <a:p>
            <a:r>
              <a:rPr lang="en-GB" dirty="0" smtClean="0"/>
              <a:t>In </a:t>
            </a:r>
            <a:r>
              <a:rPr lang="en-GB" dirty="0"/>
              <a:t>a Web content editor: </a:t>
            </a:r>
            <a:r>
              <a:rPr lang="en-GB" dirty="0">
                <a:solidFill>
                  <a:srgbClr val="0000FF"/>
                </a:solidFill>
              </a:rPr>
              <a:t>Disruptive Innovations</a:t>
            </a:r>
            <a:r>
              <a:rPr lang="en-GB" dirty="0"/>
              <a:t>. Presenter: </a:t>
            </a:r>
            <a:r>
              <a:rPr lang="en-GB" dirty="0" smtClean="0"/>
              <a:t>Daniel </a:t>
            </a:r>
            <a:r>
              <a:rPr lang="en-GB" dirty="0" err="1" smtClean="0"/>
              <a:t>Glazman</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3</a:t>
            </a:fld>
            <a:endParaRPr lang="en-US" dirty="0"/>
          </a:p>
        </p:txBody>
      </p:sp>
    </p:spTree>
    <p:extLst>
      <p:ext uri="{BB962C8B-B14F-4D97-AF65-F5344CB8AC3E}">
        <p14:creationId xmlns:p14="http://schemas.microsoft.com/office/powerpoint/2010/main" val="2983617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p:nvPr/>
        </p:nvSpPr>
        <p:spPr>
          <a:xfrm>
            <a:off x="5948344" y="394127"/>
            <a:ext cx="2483992" cy="2707802"/>
          </a:xfrm>
          <a:prstGeom prst="rect">
            <a:avLst/>
          </a:prstGeom>
          <a:gradFill>
            <a:gsLst>
              <a:gs pos="0">
                <a:schemeClr val="accent1">
                  <a:shade val="51000"/>
                  <a:satMod val="130000"/>
                  <a:alpha val="8000"/>
                </a:schemeClr>
              </a:gs>
              <a:gs pos="80000">
                <a:schemeClr val="accent1">
                  <a:shade val="93000"/>
                  <a:satMod val="130000"/>
                  <a:alpha val="36000"/>
                </a:schemeClr>
              </a:gs>
              <a:gs pos="100000">
                <a:schemeClr val="accent1">
                  <a:shade val="94000"/>
                  <a:satMod val="135000"/>
                  <a:alpha val="2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30235" y="890742"/>
            <a:ext cx="2545311" cy="606569"/>
          </a:xfrm>
          <a:prstGeom prst="rect">
            <a:avLst/>
          </a:prstGeom>
        </p:spPr>
        <p:txBody>
          <a:bodyPr/>
          <a:lstStyle>
            <a:lvl1pPr algn="l" defTabSz="957610" rtl="0" eaLnBrk="1" latinLnBrk="0" hangingPunct="1">
              <a:spcBef>
                <a:spcPct val="0"/>
              </a:spcBef>
              <a:buNone/>
              <a:defRPr sz="2800" kern="1200" baseline="0">
                <a:solidFill>
                  <a:schemeClr val="bg1"/>
                </a:solidFill>
                <a:latin typeface="+mj-lt"/>
                <a:ea typeface="+mj-ea"/>
                <a:cs typeface="+mj-cs"/>
              </a:defRPr>
            </a:lvl1pPr>
          </a:lstStyle>
          <a:p>
            <a:r>
              <a:rPr lang="en-US" smtClean="0"/>
              <a:t>Adobe’s ITS2 Implementation</a:t>
            </a:r>
            <a:endParaRPr lang="en-IE" dirty="0"/>
          </a:p>
        </p:txBody>
      </p:sp>
      <p:grpSp>
        <p:nvGrpSpPr>
          <p:cNvPr id="7" name="Group 15"/>
          <p:cNvGrpSpPr/>
          <p:nvPr/>
        </p:nvGrpSpPr>
        <p:grpSpPr>
          <a:xfrm>
            <a:off x="5452042" y="3534414"/>
            <a:ext cx="3379252" cy="2459648"/>
            <a:chOff x="4882760" y="3123824"/>
            <a:chExt cx="3255167" cy="2459648"/>
          </a:xfrm>
        </p:grpSpPr>
        <p:sp>
          <p:nvSpPr>
            <p:cNvPr id="8" name="Round Single Corner Rectangle 14"/>
            <p:cNvSpPr/>
            <p:nvPr userDrawn="1"/>
          </p:nvSpPr>
          <p:spPr>
            <a:xfrm>
              <a:off x="4882760" y="3123824"/>
              <a:ext cx="3255167" cy="2459648"/>
            </a:xfrm>
            <a:prstGeom prst="round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9" name="Picture 3" descr="adobe_logo_tag_TOP_63px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1365" y="3123824"/>
              <a:ext cx="495300" cy="812800"/>
            </a:xfrm>
            <a:prstGeom prst="rect">
              <a:avLst/>
            </a:prstGeom>
          </p:spPr>
        </p:pic>
        <p:pic>
          <p:nvPicPr>
            <p:cNvPr id="10" name="Picture 7"/>
            <p:cNvPicPr>
              <a:picLocks noChangeAspect="1"/>
            </p:cNvPicPr>
            <p:nvPr userDrawn="1"/>
          </p:nvPicPr>
          <p:blipFill>
            <a:blip r:embed="rId4"/>
            <a:stretch>
              <a:fillRect/>
            </a:stretch>
          </p:blipFill>
          <p:spPr>
            <a:xfrm>
              <a:off x="4943265" y="4590683"/>
              <a:ext cx="3111500" cy="927100"/>
            </a:xfrm>
            <a:prstGeom prst="rect">
              <a:avLst/>
            </a:prstGeom>
          </p:spPr>
        </p:pic>
        <p:pic>
          <p:nvPicPr>
            <p:cNvPr id="11" name="Content Placeholder 13"/>
            <p:cNvPicPr>
              <a:picLocks noChangeAspect="1"/>
            </p:cNvPicPr>
            <p:nvPr userDrawn="1"/>
          </p:nvPicPr>
          <p:blipFill>
            <a:blip r:embed="rId5"/>
            <a:srcRect l="22960" r="22960"/>
            <a:stretch>
              <a:fillRect/>
            </a:stretch>
          </p:blipFill>
          <p:spPr>
            <a:xfrm>
              <a:off x="5955651" y="3936269"/>
              <a:ext cx="1097106" cy="654414"/>
            </a:xfrm>
            <a:prstGeom prst="rect">
              <a:avLst/>
            </a:prstGeom>
          </p:spPr>
        </p:pic>
      </p:grpSp>
      <p:sp>
        <p:nvSpPr>
          <p:cNvPr id="12" name="Rectangle 8"/>
          <p:cNvSpPr/>
          <p:nvPr/>
        </p:nvSpPr>
        <p:spPr>
          <a:xfrm>
            <a:off x="5643159" y="5044616"/>
            <a:ext cx="634859" cy="384721"/>
          </a:xfrm>
          <a:prstGeom prst="rect">
            <a:avLst/>
          </a:prstGeom>
        </p:spPr>
        <p:txBody>
          <a:bodyPr wrap="none">
            <a:spAutoFit/>
          </a:bodyPr>
          <a:lstStyle/>
          <a:p>
            <a:pPr marL="0" marR="0" lvl="0" indent="0" algn="l"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CMS</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Cloud 10"/>
          <p:cNvSpPr/>
          <p:nvPr/>
        </p:nvSpPr>
        <p:spPr>
          <a:xfrm>
            <a:off x="6098304" y="846662"/>
            <a:ext cx="2222079" cy="1558649"/>
          </a:xfrm>
          <a:prstGeom prst="cloud">
            <a:avLst/>
          </a:prstGeom>
          <a:gradFill flip="none" rotWithShape="1">
            <a:gsLst>
              <a:gs pos="25000">
                <a:srgbClr val="FF0000">
                  <a:alpha val="42000"/>
                </a:srgbClr>
              </a:gs>
              <a:gs pos="80000">
                <a:schemeClr val="accent2">
                  <a:lumMod val="75000"/>
                  <a:alpha val="42000"/>
                </a:scheme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9"/>
          <p:cNvSpPr/>
          <p:nvPr/>
        </p:nvSpPr>
        <p:spPr>
          <a:xfrm>
            <a:off x="4738021" y="4333039"/>
            <a:ext cx="1919529" cy="677108"/>
          </a:xfrm>
          <a:prstGeom prst="rect">
            <a:avLst/>
          </a:prstGeom>
        </p:spPr>
        <p:txBody>
          <a:bodyPr wrap="square">
            <a:spAutoFit/>
          </a:bodyPr>
          <a:lstStyle/>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REST </a:t>
            </a:r>
          </a:p>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Framework</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txBox="1">
            <a:spLocks/>
          </p:cNvSpPr>
          <p:nvPr/>
        </p:nvSpPr>
        <p:spPr>
          <a:xfrm>
            <a:off x="6385733" y="945444"/>
            <a:ext cx="1831234" cy="1211247"/>
          </a:xfrm>
          <a:prstGeom prst="rect">
            <a:avLst/>
          </a:prstGeom>
        </p:spPr>
        <p:txBody>
          <a:bodyPr wrap="none">
            <a:noAutofit/>
          </a:bodyPr>
          <a:lstStyle>
            <a:lvl1pPr marL="285750" indent="-285750" algn="l" defTabSz="957610" rtl="0" eaLnBrk="1" latinLnBrk="0" hangingPunct="1">
              <a:spcBef>
                <a:spcPct val="20000"/>
              </a:spcBef>
              <a:buFont typeface="Arial"/>
              <a:buChar char="•"/>
              <a:defRPr sz="1600" kern="1200" baseline="0">
                <a:solidFill>
                  <a:schemeClr val="tx1">
                    <a:lumMod val="95000"/>
                  </a:schemeClr>
                </a:solidFill>
                <a:latin typeface="+mn-lt"/>
                <a:ea typeface="+mn-ea"/>
                <a:cs typeface="+mn-cs"/>
              </a:defRPr>
            </a:lvl1pPr>
            <a:lvl2pPr marL="478805" indent="0" algn="ctr" defTabSz="95761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57610" indent="0" algn="ctr" defTabSz="957610"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36415"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1915220"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2394024"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72829"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351633"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830438"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IE" smtClean="0"/>
              <a:t>Translate</a:t>
            </a:r>
          </a:p>
          <a:p>
            <a:r>
              <a:rPr lang="en-IE" smtClean="0"/>
              <a:t>Localization Note</a:t>
            </a:r>
          </a:p>
          <a:p>
            <a:r>
              <a:rPr lang="en-IE" smtClean="0"/>
              <a:t>Id Value</a:t>
            </a:r>
          </a:p>
          <a:p>
            <a:r>
              <a:rPr lang="en-IE" smtClean="0"/>
              <a:t>Target Pointer</a:t>
            </a:r>
            <a:endParaRPr lang="en-IE" dirty="0"/>
          </a:p>
        </p:txBody>
      </p:sp>
      <p:sp>
        <p:nvSpPr>
          <p:cNvPr id="16" name="TextBox 11"/>
          <p:cNvSpPr txBox="1"/>
          <p:nvPr/>
        </p:nvSpPr>
        <p:spPr>
          <a:xfrm>
            <a:off x="775969" y="2209985"/>
            <a:ext cx="4965611" cy="969496"/>
          </a:xfrm>
          <a:prstGeom prst="rect">
            <a:avLst/>
          </a:prstGeom>
          <a:noFill/>
        </p:spPr>
        <p:txBody>
          <a:bodyPr wrap="square" rtlCol="0">
            <a:spAutoFit/>
          </a:bodyPr>
          <a:lstStyle/>
          <a:p>
            <a:pPr algn="l"/>
            <a:r>
              <a:rPr lang="en-US" dirty="0" smtClean="0">
                <a:solidFill>
                  <a:schemeClr val="bg1"/>
                </a:solidFill>
              </a:rPr>
              <a:t>Adobe’s fully</a:t>
            </a:r>
            <a:r>
              <a:rPr lang="en-US" baseline="0" dirty="0" smtClean="0">
                <a:solidFill>
                  <a:schemeClr val="bg1"/>
                </a:solidFill>
              </a:rPr>
              <a:t> open source i</a:t>
            </a:r>
            <a:r>
              <a:rPr lang="en-US" dirty="0" smtClean="0">
                <a:solidFill>
                  <a:schemeClr val="bg1"/>
                </a:solidFill>
              </a:rPr>
              <a:t>mplementation</a:t>
            </a:r>
            <a:r>
              <a:rPr lang="en-US" baseline="0" dirty="0" smtClean="0">
                <a:solidFill>
                  <a:schemeClr val="bg1"/>
                </a:solidFill>
              </a:rPr>
              <a:t> imports and </a:t>
            </a:r>
            <a:r>
              <a:rPr lang="en-US" dirty="0" smtClean="0">
                <a:solidFill>
                  <a:schemeClr val="bg1"/>
                </a:solidFill>
              </a:rPr>
              <a:t>exports</a:t>
            </a:r>
            <a:r>
              <a:rPr lang="en-US" baseline="0" dirty="0" smtClean="0">
                <a:solidFill>
                  <a:schemeClr val="bg1"/>
                </a:solidFill>
              </a:rPr>
              <a:t> content enabled with ITS2 metadata</a:t>
            </a:r>
            <a:r>
              <a:rPr lang="en-US" dirty="0" smtClean="0">
                <a:solidFill>
                  <a:schemeClr val="bg1"/>
                </a:solidFill>
              </a:rPr>
              <a:t> to/from a JCR</a:t>
            </a:r>
            <a:r>
              <a:rPr lang="en-US" baseline="0" dirty="0" smtClean="0">
                <a:solidFill>
                  <a:schemeClr val="bg1"/>
                </a:solidFill>
              </a:rPr>
              <a:t> Content Repository</a:t>
            </a:r>
          </a:p>
        </p:txBody>
      </p:sp>
      <p:sp>
        <p:nvSpPr>
          <p:cNvPr id="17" name="Folded Corner 12"/>
          <p:cNvSpPr/>
          <p:nvPr/>
        </p:nvSpPr>
        <p:spPr>
          <a:xfrm>
            <a:off x="6043234" y="2423154"/>
            <a:ext cx="1212810" cy="4436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(xliff)</a:t>
            </a:r>
            <a:endParaRPr lang="en-US" dirty="0"/>
          </a:p>
        </p:txBody>
      </p:sp>
      <p:sp>
        <p:nvSpPr>
          <p:cNvPr id="18" name="Folded Corner 13"/>
          <p:cNvSpPr/>
          <p:nvPr/>
        </p:nvSpPr>
        <p:spPr>
          <a:xfrm>
            <a:off x="7331185" y="2423154"/>
            <a:ext cx="821338" cy="44361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html5</a:t>
            </a:r>
            <a:endParaRPr lang="en-US" dirty="0"/>
          </a:p>
        </p:txBody>
      </p:sp>
      <p:cxnSp>
        <p:nvCxnSpPr>
          <p:cNvPr id="19" name="Elbow Connector 17"/>
          <p:cNvCxnSpPr>
            <a:stCxn id="17" idx="2"/>
            <a:endCxn id="8" idx="0"/>
          </p:cNvCxnSpPr>
          <p:nvPr/>
        </p:nvCxnSpPr>
        <p:spPr>
          <a:xfrm rot="16200000" flipH="1">
            <a:off x="6561832" y="2954578"/>
            <a:ext cx="667642" cy="492029"/>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8" idx="2"/>
          </p:cNvCxnSpPr>
          <p:nvPr/>
        </p:nvCxnSpPr>
        <p:spPr>
          <a:xfrm rot="5400000">
            <a:off x="7202700" y="2995260"/>
            <a:ext cx="667642" cy="41066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1" name="Picture 22" descr="adobe_logo_tag_TOP_63px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5" y="285641"/>
            <a:ext cx="495300" cy="812800"/>
          </a:xfrm>
          <a:prstGeom prst="rect">
            <a:avLst/>
          </a:prstGeom>
        </p:spPr>
      </p:pic>
      <p:sp>
        <p:nvSpPr>
          <p:cNvPr id="22" name="TextBox 23"/>
          <p:cNvSpPr txBox="1"/>
          <p:nvPr/>
        </p:nvSpPr>
        <p:spPr>
          <a:xfrm>
            <a:off x="717582" y="4209215"/>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 content:</a:t>
            </a:r>
          </a:p>
          <a:p>
            <a:r>
              <a:rPr lang="en-US" b="0" i="0" dirty="0" smtClean="0">
                <a:solidFill>
                  <a:schemeClr val="bg1">
                    <a:lumMod val="75000"/>
                    <a:lumOff val="25000"/>
                  </a:schemeClr>
                </a:solidFill>
                <a:latin typeface="Arial Narrow Italic"/>
                <a:cs typeface="Arial Narrow Italic"/>
              </a:rPr>
              <a:t>GET http://</a:t>
            </a:r>
            <a:r>
              <a:rPr lang="en-US" b="0" i="0" dirty="0" err="1" smtClean="0">
                <a:solidFill>
                  <a:schemeClr val="bg1">
                    <a:lumMod val="75000"/>
                    <a:lumOff val="25000"/>
                  </a:schemeClr>
                </a:solidFill>
                <a:latin typeface="Arial Narrow Italic"/>
                <a:cs typeface="Arial Narrow Italic"/>
              </a:rPr>
              <a:t>myhost</a:t>
            </a:r>
            <a:r>
              <a:rPr lang="en-US" b="0" i="0" dirty="0" smtClean="0">
                <a:solidFill>
                  <a:schemeClr val="bg1">
                    <a:lumMod val="75000"/>
                    <a:lumOff val="25000"/>
                  </a:schemeClr>
                </a:solidFill>
                <a:latin typeface="Arial Narrow Italic"/>
                <a:cs typeface="Arial Narrow Italic"/>
              </a:rPr>
              <a:t>/my/content/</a:t>
            </a:r>
            <a:r>
              <a:rPr lang="en-US" b="0" i="0" dirty="0" err="1" smtClean="0">
                <a:solidFill>
                  <a:schemeClr val="bg1">
                    <a:lumMod val="75000"/>
                    <a:lumOff val="25000"/>
                  </a:schemeClr>
                </a:solidFill>
                <a:latin typeface="Arial Narrow Italic"/>
                <a:cs typeface="Arial Narrow Italic"/>
              </a:rPr>
              <a:t>file.html</a:t>
            </a:r>
            <a:endParaRPr lang="en-US" b="0" i="0" dirty="0">
              <a:solidFill>
                <a:schemeClr val="bg1">
                  <a:lumMod val="75000"/>
                  <a:lumOff val="25000"/>
                </a:schemeClr>
              </a:solidFill>
              <a:latin typeface="Arial Narrow Italic"/>
              <a:cs typeface="Arial Narrow Italic"/>
            </a:endParaRPr>
          </a:p>
        </p:txBody>
      </p:sp>
      <p:sp>
        <p:nvSpPr>
          <p:cNvPr id="23" name="TextBox 24"/>
          <p:cNvSpPr txBox="1"/>
          <p:nvPr/>
        </p:nvSpPr>
        <p:spPr>
          <a:xfrm>
            <a:off x="717582" y="5044616"/>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a:t>
            </a:r>
            <a:r>
              <a:rPr lang="en-US" b="0" i="0" baseline="0" dirty="0" smtClean="0">
                <a:solidFill>
                  <a:srgbClr val="000000"/>
                </a:solidFill>
                <a:latin typeface="Arial Narrow Italic"/>
                <a:cs typeface="Arial Narrow Italic"/>
              </a:rPr>
              <a:t> the same content, </a:t>
            </a:r>
            <a:r>
              <a:rPr lang="en-US" b="0" i="0" dirty="0" smtClean="0">
                <a:solidFill>
                  <a:srgbClr val="000000"/>
                </a:solidFill>
                <a:latin typeface="Arial Narrow Italic"/>
                <a:cs typeface="Arial Narrow Italic"/>
              </a:rPr>
              <a:t>ITS Enabled :</a:t>
            </a:r>
          </a:p>
          <a:p>
            <a:r>
              <a:rPr lang="en-US" b="0" i="0" dirty="0" smtClean="0">
                <a:solidFill>
                  <a:srgbClr val="404040"/>
                </a:solidFill>
                <a:latin typeface="Arial Narrow Italic"/>
                <a:cs typeface="Arial Narrow Italic"/>
              </a:rPr>
              <a:t>GET</a:t>
            </a:r>
            <a:r>
              <a:rPr lang="en-US" b="0" i="0" baseline="0" dirty="0" smtClean="0">
                <a:solidFill>
                  <a:srgbClr val="404040"/>
                </a:solidFill>
                <a:latin typeface="Arial Narrow Italic"/>
                <a:cs typeface="Arial Narrow Italic"/>
              </a:rPr>
              <a:t> </a:t>
            </a:r>
            <a:r>
              <a:rPr lang="en-US" b="0" i="0" dirty="0" smtClean="0">
                <a:solidFill>
                  <a:srgbClr val="404040"/>
                </a:solidFill>
                <a:latin typeface="Arial Narrow Italic"/>
                <a:cs typeface="Arial Narrow Italic"/>
              </a:rPr>
              <a:t>http://</a:t>
            </a:r>
            <a:r>
              <a:rPr lang="en-US" b="0" i="0" dirty="0" err="1" smtClean="0">
                <a:solidFill>
                  <a:srgbClr val="404040"/>
                </a:solidFill>
                <a:latin typeface="Arial Narrow Italic"/>
                <a:cs typeface="Arial Narrow Italic"/>
              </a:rPr>
              <a:t>myhost</a:t>
            </a:r>
            <a:r>
              <a:rPr lang="en-US" b="0" i="0" dirty="0" smtClean="0">
                <a:solidFill>
                  <a:srgbClr val="404040"/>
                </a:solidFill>
                <a:latin typeface="Arial Narrow Italic"/>
                <a:cs typeface="Arial Narrow Italic"/>
              </a:rPr>
              <a:t>/my/content/</a:t>
            </a:r>
            <a:r>
              <a:rPr lang="en-US" b="0" i="0" dirty="0" err="1" smtClean="0">
                <a:solidFill>
                  <a:srgbClr val="404040"/>
                </a:solidFill>
                <a:latin typeface="Arial Narrow Italic"/>
                <a:cs typeface="Arial Narrow Italic"/>
              </a:rPr>
              <a:t>file</a:t>
            </a:r>
            <a:r>
              <a:rPr lang="en-US" sz="1800" b="1" i="0" dirty="0" err="1" smtClean="0">
                <a:solidFill>
                  <a:schemeClr val="bg1"/>
                </a:solidFill>
                <a:latin typeface="Arial Narrow Italic"/>
                <a:cs typeface="Arial Narrow Italic"/>
              </a:rPr>
              <a:t>.its.</a:t>
            </a:r>
            <a:r>
              <a:rPr lang="en-US" b="0" i="0" dirty="0" err="1" smtClean="0">
                <a:solidFill>
                  <a:srgbClr val="404040"/>
                </a:solidFill>
                <a:latin typeface="Arial Narrow Italic"/>
                <a:cs typeface="Arial Narrow Italic"/>
              </a:rPr>
              <a:t>html</a:t>
            </a:r>
            <a:endParaRPr lang="en-US" b="0" i="0" dirty="0">
              <a:solidFill>
                <a:srgbClr val="404040"/>
              </a:solidFill>
              <a:latin typeface="Arial Narrow Italic"/>
              <a:cs typeface="Arial Narrow Italic"/>
            </a:endParaRPr>
          </a:p>
        </p:txBody>
      </p:sp>
      <p:sp>
        <p:nvSpPr>
          <p:cNvPr id="24" name="TextBox 25"/>
          <p:cNvSpPr txBox="1"/>
          <p:nvPr/>
        </p:nvSpPr>
        <p:spPr>
          <a:xfrm>
            <a:off x="6278018" y="454747"/>
            <a:ext cx="2154318" cy="523220"/>
          </a:xfrm>
          <a:prstGeom prst="rect">
            <a:avLst/>
          </a:prstGeom>
          <a:noFill/>
        </p:spPr>
        <p:txBody>
          <a:bodyPr wrap="square" rtlCol="0">
            <a:spAutoFit/>
          </a:bodyPr>
          <a:lstStyle/>
          <a:p>
            <a:r>
              <a:rPr lang="en-US" sz="1400" dirty="0" smtClean="0">
                <a:solidFill>
                  <a:srgbClr val="404040"/>
                </a:solidFill>
              </a:rPr>
              <a:t>Implemented</a:t>
            </a:r>
            <a:r>
              <a:rPr lang="en-US" sz="1400" baseline="0" dirty="0" smtClean="0">
                <a:solidFill>
                  <a:srgbClr val="404040"/>
                </a:solidFill>
              </a:rPr>
              <a:t> Data Categories</a:t>
            </a:r>
            <a:endParaRPr lang="en-US" sz="1400" dirty="0">
              <a:solidFill>
                <a:srgbClr val="404040"/>
              </a:solidFill>
            </a:endParaRPr>
          </a:p>
        </p:txBody>
      </p:sp>
      <p:sp>
        <p:nvSpPr>
          <p:cNvPr id="25" name="TextBox 26"/>
          <p:cNvSpPr txBox="1"/>
          <p:nvPr/>
        </p:nvSpPr>
        <p:spPr>
          <a:xfrm>
            <a:off x="666065" y="3792705"/>
            <a:ext cx="4127784" cy="384721"/>
          </a:xfrm>
          <a:prstGeom prst="rect">
            <a:avLst/>
          </a:prstGeom>
          <a:noFill/>
        </p:spPr>
        <p:txBody>
          <a:bodyPr wrap="none" rtlCol="0">
            <a:spAutoFit/>
          </a:bodyPr>
          <a:lstStyle/>
          <a:p>
            <a:r>
              <a:rPr lang="en-US" baseline="0" dirty="0" smtClean="0">
                <a:solidFill>
                  <a:schemeClr val="bg1"/>
                </a:solidFill>
              </a:rPr>
              <a:t>Accessible via ‘selector’ REST URLs. E.g.:</a:t>
            </a:r>
            <a:endParaRPr lang="en-US" dirty="0"/>
          </a:p>
        </p:txBody>
      </p:sp>
      <p:pic>
        <p:nvPicPr>
          <p:cNvPr id="2" name="Bild 1"/>
          <p:cNvPicPr>
            <a:picLocks noChangeAspect="1"/>
          </p:cNvPicPr>
          <p:nvPr/>
        </p:nvPicPr>
        <p:blipFill>
          <a:blip r:embed="rId6"/>
          <a:stretch>
            <a:fillRect/>
          </a:stretch>
        </p:blipFill>
        <p:spPr>
          <a:xfrm>
            <a:off x="4134979" y="416401"/>
            <a:ext cx="1270000" cy="1270000"/>
          </a:xfrm>
          <a:prstGeom prst="rect">
            <a:avLst/>
          </a:prstGeom>
        </p:spPr>
      </p:pic>
      <p:sp>
        <p:nvSpPr>
          <p:cNvPr id="2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4</a:t>
            </a:fld>
            <a:endParaRPr lang="en-US" dirty="0"/>
          </a:p>
        </p:txBody>
      </p:sp>
    </p:spTree>
    <p:extLst>
      <p:ext uri="{BB962C8B-B14F-4D97-AF65-F5344CB8AC3E}">
        <p14:creationId xmlns:p14="http://schemas.microsoft.com/office/powerpoint/2010/main" val="4143115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3"/>
          <a:stretch>
            <a:fillRect/>
          </a:stretch>
        </p:blipFill>
        <p:spPr>
          <a:xfrm>
            <a:off x="3879362" y="1185165"/>
            <a:ext cx="2372946" cy="780147"/>
          </a:xfrm>
          <a:prstGeom prst="rect">
            <a:avLst/>
          </a:prstGeom>
        </p:spPr>
      </p:pic>
      <p:sp>
        <p:nvSpPr>
          <p:cNvPr id="4" name="Title 3"/>
          <p:cNvSpPr>
            <a:spLocks noGrp="1"/>
          </p:cNvSpPr>
          <p:nvPr>
            <p:ph type="title"/>
          </p:nvPr>
        </p:nvSpPr>
        <p:spPr/>
        <p:txBody>
          <a:bodyPr>
            <a:normAutofit/>
          </a:bodyPr>
          <a:lstStyle/>
          <a:p>
            <a:r>
              <a:rPr lang="en-GB" dirty="0" smtClean="0"/>
              <a:t>Build the bridge Web CMS &lt;&gt; TMS</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GB" smtClean="0"/>
              <a:pPr/>
              <a:t>5</a:t>
            </a:fld>
            <a:endParaRPr lang="en-GB"/>
          </a:p>
        </p:txBody>
      </p:sp>
      <p:sp>
        <p:nvSpPr>
          <p:cNvPr id="2" name="Inhaltsplatzhalter 1"/>
          <p:cNvSpPr>
            <a:spLocks noGrp="1"/>
          </p:cNvSpPr>
          <p:nvPr>
            <p:ph idx="1"/>
          </p:nvPr>
        </p:nvSpPr>
        <p:spPr>
          <a:xfrm>
            <a:off x="465373" y="2935609"/>
            <a:ext cx="9000563" cy="3218996"/>
          </a:xfrm>
        </p:spPr>
        <p:txBody>
          <a:bodyPr>
            <a:normAutofit lnSpcReduction="10000"/>
          </a:bodyPr>
          <a:lstStyle/>
          <a:p>
            <a:r>
              <a:rPr lang="en-GB" dirty="0" smtClean="0"/>
              <a:t>Drupal ITS </a:t>
            </a:r>
            <a:r>
              <a:rPr lang="en-GB" dirty="0"/>
              <a:t>2.0 integration </a:t>
            </a:r>
            <a:r>
              <a:rPr lang="en-GB" dirty="0">
                <a:hlinkClick r:id="rId4"/>
              </a:rPr>
              <a:t>https://drupal.org/project/</a:t>
            </a:r>
            <a:r>
              <a:rPr lang="en-GB" dirty="0" smtClean="0">
                <a:hlinkClick r:id="rId4"/>
              </a:rPr>
              <a:t>its</a:t>
            </a:r>
            <a:endParaRPr lang="en-GB" dirty="0" smtClean="0"/>
          </a:p>
          <a:p>
            <a:r>
              <a:rPr lang="en-GB" dirty="0"/>
              <a:t>JavaScript ITS 2.0 parser </a:t>
            </a:r>
            <a:r>
              <a:rPr lang="en-GB" dirty="0">
                <a:hlinkClick r:id="rId5"/>
              </a:rPr>
              <a:t>http://plugins.jquery.com/its-parser</a:t>
            </a:r>
            <a:r>
              <a:rPr lang="en-GB" dirty="0" smtClean="0">
                <a:hlinkClick r:id="rId5"/>
              </a:rPr>
              <a:t>/</a:t>
            </a:r>
            <a:r>
              <a:rPr lang="en-GB" dirty="0" smtClean="0"/>
              <a:t> </a:t>
            </a:r>
          </a:p>
          <a:p>
            <a:r>
              <a:rPr lang="en-GB" dirty="0" smtClean="0"/>
              <a:t>Real life ITS 2.0 showcase with VDMA and LSP (Linguaserve)</a:t>
            </a:r>
            <a:endParaRPr lang="en-GB" dirty="0"/>
          </a:p>
        </p:txBody>
      </p:sp>
      <p:sp>
        <p:nvSpPr>
          <p:cNvPr id="9" name="Pfeil nach links und rechts 8"/>
          <p:cNvSpPr/>
          <p:nvPr/>
        </p:nvSpPr>
        <p:spPr>
          <a:xfrm>
            <a:off x="2012459" y="1807711"/>
            <a:ext cx="6330461" cy="90006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smtClean="0">
                <a:solidFill>
                  <a:srgbClr val="FFFF00"/>
                </a:solidFill>
              </a:rPr>
              <a:t>XHTML + ITS 2.0</a:t>
            </a:r>
            <a:endParaRPr lang="de-DE" sz="3200" dirty="0">
              <a:solidFill>
                <a:srgbClr val="FFFF00"/>
              </a:solidFill>
            </a:endParaRPr>
          </a:p>
        </p:txBody>
      </p:sp>
      <p:sp>
        <p:nvSpPr>
          <p:cNvPr id="10" name="Rechteck 9"/>
          <p:cNvSpPr/>
          <p:nvPr/>
        </p:nvSpPr>
        <p:spPr>
          <a:xfrm>
            <a:off x="8372198" y="2036722"/>
            <a:ext cx="829374" cy="646331"/>
          </a:xfrm>
          <a:prstGeom prst="rect">
            <a:avLst/>
          </a:prstGeom>
        </p:spPr>
        <p:txBody>
          <a:bodyPr wrap="none">
            <a:spAutoFit/>
          </a:bodyPr>
          <a:lstStyle/>
          <a:p>
            <a:r>
              <a:rPr lang="en-GB" sz="3600" dirty="0" smtClean="0">
                <a:solidFill>
                  <a:srgbClr val="000000"/>
                </a:solidFill>
              </a:rPr>
              <a:t>LSP</a:t>
            </a:r>
            <a:endParaRPr lang="de-DE" sz="3600" dirty="0">
              <a:solidFill>
                <a:srgbClr val="000000"/>
              </a:solidFill>
            </a:endParaRPr>
          </a:p>
        </p:txBody>
      </p:sp>
      <p:pic>
        <p:nvPicPr>
          <p:cNvPr id="6" name="Bild 5"/>
          <p:cNvPicPr>
            <a:picLocks noChangeAspect="1"/>
          </p:cNvPicPr>
          <p:nvPr/>
        </p:nvPicPr>
        <p:blipFill>
          <a:blip r:embed="rId6"/>
          <a:stretch>
            <a:fillRect/>
          </a:stretch>
        </p:blipFill>
        <p:spPr>
          <a:xfrm>
            <a:off x="1116357" y="1584114"/>
            <a:ext cx="857019" cy="857019"/>
          </a:xfrm>
          <a:prstGeom prst="rect">
            <a:avLst/>
          </a:prstGeom>
        </p:spPr>
      </p:pic>
      <p:pic>
        <p:nvPicPr>
          <p:cNvPr id="3" name="Bild 2"/>
          <p:cNvPicPr>
            <a:picLocks noChangeAspect="1"/>
          </p:cNvPicPr>
          <p:nvPr/>
        </p:nvPicPr>
        <p:blipFill>
          <a:blip r:embed="rId7"/>
          <a:stretch>
            <a:fillRect/>
          </a:stretch>
        </p:blipFill>
        <p:spPr>
          <a:xfrm>
            <a:off x="747346" y="1997646"/>
            <a:ext cx="854808" cy="900063"/>
          </a:xfrm>
          <a:prstGeom prst="rect">
            <a:avLst/>
          </a:prstGeom>
        </p:spPr>
      </p:pic>
    </p:spTree>
    <p:extLst>
      <p:ext uri="{BB962C8B-B14F-4D97-AF65-F5344CB8AC3E}">
        <p14:creationId xmlns:p14="http://schemas.microsoft.com/office/powerpoint/2010/main" val="532991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smtClean="0"/>
              <a:t>ITS Libre Office Extension </a:t>
            </a:r>
            <a:br>
              <a:rPr lang="en-US" sz="4000" smtClean="0"/>
            </a:br>
            <a:r>
              <a:rPr lang="en-US" sz="2400" smtClean="0"/>
              <a:t>]init[ AG für Digitale Kommunikation</a:t>
            </a:r>
            <a:endParaRPr lang="en-US" sz="240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0" y="1600200"/>
            <a:ext cx="5554896" cy="4522936"/>
          </a:xfrm>
          <a:prstGeom prst="rect">
            <a:avLst/>
          </a:prstGeom>
          <a:solidFill>
            <a:schemeClr val="accent1">
              <a:lumMod val="60000"/>
              <a:lumOff val="40000"/>
            </a:schemeClr>
          </a:solidFill>
        </p:spPr>
      </p:pic>
      <p:sp>
        <p:nvSpPr>
          <p:cNvPr id="3" name="Rechteck 2"/>
          <p:cNvSpPr/>
          <p:nvPr/>
        </p:nvSpPr>
        <p:spPr>
          <a:xfrm>
            <a:off x="6181724" y="2390775"/>
            <a:ext cx="3124199" cy="362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rPr>
              <a:t>Downloadable </a:t>
            </a:r>
            <a:r>
              <a:rPr lang="en-US" dirty="0">
                <a:solidFill>
                  <a:schemeClr val="bg1"/>
                </a:solidFill>
              </a:rPr>
              <a:t>at </a:t>
            </a:r>
            <a:endParaRPr lang="en-US" dirty="0" smtClean="0">
              <a:solidFill>
                <a:schemeClr val="bg1"/>
              </a:solidFill>
            </a:endParaRPr>
          </a:p>
          <a:p>
            <a:r>
              <a:rPr lang="en-US" dirty="0" err="1" smtClean="0">
                <a:solidFill>
                  <a:schemeClr val="bg1"/>
                </a:solidFill>
              </a:rPr>
              <a:t>Libre</a:t>
            </a:r>
            <a:r>
              <a:rPr lang="en-US" dirty="0" smtClean="0">
                <a:solidFill>
                  <a:schemeClr val="bg1"/>
                </a:solidFill>
              </a:rPr>
              <a:t> </a:t>
            </a:r>
            <a:r>
              <a:rPr lang="en-US" dirty="0">
                <a:solidFill>
                  <a:schemeClr val="bg1"/>
                </a:solidFill>
              </a:rPr>
              <a:t>Office Extension Centre: </a:t>
            </a:r>
            <a:endParaRPr lang="en-US" dirty="0" smtClean="0">
              <a:solidFill>
                <a:schemeClr val="bg1"/>
              </a:solidFill>
            </a:endParaRPr>
          </a:p>
          <a:p>
            <a:r>
              <a:rPr lang="en-US" dirty="0" smtClean="0">
                <a:solidFill>
                  <a:schemeClr val="bg1"/>
                </a:solidFill>
                <a:hlinkClick r:id="rId3"/>
              </a:rPr>
              <a:t>http</a:t>
            </a:r>
            <a:r>
              <a:rPr lang="en-US" dirty="0">
                <a:solidFill>
                  <a:schemeClr val="bg1"/>
                </a:solidFill>
                <a:hlinkClick r:id="rId3"/>
              </a:rPr>
              <a:t>://</a:t>
            </a:r>
            <a:r>
              <a:rPr lang="en-US" dirty="0" smtClean="0">
                <a:solidFill>
                  <a:schemeClr val="bg1"/>
                </a:solidFill>
                <a:hlinkClick r:id="rId3"/>
              </a:rPr>
              <a:t>extensions.libreoffice.org/extension-center</a:t>
            </a:r>
            <a:endParaRPr lang="en-US" dirty="0" smtClean="0">
              <a:solidFill>
                <a:schemeClr val="bg1"/>
              </a:solidFill>
            </a:endParaRPr>
          </a:p>
          <a:p>
            <a:endParaRPr lang="en-US" dirty="0" smtClean="0">
              <a:solidFill>
                <a:schemeClr val="bg1"/>
              </a:solidFill>
            </a:endParaRPr>
          </a:p>
          <a:p>
            <a:pPr marL="342900" indent="-342900">
              <a:buFont typeface="Arial" pitchFamily="34" charset="0"/>
              <a:buChar char="•"/>
            </a:pPr>
            <a:r>
              <a:rPr lang="en-US" dirty="0" smtClean="0">
                <a:solidFill>
                  <a:schemeClr val="bg1"/>
                </a:solidFill>
              </a:rPr>
              <a:t>Open Source GPL v3</a:t>
            </a:r>
          </a:p>
          <a:p>
            <a:pPr marL="342900" indent="-342900">
              <a:buFont typeface="Arial" pitchFamily="34" charset="0"/>
              <a:buChar char="•"/>
            </a:pPr>
            <a:r>
              <a:rPr lang="en-US" dirty="0" smtClean="0">
                <a:solidFill>
                  <a:schemeClr val="bg1"/>
                </a:solidFill>
              </a:rPr>
              <a:t>free to use and to be developed further</a:t>
            </a:r>
            <a:endParaRPr lang="en-US" dirty="0">
              <a:solidFill>
                <a:schemeClr val="bg1"/>
              </a:solidFill>
            </a:endParaRPr>
          </a:p>
          <a:p>
            <a:r>
              <a:rPr lang="en-US" dirty="0" smtClean="0">
                <a:solidFill>
                  <a:schemeClr val="bg1"/>
                </a:solidFill>
              </a:rPr>
              <a:t>More on:</a:t>
            </a:r>
          </a:p>
          <a:p>
            <a:r>
              <a:rPr lang="en-US" dirty="0">
                <a:solidFill>
                  <a:schemeClr val="bg1"/>
                </a:solidFill>
                <a:hlinkClick r:id="rId4"/>
              </a:rPr>
              <a:t>http://</a:t>
            </a:r>
            <a:r>
              <a:rPr lang="en-US" dirty="0" smtClean="0">
                <a:solidFill>
                  <a:schemeClr val="bg1"/>
                </a:solidFill>
                <a:hlinkClick r:id="rId4"/>
              </a:rPr>
              <a:t>www.init.de/en/libreofficeWriter</a:t>
            </a:r>
            <a:endParaRPr lang="en-US" dirty="0" smtClean="0">
              <a:solidFill>
                <a:schemeClr val="bg1"/>
              </a:solidFill>
            </a:endParaRPr>
          </a:p>
          <a:p>
            <a:endParaRPr lang="en-US" dirty="0">
              <a:solidFill>
                <a:schemeClr val="bg1"/>
              </a:solidFill>
            </a:endParaRPr>
          </a:p>
          <a:p>
            <a:pPr algn="ctr"/>
            <a:endParaRPr lang="en-US" dirty="0">
              <a:solidFill>
                <a:schemeClr val="bg1"/>
              </a:solidFill>
            </a:endParaRPr>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6</a:t>
            </a:fld>
            <a:endParaRPr lang="en-US" dirty="0"/>
          </a:p>
        </p:txBody>
      </p:sp>
    </p:spTree>
    <p:extLst>
      <p:ext uri="{BB962C8B-B14F-4D97-AF65-F5344CB8AC3E}">
        <p14:creationId xmlns:p14="http://schemas.microsoft.com/office/powerpoint/2010/main" val="4274182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567" y="309936"/>
            <a:ext cx="7647240" cy="5348611"/>
          </a:xfrm>
          <a:prstGeom prst="rect">
            <a:avLst/>
          </a:prstGeom>
        </p:spPr>
      </p:pic>
      <p:sp>
        <p:nvSpPr>
          <p:cNvPr id="5" name="TextBox 4"/>
          <p:cNvSpPr txBox="1"/>
          <p:nvPr/>
        </p:nvSpPr>
        <p:spPr>
          <a:xfrm>
            <a:off x="258712" y="5832044"/>
            <a:ext cx="9407686" cy="830997"/>
          </a:xfrm>
          <a:prstGeom prst="rect">
            <a:avLst/>
          </a:prstGeom>
          <a:noFill/>
        </p:spPr>
        <p:txBody>
          <a:bodyPr wrap="square" rtlCol="0">
            <a:spAutoFit/>
          </a:bodyPr>
          <a:lstStyle/>
          <a:p>
            <a:pPr algn="ctr" defTabSz="914400"/>
            <a:r>
              <a:rPr lang="en-US" sz="4800" dirty="0" smtClean="0">
                <a:solidFill>
                  <a:prstClr val="white"/>
                </a:solidFill>
                <a:latin typeface="Corbel"/>
              </a:rPr>
              <a:t>http://</a:t>
            </a:r>
            <a:r>
              <a:rPr lang="en-US" sz="4800" dirty="0" err="1" smtClean="0">
                <a:solidFill>
                  <a:prstClr val="white"/>
                </a:solidFill>
                <a:latin typeface="Corbel"/>
              </a:rPr>
              <a:t>bluegriffon.org</a:t>
            </a:r>
            <a:endParaRPr lang="en-US" sz="4800" dirty="0">
              <a:solidFill>
                <a:prstClr val="white"/>
              </a:solidFill>
              <a:latin typeface="Corbel"/>
            </a:endParaRPr>
          </a:p>
        </p:txBody>
      </p:sp>
    </p:spTree>
    <p:extLst>
      <p:ext uri="{BB962C8B-B14F-4D97-AF65-F5344CB8AC3E}">
        <p14:creationId xmlns:p14="http://schemas.microsoft.com/office/powerpoint/2010/main" val="3903747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Generate </a:t>
            </a:r>
            <a:r>
              <a:rPr lang="en-GB" dirty="0"/>
              <a:t>and validate ITS 2.0</a:t>
            </a:r>
          </a:p>
        </p:txBody>
      </p:sp>
      <p:sp>
        <p:nvSpPr>
          <p:cNvPr id="3" name="Inhaltsplatzhalter 2"/>
          <p:cNvSpPr>
            <a:spLocks noGrp="1"/>
          </p:cNvSpPr>
          <p:nvPr>
            <p:ph idx="1"/>
          </p:nvPr>
        </p:nvSpPr>
        <p:spPr/>
        <p:txBody>
          <a:bodyPr>
            <a:normAutofit lnSpcReduction="10000"/>
          </a:bodyPr>
          <a:lstStyle/>
          <a:p>
            <a:r>
              <a:rPr lang="en-GB" dirty="0" smtClean="0"/>
              <a:t>Generate </a:t>
            </a:r>
            <a:r>
              <a:rPr lang="en-GB" dirty="0"/>
              <a:t>Terminology: </a:t>
            </a:r>
            <a:r>
              <a:rPr lang="en-GB" dirty="0">
                <a:solidFill>
                  <a:srgbClr val="0000FF"/>
                </a:solidFill>
              </a:rPr>
              <a:t>Tilde</a:t>
            </a:r>
            <a:r>
              <a:rPr lang="en-GB" dirty="0"/>
              <a:t>. Presenter: </a:t>
            </a:r>
            <a:r>
              <a:rPr lang="en-GB" dirty="0" smtClean="0"/>
              <a:t>Felix </a:t>
            </a:r>
            <a:r>
              <a:rPr lang="en-GB" dirty="0"/>
              <a:t>Sasaki</a:t>
            </a:r>
          </a:p>
          <a:p>
            <a:r>
              <a:rPr lang="en-GB" dirty="0" smtClean="0"/>
              <a:t>Generate </a:t>
            </a:r>
            <a:r>
              <a:rPr lang="en-GB" dirty="0"/>
              <a:t>Text Analysis information: </a:t>
            </a:r>
            <a:r>
              <a:rPr lang="en-GB" dirty="0" err="1">
                <a:solidFill>
                  <a:srgbClr val="0000FF"/>
                </a:solidFill>
              </a:rPr>
              <a:t>Institut</a:t>
            </a:r>
            <a:r>
              <a:rPr lang="en-GB" dirty="0">
                <a:solidFill>
                  <a:srgbClr val="0000FF"/>
                </a:solidFill>
              </a:rPr>
              <a:t> </a:t>
            </a:r>
            <a:r>
              <a:rPr lang="en-GB" dirty="0" smtClean="0">
                <a:solidFill>
                  <a:srgbClr val="0000FF"/>
                </a:solidFill>
              </a:rPr>
              <a:t>“</a:t>
            </a:r>
            <a:r>
              <a:rPr lang="en-GB" dirty="0" err="1" smtClean="0">
                <a:solidFill>
                  <a:srgbClr val="0000FF"/>
                </a:solidFill>
              </a:rPr>
              <a:t>Jožef</a:t>
            </a:r>
            <a:r>
              <a:rPr lang="en-GB" dirty="0" smtClean="0">
                <a:solidFill>
                  <a:srgbClr val="0000FF"/>
                </a:solidFill>
              </a:rPr>
              <a:t> Stefan”</a:t>
            </a:r>
            <a:r>
              <a:rPr lang="en-GB" dirty="0" smtClean="0"/>
              <a:t>. </a:t>
            </a:r>
            <a:r>
              <a:rPr lang="en-GB" dirty="0"/>
              <a:t>Presenter: </a:t>
            </a:r>
            <a:r>
              <a:rPr lang="en-GB" dirty="0" smtClean="0"/>
              <a:t>Felix Sasaki</a:t>
            </a:r>
          </a:p>
          <a:p>
            <a:r>
              <a:rPr lang="en-GB" dirty="0" smtClean="0"/>
              <a:t>Transform HTML5+ITS2 to NIF (NLP Interchange </a:t>
            </a:r>
            <a:r>
              <a:rPr lang="en-GB" dirty="0" err="1" smtClean="0"/>
              <a:t>Fformat</a:t>
            </a:r>
            <a:r>
              <a:rPr lang="en-GB" dirty="0" smtClean="0"/>
              <a:t>): </a:t>
            </a:r>
            <a:r>
              <a:rPr lang="en-GB" dirty="0" smtClean="0">
                <a:solidFill>
                  <a:srgbClr val="0000FF"/>
                </a:solidFill>
              </a:rPr>
              <a:t>Univ. of Leipzig</a:t>
            </a:r>
            <a:r>
              <a:rPr lang="en-GB" dirty="0" smtClean="0"/>
              <a:t>. See on NIF poster from Sebastian Hellmann</a:t>
            </a:r>
            <a:endParaRPr lang="en-GB" dirty="0"/>
          </a:p>
          <a:p>
            <a:r>
              <a:rPr lang="en-GB" dirty="0" smtClean="0"/>
              <a:t>Validate </a:t>
            </a:r>
            <a:r>
              <a:rPr lang="en-GB" dirty="0"/>
              <a:t>all ITS 2.0 data categories: </a:t>
            </a:r>
            <a:r>
              <a:rPr lang="en-GB" dirty="0">
                <a:solidFill>
                  <a:srgbClr val="0000FF"/>
                </a:solidFill>
              </a:rPr>
              <a:t>University of Economics Prague</a:t>
            </a:r>
            <a:r>
              <a:rPr lang="en-GB" dirty="0"/>
              <a:t>. Presenter: </a:t>
            </a:r>
            <a:r>
              <a:rPr lang="en-GB" dirty="0" err="1" smtClean="0"/>
              <a:t>Jirka</a:t>
            </a:r>
            <a:r>
              <a:rPr lang="en-GB" dirty="0" smtClean="0"/>
              <a:t> </a:t>
            </a:r>
            <a:r>
              <a:rPr lang="en-GB" dirty="0" err="1" smtClean="0"/>
              <a:t>Kosek</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8</a:t>
            </a:fld>
            <a:endParaRPr lang="en-US"/>
          </a:p>
        </p:txBody>
      </p:sp>
    </p:spTree>
    <p:extLst>
      <p:ext uri="{BB962C8B-B14F-4D97-AF65-F5344CB8AC3E}">
        <p14:creationId xmlns:p14="http://schemas.microsoft.com/office/powerpoint/2010/main" val="531704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7844155" cy="1265404"/>
          </a:xfrm>
        </p:spPr>
        <p:txBody>
          <a:bodyPr>
            <a:normAutofit fontScale="90000"/>
          </a:bodyPr>
          <a:lstStyle/>
          <a:p>
            <a:r>
              <a:rPr lang="en-US" dirty="0"/>
              <a:t>ITS 2.0 </a:t>
            </a:r>
            <a:r>
              <a:rPr lang="en-US" dirty="0" smtClean="0"/>
              <a:t>Enriched</a:t>
            </a:r>
            <a:r>
              <a:rPr lang="lv-LV" dirty="0"/>
              <a:t/>
            </a:r>
            <a:br>
              <a:rPr lang="lv-LV" dirty="0"/>
            </a:br>
            <a:r>
              <a:rPr lang="en-US" dirty="0" smtClean="0"/>
              <a:t>Terminology </a:t>
            </a:r>
            <a:r>
              <a:rPr lang="en-US" dirty="0"/>
              <a:t>Annotation </a:t>
            </a:r>
            <a:r>
              <a:rPr lang="en-US" dirty="0" smtClean="0"/>
              <a:t>Showcase</a:t>
            </a:r>
            <a:endParaRPr lang="en-US" dirty="0"/>
          </a:p>
        </p:txBody>
      </p:sp>
      <p:sp>
        <p:nvSpPr>
          <p:cNvPr id="2" name="Rectangle 1"/>
          <p:cNvSpPr/>
          <p:nvPr/>
        </p:nvSpPr>
        <p:spPr>
          <a:xfrm>
            <a:off x="864604" y="5334502"/>
            <a:ext cx="3339966" cy="646331"/>
          </a:xfrm>
          <a:prstGeom prst="rect">
            <a:avLst/>
          </a:prstGeom>
        </p:spPr>
        <p:txBody>
          <a:bodyPr wrap="square">
            <a:spAutoFit/>
          </a:bodyPr>
          <a:lstStyle/>
          <a:p>
            <a:r>
              <a:rPr lang="en-GB" sz="3600" dirty="0" smtClean="0">
                <a:hlinkClick r:id="rId3"/>
              </a:rPr>
              <a:t>taws.tilde.com</a:t>
            </a:r>
            <a:endParaRPr lang="lv-LV"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28" y="441357"/>
            <a:ext cx="1025946" cy="931966"/>
          </a:xfrm>
          <a:prstGeom prst="rect">
            <a:avLst/>
          </a:prstGeom>
        </p:spPr>
      </p:pic>
      <p:pic>
        <p:nvPicPr>
          <p:cNvPr id="7" name="Picture 6"/>
          <p:cNvPicPr>
            <a:picLocks noChangeAspect="1"/>
          </p:cNvPicPr>
          <p:nvPr/>
        </p:nvPicPr>
        <p:blipFill>
          <a:blip r:embed="rId5"/>
          <a:stretch>
            <a:fillRect/>
          </a:stretch>
        </p:blipFill>
        <p:spPr>
          <a:xfrm>
            <a:off x="465373" y="1706761"/>
            <a:ext cx="8987389" cy="4000272"/>
          </a:xfrm>
          <a:prstGeom prst="rect">
            <a:avLst/>
          </a:prstGeom>
        </p:spPr>
      </p:pic>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9</a:t>
            </a:fld>
            <a:endParaRPr lang="en-US" dirty="0"/>
          </a:p>
        </p:txBody>
      </p:sp>
    </p:spTree>
    <p:extLst>
      <p:ext uri="{BB962C8B-B14F-4D97-AF65-F5344CB8AC3E}">
        <p14:creationId xmlns:p14="http://schemas.microsoft.com/office/powerpoint/2010/main" val="427418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1716</Words>
  <Application>Microsoft Office PowerPoint</Application>
  <PresentationFormat>A4 Paper (210x297 mm)</PresentationFormat>
  <Paragraphs>229</Paragraphs>
  <Slides>21</Slides>
  <Notes>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Twilight</vt:lpstr>
      <vt:lpstr>Implementation Basket</vt:lpstr>
      <vt:lpstr>What is in the basket?</vt:lpstr>
      <vt:lpstr>ITS 2.0 in editing environments</vt:lpstr>
      <vt:lpstr>PowerPoint Presentation</vt:lpstr>
      <vt:lpstr>Build the bridge Web CMS &lt;&gt; TMS</vt:lpstr>
      <vt:lpstr>ITS Libre Office Extension  ]init[ AG für Digitale Kommunikation</vt:lpstr>
      <vt:lpstr>PowerPoint Presentation</vt:lpstr>
      <vt:lpstr>Generate and validate ITS 2.0</vt:lpstr>
      <vt:lpstr>ITS 2.0 Enriched Terminology Annotation Showcase</vt:lpstr>
      <vt:lpstr>Creating translation context  with disambiguation</vt:lpstr>
      <vt:lpstr>ITS 2.0 Support in Modern Document Formats</vt:lpstr>
      <vt:lpstr>(Automatically) process ITS 2.0 enhanced content (1/2)</vt:lpstr>
      <vt:lpstr>ITS 2.0 &amp; Machine Translation</vt:lpstr>
      <vt:lpstr>ITS in the Okapi Framework</vt:lpstr>
      <vt:lpstr>ITS and XLIFF in a full roundtrip test bed</vt:lpstr>
      <vt:lpstr>ITS2.0 for Global Intelligent Content</vt:lpstr>
      <vt:lpstr>Preview of ITS 2.0 Metadata in Web Browsers (Part of the Multilingual Web-LT Program)</vt:lpstr>
      <vt:lpstr>(Automatically) process ITS 2.0 enhanced content (2/2)</vt:lpstr>
      <vt:lpstr>What will or may come next?</vt:lpstr>
      <vt:lpstr>What will or may come next?</vt:lpstr>
      <vt:lpstr>Implementation Basket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dF</cp:lastModifiedBy>
  <cp:revision>168</cp:revision>
  <dcterms:created xsi:type="dcterms:W3CDTF">2012-12-03T11:51:30Z</dcterms:created>
  <dcterms:modified xsi:type="dcterms:W3CDTF">2013-09-18T10:21:54Z</dcterms:modified>
</cp:coreProperties>
</file>