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3"/>
  </p:notesMasterIdLst>
  <p:handoutMasterIdLst>
    <p:handoutMasterId r:id="rId24"/>
  </p:handoutMasterIdLst>
  <p:sldIdLst>
    <p:sldId id="256" r:id="rId3"/>
    <p:sldId id="257" r:id="rId4"/>
    <p:sldId id="258" r:id="rId5"/>
    <p:sldId id="264" r:id="rId6"/>
    <p:sldId id="265" r:id="rId7"/>
    <p:sldId id="266" r:id="rId8"/>
    <p:sldId id="267" r:id="rId9"/>
    <p:sldId id="259" r:id="rId10"/>
    <p:sldId id="268" r:id="rId11"/>
    <p:sldId id="269" r:id="rId12"/>
    <p:sldId id="274" r:id="rId13"/>
    <p:sldId id="260" r:id="rId14"/>
    <p:sldId id="271" r:id="rId15"/>
    <p:sldId id="272" r:id="rId16"/>
    <p:sldId id="275" r:id="rId17"/>
    <p:sldId id="273" r:id="rId18"/>
    <p:sldId id="261" r:id="rId19"/>
    <p:sldId id="263" r:id="rId20"/>
    <p:sldId id="262" r:id="rId21"/>
    <p:sldId id="276" r:id="rId22"/>
  </p:sldIdLst>
  <p:sldSz cx="9906000" cy="6858000" type="A4"/>
  <p:notesSz cx="6858000" cy="9144000"/>
  <p:defaultTextStyle>
    <a:defPPr>
      <a:defRPr lang="en-US"/>
    </a:defPPr>
    <a:lvl1pPr marL="0" algn="l" defTabSz="478748" rtl="0" eaLnBrk="1" latinLnBrk="0" hangingPunct="1">
      <a:defRPr sz="1900" kern="1200">
        <a:solidFill>
          <a:schemeClr val="tx1"/>
        </a:solidFill>
        <a:latin typeface="+mn-lt"/>
        <a:ea typeface="+mn-ea"/>
        <a:cs typeface="+mn-cs"/>
      </a:defRPr>
    </a:lvl1pPr>
    <a:lvl2pPr marL="478748" algn="l" defTabSz="478748" rtl="0" eaLnBrk="1" latinLnBrk="0" hangingPunct="1">
      <a:defRPr sz="1900" kern="1200">
        <a:solidFill>
          <a:schemeClr val="tx1"/>
        </a:solidFill>
        <a:latin typeface="+mn-lt"/>
        <a:ea typeface="+mn-ea"/>
        <a:cs typeface="+mn-cs"/>
      </a:defRPr>
    </a:lvl2pPr>
    <a:lvl3pPr marL="957496" algn="l" defTabSz="478748" rtl="0" eaLnBrk="1" latinLnBrk="0" hangingPunct="1">
      <a:defRPr sz="1900" kern="1200">
        <a:solidFill>
          <a:schemeClr val="tx1"/>
        </a:solidFill>
        <a:latin typeface="+mn-lt"/>
        <a:ea typeface="+mn-ea"/>
        <a:cs typeface="+mn-cs"/>
      </a:defRPr>
    </a:lvl3pPr>
    <a:lvl4pPr marL="1436244" algn="l" defTabSz="478748" rtl="0" eaLnBrk="1" latinLnBrk="0" hangingPunct="1">
      <a:defRPr sz="1900" kern="1200">
        <a:solidFill>
          <a:schemeClr val="tx1"/>
        </a:solidFill>
        <a:latin typeface="+mn-lt"/>
        <a:ea typeface="+mn-ea"/>
        <a:cs typeface="+mn-cs"/>
      </a:defRPr>
    </a:lvl4pPr>
    <a:lvl5pPr marL="1914992" algn="l" defTabSz="478748" rtl="0" eaLnBrk="1" latinLnBrk="0" hangingPunct="1">
      <a:defRPr sz="1900" kern="1200">
        <a:solidFill>
          <a:schemeClr val="tx1"/>
        </a:solidFill>
        <a:latin typeface="+mn-lt"/>
        <a:ea typeface="+mn-ea"/>
        <a:cs typeface="+mn-cs"/>
      </a:defRPr>
    </a:lvl5pPr>
    <a:lvl6pPr marL="2393739" algn="l" defTabSz="478748" rtl="0" eaLnBrk="1" latinLnBrk="0" hangingPunct="1">
      <a:defRPr sz="1900" kern="1200">
        <a:solidFill>
          <a:schemeClr val="tx1"/>
        </a:solidFill>
        <a:latin typeface="+mn-lt"/>
        <a:ea typeface="+mn-ea"/>
        <a:cs typeface="+mn-cs"/>
      </a:defRPr>
    </a:lvl6pPr>
    <a:lvl7pPr marL="2872488" algn="l" defTabSz="478748" rtl="0" eaLnBrk="1" latinLnBrk="0" hangingPunct="1">
      <a:defRPr sz="1900" kern="1200">
        <a:solidFill>
          <a:schemeClr val="tx1"/>
        </a:solidFill>
        <a:latin typeface="+mn-lt"/>
        <a:ea typeface="+mn-ea"/>
        <a:cs typeface="+mn-cs"/>
      </a:defRPr>
    </a:lvl7pPr>
    <a:lvl8pPr marL="3351235" algn="l" defTabSz="478748" rtl="0" eaLnBrk="1" latinLnBrk="0" hangingPunct="1">
      <a:defRPr sz="1900" kern="1200">
        <a:solidFill>
          <a:schemeClr val="tx1"/>
        </a:solidFill>
        <a:latin typeface="+mn-lt"/>
        <a:ea typeface="+mn-ea"/>
        <a:cs typeface="+mn-cs"/>
      </a:defRPr>
    </a:lvl8pPr>
    <a:lvl9pPr marL="3829984" algn="l" defTabSz="478748"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2"/>
    <a:srgbClr val="02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19" autoAdjust="0"/>
  </p:normalViewPr>
  <p:slideViewPr>
    <p:cSldViewPr snapToGrid="0" snapToObjects="1">
      <p:cViewPr varScale="1">
        <p:scale>
          <a:sx n="62" d="100"/>
          <a:sy n="62" d="100"/>
        </p:scale>
        <p:origin x="-2224" y="-112"/>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9F7A90-B410-BD48-BDBB-5D73DDCA4FE6}" type="datetimeFigureOut">
              <a:rPr lang="de-DE" smtClean="0"/>
              <a:t>18.09.13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1FAEB8-B231-FF4D-A16C-AA1BBABD0951}" type="slidenum">
              <a:rPr lang="de-DE" smtClean="0"/>
              <a:t>‹Nr.›</a:t>
            </a:fld>
            <a:endParaRPr lang="de-DE"/>
          </a:p>
        </p:txBody>
      </p:sp>
    </p:spTree>
    <p:extLst>
      <p:ext uri="{BB962C8B-B14F-4D97-AF65-F5344CB8AC3E}">
        <p14:creationId xmlns:p14="http://schemas.microsoft.com/office/powerpoint/2010/main" val="31628480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2D9A9-84ED-B846-94D7-E34BA0C7255B}" type="datetimeFigureOut">
              <a:rPr lang="de-DE" smtClean="0"/>
              <a:t>18.09.13</a:t>
            </a:fld>
            <a:endParaRPr lang="de-DE"/>
          </a:p>
        </p:txBody>
      </p:sp>
      <p:sp>
        <p:nvSpPr>
          <p:cNvPr id="4" name="Folienbildplatzhalt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528F63-64D7-E74B-8B31-23338BD88D8D}" type="slidenum">
              <a:rPr lang="de-DE" smtClean="0"/>
              <a:t>‹Nr.›</a:t>
            </a:fld>
            <a:endParaRPr lang="de-DE"/>
          </a:p>
        </p:txBody>
      </p:sp>
    </p:spTree>
    <p:extLst>
      <p:ext uri="{BB962C8B-B14F-4D97-AF65-F5344CB8AC3E}">
        <p14:creationId xmlns:p14="http://schemas.microsoft.com/office/powerpoint/2010/main" val="1591990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As said before,</a:t>
            </a:r>
            <a:r>
              <a:rPr lang="en-GB" baseline="0" noProof="0" dirty="0" smtClean="0"/>
              <a:t> you will see many people on stage in this session. They will present you a “basket full of ITS 2.0 implementations”. Their work has been extremely fruitful. The picture on this slide will set you in the right mood to taste the delicious outcome of the work.</a:t>
            </a:r>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1</a:t>
            </a:fld>
            <a:endParaRPr lang="de-DE"/>
          </a:p>
        </p:txBody>
      </p:sp>
    </p:spTree>
    <p:extLst>
      <p:ext uri="{BB962C8B-B14F-4D97-AF65-F5344CB8AC3E}">
        <p14:creationId xmlns:p14="http://schemas.microsoft.com/office/powerpoint/2010/main" val="2058664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Adobe</a:t>
            </a:r>
            <a:r>
              <a:rPr lang="en-GB" baseline="0" noProof="0" dirty="0" smtClean="0"/>
              <a:t> has created one CMS implementation of ITS 2.0. The implementation allows to import and export XML (e.g. XLIFF) or HTML5 content out of the Apache Jackrabbit CMS. The slide shows an example how to access content in an ITS enabled manner.</a:t>
            </a:r>
          </a:p>
          <a:p>
            <a:r>
              <a:rPr lang="en-GB" baseline="0" noProof="0" dirty="0" smtClean="0"/>
              <a:t>This implementation is useful for two reasons: first, it eases work with ITS 2.0 for content creators in the CMS – an important tooling area to foster ITS 2.0 adoption. Second, the implementation has been developed by a large company with a complex localization workflow in mind. This very well complements the </a:t>
            </a:r>
            <a:r>
              <a:rPr lang="en-GB" baseline="0" noProof="0" dirty="0" smtClean="0"/>
              <a:t>CMS </a:t>
            </a:r>
            <a:r>
              <a:rPr lang="en-GB" baseline="0" noProof="0" dirty="0" smtClean="0"/>
              <a:t>work done by </a:t>
            </a:r>
            <a:r>
              <a:rPr lang="en-GB" baseline="0" noProof="0" dirty="0" smtClean="0"/>
              <a:t>the SME Cocomore, </a:t>
            </a:r>
            <a:r>
              <a:rPr lang="en-GB" baseline="0" noProof="0" dirty="0" smtClean="0"/>
              <a:t>see the next presentation by Clemens </a:t>
            </a:r>
            <a:r>
              <a:rPr lang="en-GB" baseline="0" noProof="0" dirty="0" err="1" smtClean="0"/>
              <a:t>Weins</a:t>
            </a:r>
            <a:r>
              <a:rPr lang="en-GB" baseline="0" noProof="0" dirty="0" smtClean="0"/>
              <a:t> from Cocomore.</a:t>
            </a:r>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4</a:t>
            </a:fld>
            <a:endParaRPr lang="de-DE"/>
          </a:p>
        </p:txBody>
      </p:sp>
    </p:spTree>
    <p:extLst>
      <p:ext uri="{BB962C8B-B14F-4D97-AF65-F5344CB8AC3E}">
        <p14:creationId xmlns:p14="http://schemas.microsoft.com/office/powerpoint/2010/main" val="759033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0AADF8C-D902-4A09-93DE-25086D9CE0E8}" type="slidenum">
              <a:rPr lang="de-DE" smtClean="0"/>
              <a:t>5</a:t>
            </a:fld>
            <a:endParaRPr lang="de-DE"/>
          </a:p>
        </p:txBody>
      </p:sp>
    </p:spTree>
    <p:extLst>
      <p:ext uri="{BB962C8B-B14F-4D97-AF65-F5344CB8AC3E}">
        <p14:creationId xmlns:p14="http://schemas.microsoft.com/office/powerpoint/2010/main" val="2673980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kern="1200" dirty="0" smtClean="0">
                <a:solidFill>
                  <a:schemeClr val="tx1"/>
                </a:solidFill>
                <a:effectLst/>
                <a:latin typeface="+mn-lt"/>
                <a:ea typeface="+mn-ea"/>
                <a:cs typeface="+mn-cs"/>
              </a:rPr>
              <a:t>ITS 2.0 Enriched Terminology Annotation Showcase</a:t>
            </a:r>
            <a:endParaRPr lang="de-DE"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showcase allows users to automatically annotate terminology in the ITS 2.0 enriched content in:</a:t>
            </a:r>
            <a:endParaRPr lang="de-DE"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HTML5, XLIFF, and plaintext formats.</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users of the showcase can be:</a:t>
            </a:r>
            <a:endParaRPr lang="de-DE"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human users, e.g., translators, terminologists, and others;</a:t>
            </a:r>
            <a:endParaRPr lang="de-DE"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as well as machine users – machine translation systems, terminology management systems, computer-aided translation tools, and others.</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ITS 2.0 content analysis and terminology annotation for the showcase are performed by a dedicated Terminology Annotation Web Service API that provides a Web-Based interface for the </a:t>
            </a:r>
            <a:r>
              <a:rPr lang="en-US" sz="1200" kern="1200" dirty="0" err="1" smtClean="0">
                <a:solidFill>
                  <a:schemeClr val="tx1"/>
                </a:solidFill>
                <a:effectLst/>
                <a:latin typeface="+mn-lt"/>
                <a:ea typeface="+mn-ea"/>
                <a:cs typeface="+mn-cs"/>
              </a:rPr>
              <a:t>TaaS</a:t>
            </a:r>
            <a:r>
              <a:rPr lang="en-US" sz="1200" kern="1200" dirty="0" smtClean="0">
                <a:solidFill>
                  <a:schemeClr val="tx1"/>
                </a:solidFill>
                <a:effectLst/>
                <a:latin typeface="+mn-lt"/>
                <a:ea typeface="+mn-ea"/>
                <a:cs typeface="+mn-cs"/>
              </a:rPr>
              <a:t> Terminology Services. </a:t>
            </a:r>
            <a:endParaRPr lang="de-DE" sz="1200" kern="1200" dirty="0" smtClean="0">
              <a:solidFill>
                <a:schemeClr val="tx1"/>
              </a:solidFill>
              <a:effectLst/>
              <a:latin typeface="+mn-lt"/>
              <a:ea typeface="+mn-ea"/>
              <a:cs typeface="+mn-cs"/>
            </a:endParaRPr>
          </a:p>
          <a:p>
            <a:r>
              <a:rPr lang="en-US" sz="1200" i="1" u="sng" kern="1200" dirty="0" smtClean="0">
                <a:solidFill>
                  <a:schemeClr val="tx1"/>
                </a:solidFill>
                <a:effectLst/>
                <a:latin typeface="+mn-lt"/>
                <a:ea typeface="+mn-ea"/>
                <a:cs typeface="+mn-cs"/>
              </a:rPr>
              <a:t>(Terminology as a Service – FP7 project coordinated by Tilde)</a:t>
            </a:r>
            <a:endParaRPr lang="de-DE" sz="1200" u="sng"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TaaS</a:t>
            </a:r>
            <a:r>
              <a:rPr lang="en-US" sz="1200" kern="1200" dirty="0" smtClean="0">
                <a:solidFill>
                  <a:schemeClr val="tx1"/>
                </a:solidFill>
                <a:effectLst/>
                <a:latin typeface="+mn-lt"/>
                <a:ea typeface="+mn-ea"/>
                <a:cs typeface="+mn-cs"/>
              </a:rPr>
              <a:t> Terminology Services perform:</a:t>
            </a:r>
            <a:endParaRPr lang="de-DE" sz="1200" kern="1200" dirty="0" smtClean="0">
              <a:solidFill>
                <a:schemeClr val="tx1"/>
              </a:solidFill>
              <a:effectLst/>
              <a:latin typeface="+mn-lt"/>
              <a:ea typeface="+mn-ea"/>
              <a:cs typeface="+mn-cs"/>
            </a:endParaRPr>
          </a:p>
          <a:p>
            <a:pPr marL="171450" indent="-171450">
              <a:buFont typeface="Arial"/>
              <a:buChar char="•"/>
            </a:pPr>
            <a:r>
              <a:rPr lang="en-GB" sz="1200" kern="1200" dirty="0" smtClean="0">
                <a:solidFill>
                  <a:schemeClr val="tx1"/>
                </a:solidFill>
                <a:effectLst/>
                <a:latin typeface="+mn-lt"/>
                <a:ea typeface="+mn-ea"/>
                <a:cs typeface="+mn-cs"/>
              </a:rPr>
              <a:t>term candidate annotation using state-of-the-art statistical methods,</a:t>
            </a:r>
            <a:endParaRPr lang="de-DE" sz="1200" kern="1200" dirty="0" smtClean="0">
              <a:solidFill>
                <a:schemeClr val="tx1"/>
              </a:solidFill>
              <a:effectLst/>
              <a:latin typeface="+mn-lt"/>
              <a:ea typeface="+mn-ea"/>
              <a:cs typeface="+mn-cs"/>
            </a:endParaRPr>
          </a:p>
          <a:p>
            <a:pPr marL="171450" indent="-171450">
              <a:buFont typeface="Arial"/>
              <a:buChar char="•"/>
            </a:pPr>
            <a:r>
              <a:rPr lang="en-GB" sz="1200" kern="1200" dirty="0" smtClean="0">
                <a:solidFill>
                  <a:schemeClr val="tx1"/>
                </a:solidFill>
                <a:effectLst/>
                <a:latin typeface="+mn-lt"/>
                <a:ea typeface="+mn-ea"/>
                <a:cs typeface="+mn-cs"/>
              </a:rPr>
              <a:t>term bank based term annotation using terminology</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resources from the terminology portal </a:t>
            </a:r>
            <a:r>
              <a:rPr lang="en-GB" sz="1200" kern="1200" dirty="0" err="1" smtClean="0">
                <a:solidFill>
                  <a:schemeClr val="tx1"/>
                </a:solidFill>
                <a:effectLst/>
                <a:latin typeface="+mn-lt"/>
                <a:ea typeface="+mn-ea"/>
                <a:cs typeface="+mn-cs"/>
              </a:rPr>
              <a:t>EuroTermBank</a:t>
            </a:r>
            <a:r>
              <a:rPr lang="en-GB" sz="1200" kern="1200" dirty="0" smtClean="0">
                <a:solidFill>
                  <a:schemeClr val="tx1"/>
                </a:solidFill>
                <a:effectLst/>
                <a:latin typeface="+mn-lt"/>
                <a:ea typeface="+mn-ea"/>
                <a:cs typeface="+mn-cs"/>
              </a:rPr>
              <a:t>.</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ITS 2.0 Enriched Terminology Annotation Showcase consumes the following data categories (in global and local manner):</a:t>
            </a:r>
            <a:endParaRPr lang="de-DE" sz="1200" kern="1200" dirty="0" smtClean="0">
              <a:solidFill>
                <a:schemeClr val="tx1"/>
              </a:solidFill>
              <a:effectLst/>
              <a:latin typeface="+mn-lt"/>
              <a:ea typeface="+mn-ea"/>
              <a:cs typeface="+mn-cs"/>
            </a:endParaRPr>
          </a:p>
          <a:p>
            <a:pPr marL="171450" indent="-171450">
              <a:buFont typeface="Arial"/>
              <a:buChar char="•"/>
            </a:pPr>
            <a:r>
              <a:rPr lang="en-GB" sz="1200" kern="1200" dirty="0" smtClean="0">
                <a:solidFill>
                  <a:schemeClr val="tx1"/>
                </a:solidFill>
                <a:effectLst/>
                <a:latin typeface="+mn-lt"/>
                <a:ea typeface="+mn-ea"/>
                <a:cs typeface="+mn-cs"/>
              </a:rPr>
              <a:t>Domain, Element</a:t>
            </a:r>
            <a:r>
              <a:rPr lang="lv-LV" sz="1200" kern="1200" dirty="0" smtClean="0">
                <a:solidFill>
                  <a:schemeClr val="tx1"/>
                </a:solidFill>
                <a:effectLst/>
                <a:latin typeface="+mn-lt"/>
                <a:ea typeface="+mn-ea"/>
                <a:cs typeface="+mn-cs"/>
              </a:rPr>
              <a:t>s</a:t>
            </a:r>
            <a:r>
              <a:rPr lang="en-GB" sz="1200" kern="1200" dirty="0" smtClean="0">
                <a:solidFill>
                  <a:schemeClr val="tx1"/>
                </a:solidFill>
                <a:effectLst/>
                <a:latin typeface="+mn-lt"/>
                <a:ea typeface="+mn-ea"/>
                <a:cs typeface="+mn-cs"/>
              </a:rPr>
              <a:t> Within Text, Language Information, Locale Filter, Terminology.</a:t>
            </a:r>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1528F63-64D7-E74B-8B31-23338BD88D8D}" type="slidenum">
              <a:rPr lang="de-DE" smtClean="0"/>
              <a:t>9</a:t>
            </a:fld>
            <a:endParaRPr lang="de-DE"/>
          </a:p>
        </p:txBody>
      </p:sp>
    </p:spTree>
    <p:extLst>
      <p:ext uri="{BB962C8B-B14F-4D97-AF65-F5344CB8AC3E}">
        <p14:creationId xmlns:p14="http://schemas.microsoft.com/office/powerpoint/2010/main" val="13617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JSI has provided major input to the ITS 2.0</a:t>
            </a:r>
            <a:r>
              <a:rPr lang="en-GB" baseline="0" noProof="0" dirty="0" smtClean="0"/>
              <a:t> data category “text analysis”. This data category provides </a:t>
            </a:r>
            <a:r>
              <a:rPr lang="en-US" sz="1200" dirty="0" smtClean="0"/>
              <a:t>key information about which entities are mentioned within content, so they can be correctly processed within translation. JSI also</a:t>
            </a:r>
            <a:r>
              <a:rPr lang="en-US" sz="1200" baseline="0" dirty="0" smtClean="0"/>
              <a:t> has developed a demo service that generates “text analysis” information for English and Slovene. This implementation and the “text analysis” data category achieved a lot of interest at this year’s Localization World conference. The reason is that they contribute to solving a common problem: providing the translators (humans or machines) with context for ambiguous content.</a:t>
            </a:r>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10</a:t>
            </a:fld>
            <a:endParaRPr lang="de-DE"/>
          </a:p>
        </p:txBody>
      </p:sp>
    </p:spTree>
    <p:extLst>
      <p:ext uri="{BB962C8B-B14F-4D97-AF65-F5344CB8AC3E}">
        <p14:creationId xmlns:p14="http://schemas.microsoft.com/office/powerpoint/2010/main" val="96688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aseline="0" noProof="0" dirty="0" smtClean="0"/>
              <a:t>DCU implemented ITS 2.0 in the </a:t>
            </a:r>
            <a:r>
              <a:rPr lang="en-GB" baseline="0" noProof="0" dirty="0" err="1" smtClean="0"/>
              <a:t>MaTrex</a:t>
            </a:r>
            <a:r>
              <a:rPr lang="en-GB" baseline="0" noProof="0" dirty="0" smtClean="0"/>
              <a:t> system: a statistical MT system based on the well-known Moses. A web service allows to access </a:t>
            </a:r>
            <a:r>
              <a:rPr lang="en-GB" baseline="0" noProof="0" dirty="0" err="1" smtClean="0"/>
              <a:t>MaTrex</a:t>
            </a:r>
            <a:r>
              <a:rPr lang="en-GB" baseline="0" noProof="0" dirty="0" smtClean="0"/>
              <a:t> and to translate HTML or XLIFF documents, processing ITS 2.0 information about the topic are (“Domain”), terminology, and many other ITS 2.0 data categories. This implementation serves as a proof of concept that </a:t>
            </a:r>
            <a:r>
              <a:rPr lang="en-US" dirty="0" smtClean="0"/>
              <a:t>pre/post process wrapper scripts are sufficient to adapt a pre-existing MT system to the ITS 2.0 standard,</a:t>
            </a:r>
            <a:r>
              <a:rPr lang="en-US" baseline="0" dirty="0" smtClean="0"/>
              <a:t> and in this way ITS 2.0 can be integrated into a larger MT pipeline.</a:t>
            </a:r>
          </a:p>
          <a:p>
            <a:r>
              <a:rPr lang="en-US" baseline="0" noProof="0" dirty="0" smtClean="0"/>
              <a:t>DCU also implemented a training Web service: ITS 2.0 metadata provides info to train statistical MT components. Especially relevant were “Translate” and “Terminology” ITS 2.0 data categories. Significant improvement was observed in translation accuracy. Benefits include added consistency in translation across multiple documents.</a:t>
            </a:r>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13</a:t>
            </a:fld>
            <a:endParaRPr lang="de-DE"/>
          </a:p>
        </p:txBody>
      </p:sp>
    </p:spTree>
    <p:extLst>
      <p:ext uri="{BB962C8B-B14F-4D97-AF65-F5344CB8AC3E}">
        <p14:creationId xmlns:p14="http://schemas.microsoft.com/office/powerpoint/2010/main" val="2423429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Okapi is</a:t>
            </a:r>
            <a:r>
              <a:rPr lang="en-GB" baseline="0" noProof="0" dirty="0" smtClean="0"/>
              <a:t> an </a:t>
            </a:r>
            <a:r>
              <a:rPr lang="en-GB" noProof="0" dirty="0" smtClean="0"/>
              <a:t>open-source and cross-platform set of libraries and tools for building localization processes.</a:t>
            </a:r>
            <a:r>
              <a:rPr lang="en-GB" baseline="0" noProof="0" dirty="0" smtClean="0"/>
              <a:t> It </a:t>
            </a:r>
            <a:r>
              <a:rPr lang="en-GB" noProof="0" dirty="0" smtClean="0"/>
              <a:t>offers ITS support for XML, HTML5 and XLIFF. All</a:t>
            </a:r>
            <a:r>
              <a:rPr lang="en-GB" baseline="0" noProof="0" dirty="0" smtClean="0"/>
              <a:t> ITS 2.0 data categories can be parsed with Okapi. In addition Okapi provides many </a:t>
            </a:r>
            <a:r>
              <a:rPr lang="en-GB" noProof="0" dirty="0" smtClean="0"/>
              <a:t>components for applying ITS</a:t>
            </a:r>
            <a:r>
              <a:rPr lang="en-GB" baseline="0" noProof="0" dirty="0" smtClean="0"/>
              <a:t> 2.0, like </a:t>
            </a:r>
            <a:r>
              <a:rPr lang="en-GB" noProof="0" dirty="0" smtClean="0"/>
              <a:t>Quality Check, extraction of terminology</a:t>
            </a:r>
            <a:r>
              <a:rPr lang="en-GB" baseline="0" noProof="0" dirty="0" smtClean="0"/>
              <a:t>, an ITS 2.0 aware call of the </a:t>
            </a:r>
            <a:r>
              <a:rPr lang="en-GB" noProof="0" dirty="0" smtClean="0"/>
              <a:t>Microsoft Batch Translation service, application of the forehand</a:t>
            </a:r>
            <a:r>
              <a:rPr lang="en-GB" baseline="0" noProof="0" dirty="0" smtClean="0"/>
              <a:t> mentioned </a:t>
            </a:r>
            <a:r>
              <a:rPr lang="en-GB" noProof="0" dirty="0" smtClean="0"/>
              <a:t>Enrycher tool</a:t>
            </a:r>
            <a:r>
              <a:rPr lang="en-GB" baseline="0" noProof="0" dirty="0" smtClean="0"/>
              <a:t> etc. This</a:t>
            </a:r>
            <a:r>
              <a:rPr lang="en-GB" noProof="0" dirty="0" smtClean="0"/>
              <a:t> makes adoption of ITS easy for developers and immediate for Okapi’s tools users. Finally ENLASO has been a long term key contributor to ITS 1.0 and 2.0 and is devoted to further</a:t>
            </a:r>
            <a:r>
              <a:rPr lang="en-GB" baseline="0" noProof="0" dirty="0" smtClean="0"/>
              <a:t> work </a:t>
            </a:r>
            <a:r>
              <a:rPr lang="en-GB" noProof="0" dirty="0" smtClean="0"/>
              <a:t>after the MLW-LT project.</a:t>
            </a:r>
          </a:p>
        </p:txBody>
      </p:sp>
      <p:sp>
        <p:nvSpPr>
          <p:cNvPr id="4" name="Foliennummernplatzhalter 3"/>
          <p:cNvSpPr>
            <a:spLocks noGrp="1"/>
          </p:cNvSpPr>
          <p:nvPr>
            <p:ph type="sldNum" sz="quarter" idx="10"/>
          </p:nvPr>
        </p:nvSpPr>
        <p:spPr/>
        <p:txBody>
          <a:bodyPr/>
          <a:lstStyle/>
          <a:p>
            <a:fld id="{41528F63-64D7-E74B-8B31-23338BD88D8D}" type="slidenum">
              <a:rPr lang="de-DE" smtClean="0"/>
              <a:t>14</a:t>
            </a:fld>
            <a:endParaRPr lang="de-DE"/>
          </a:p>
        </p:txBody>
      </p:sp>
    </p:spTree>
    <p:extLst>
      <p:ext uri="{BB962C8B-B14F-4D97-AF65-F5344CB8AC3E}">
        <p14:creationId xmlns:p14="http://schemas.microsoft.com/office/powerpoint/2010/main" val="517229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20</a:t>
            </a:fld>
            <a:endParaRPr lang="de-DE"/>
          </a:p>
        </p:txBody>
      </p:sp>
    </p:spTree>
    <p:extLst>
      <p:ext uri="{BB962C8B-B14F-4D97-AF65-F5344CB8AC3E}">
        <p14:creationId xmlns:p14="http://schemas.microsoft.com/office/powerpoint/2010/main" val="2058664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805" indent="0" algn="ctr">
              <a:buNone/>
              <a:defRPr>
                <a:solidFill>
                  <a:schemeClr val="tx1">
                    <a:tint val="75000"/>
                  </a:schemeClr>
                </a:solidFill>
              </a:defRPr>
            </a:lvl2pPr>
            <a:lvl3pPr marL="957610" indent="0" algn="ctr">
              <a:buNone/>
              <a:defRPr>
                <a:solidFill>
                  <a:schemeClr val="tx1">
                    <a:tint val="75000"/>
                  </a:schemeClr>
                </a:solidFill>
              </a:defRPr>
            </a:lvl3pPr>
            <a:lvl4pPr marL="1436415" indent="0" algn="ctr">
              <a:buNone/>
              <a:defRPr>
                <a:solidFill>
                  <a:schemeClr val="tx1">
                    <a:tint val="75000"/>
                  </a:schemeClr>
                </a:solidFill>
              </a:defRPr>
            </a:lvl4pPr>
            <a:lvl5pPr marL="1915220" indent="0" algn="ctr">
              <a:buNone/>
              <a:defRPr>
                <a:solidFill>
                  <a:schemeClr val="tx1">
                    <a:tint val="75000"/>
                  </a:schemeClr>
                </a:solidFill>
              </a:defRPr>
            </a:lvl5pPr>
            <a:lvl6pPr marL="2394024" indent="0" algn="ctr">
              <a:buNone/>
              <a:defRPr>
                <a:solidFill>
                  <a:schemeClr val="tx1">
                    <a:tint val="75000"/>
                  </a:schemeClr>
                </a:solidFill>
              </a:defRPr>
            </a:lvl6pPr>
            <a:lvl7pPr marL="2872829" indent="0" algn="ctr">
              <a:buNone/>
              <a:defRPr>
                <a:solidFill>
                  <a:schemeClr val="tx1">
                    <a:tint val="75000"/>
                  </a:schemeClr>
                </a:solidFill>
              </a:defRPr>
            </a:lvl7pPr>
            <a:lvl8pPr marL="3351633" indent="0" algn="ctr">
              <a:buNone/>
              <a:defRPr>
                <a:solidFill>
                  <a:schemeClr val="tx1">
                    <a:tint val="75000"/>
                  </a:schemeClr>
                </a:solidFill>
              </a:defRPr>
            </a:lvl8pPr>
            <a:lvl9pPr marL="3830438" indent="0" algn="ctr">
              <a:buNone/>
              <a:defRPr>
                <a:solidFill>
                  <a:schemeClr val="tx1">
                    <a:tint val="75000"/>
                  </a:schemeClr>
                </a:solidFill>
              </a:defRPr>
            </a:lvl9pPr>
          </a:lstStyle>
          <a:p>
            <a:r>
              <a:rPr lang="en-US" smtClean="0"/>
              <a:t>Click to edit Master subtitle style</a:t>
            </a:r>
            <a:endParaRPr lang="en-IE"/>
          </a:p>
        </p:txBody>
      </p:sp>
    </p:spTree>
    <p:extLst>
      <p:ext uri="{BB962C8B-B14F-4D97-AF65-F5344CB8AC3E}">
        <p14:creationId xmlns:p14="http://schemas.microsoft.com/office/powerpoint/2010/main" val="3044279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1672365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772683" y="1714500"/>
            <a:ext cx="7377906" cy="36512500"/>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1638963" y="1714500"/>
            <a:ext cx="21968619" cy="36512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601892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485900" y="3886200"/>
            <a:ext cx="69342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orbe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0" y="1535113"/>
            <a:ext cx="4376870"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Corbel"/>
            </a:endParaRPr>
          </a:p>
        </p:txBody>
      </p:sp>
      <p:sp>
        <p:nvSpPr>
          <p:cNvPr id="9" name="Slide Number Placeholder 8"/>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Corbel"/>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Corbel"/>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orbe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162022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941645" y="5367338"/>
            <a:ext cx="59436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orbe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95300" y="274639"/>
            <a:ext cx="652145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200" b="1" cap="all"/>
            </a:lvl1pPr>
          </a:lstStyle>
          <a:p>
            <a:r>
              <a:rPr lang="en-US" smtClean="0"/>
              <a:t>Click to edit Master title style</a:t>
            </a:r>
            <a:endParaRPr lang="en-IE"/>
          </a:p>
        </p:txBody>
      </p:sp>
      <p:sp>
        <p:nvSpPr>
          <p:cNvPr id="3" name="Text Placeholder 2"/>
          <p:cNvSpPr>
            <a:spLocks noGrp="1"/>
          </p:cNvSpPr>
          <p:nvPr>
            <p:ph type="body" idx="1"/>
          </p:nvPr>
        </p:nvSpPr>
        <p:spPr>
          <a:xfrm>
            <a:off x="782506" y="2906714"/>
            <a:ext cx="8420100" cy="1500187"/>
          </a:xfrm>
        </p:spPr>
        <p:txBody>
          <a:bodyPr anchor="b"/>
          <a:lstStyle>
            <a:lvl1pPr marL="0" indent="0">
              <a:buNone/>
              <a:defRPr sz="2100">
                <a:solidFill>
                  <a:schemeClr val="tx1">
                    <a:tint val="75000"/>
                  </a:schemeClr>
                </a:solidFill>
              </a:defRPr>
            </a:lvl1pPr>
            <a:lvl2pPr marL="478805" indent="0">
              <a:buNone/>
              <a:defRPr sz="1900">
                <a:solidFill>
                  <a:schemeClr val="tx1">
                    <a:tint val="75000"/>
                  </a:schemeClr>
                </a:solidFill>
              </a:defRPr>
            </a:lvl2pPr>
            <a:lvl3pPr marL="957610" indent="0">
              <a:buNone/>
              <a:defRPr sz="1700">
                <a:solidFill>
                  <a:schemeClr val="tx1">
                    <a:tint val="75000"/>
                  </a:schemeClr>
                </a:solidFill>
              </a:defRPr>
            </a:lvl3pPr>
            <a:lvl4pPr marL="1436415" indent="0">
              <a:buNone/>
              <a:defRPr sz="1500">
                <a:solidFill>
                  <a:schemeClr val="tx1">
                    <a:tint val="75000"/>
                  </a:schemeClr>
                </a:solidFill>
              </a:defRPr>
            </a:lvl4pPr>
            <a:lvl5pPr marL="1915220" indent="0">
              <a:buNone/>
              <a:defRPr sz="1500">
                <a:solidFill>
                  <a:schemeClr val="tx1">
                    <a:tint val="75000"/>
                  </a:schemeClr>
                </a:solidFill>
              </a:defRPr>
            </a:lvl5pPr>
            <a:lvl6pPr marL="2394024" indent="0">
              <a:buNone/>
              <a:defRPr sz="1500">
                <a:solidFill>
                  <a:schemeClr val="tx1">
                    <a:tint val="75000"/>
                  </a:schemeClr>
                </a:solidFill>
              </a:defRPr>
            </a:lvl6pPr>
            <a:lvl7pPr marL="2872829" indent="0">
              <a:buNone/>
              <a:defRPr sz="1500">
                <a:solidFill>
                  <a:schemeClr val="tx1">
                    <a:tint val="75000"/>
                  </a:schemeClr>
                </a:solidFill>
              </a:defRPr>
            </a:lvl7pPr>
            <a:lvl8pPr marL="3351633" indent="0">
              <a:buNone/>
              <a:defRPr sz="1500">
                <a:solidFill>
                  <a:schemeClr val="tx1">
                    <a:tint val="75000"/>
                  </a:schemeClr>
                </a:solidFill>
              </a:defRPr>
            </a:lvl8pPr>
            <a:lvl9pPr marL="3830438" indent="0">
              <a:buNone/>
              <a:defRPr sz="15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180317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1638962" y="9985376"/>
            <a:ext cx="14673262" cy="28241625"/>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16477325" y="9985376"/>
            <a:ext cx="14673262" cy="28241625"/>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8"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997475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95301" y="1535113"/>
            <a:ext cx="4376870" cy="639762"/>
          </a:xfrm>
        </p:spPr>
        <p:txBody>
          <a:bodyPr anchor="b"/>
          <a:lstStyle>
            <a:lvl1pPr marL="0" indent="0">
              <a:buNone/>
              <a:defRPr sz="2500" b="1"/>
            </a:lvl1pPr>
            <a:lvl2pPr marL="478805" indent="0">
              <a:buNone/>
              <a:defRPr sz="2100" b="1"/>
            </a:lvl2pPr>
            <a:lvl3pPr marL="957610" indent="0">
              <a:buNone/>
              <a:defRPr sz="1900" b="1"/>
            </a:lvl3pPr>
            <a:lvl4pPr marL="1436415" indent="0">
              <a:buNone/>
              <a:defRPr sz="1700" b="1"/>
            </a:lvl4pPr>
            <a:lvl5pPr marL="1915220" indent="0">
              <a:buNone/>
              <a:defRPr sz="1700" b="1"/>
            </a:lvl5pPr>
            <a:lvl6pPr marL="2394024" indent="0">
              <a:buNone/>
              <a:defRPr sz="1700" b="1"/>
            </a:lvl6pPr>
            <a:lvl7pPr marL="2872829" indent="0">
              <a:buNone/>
              <a:defRPr sz="1700" b="1"/>
            </a:lvl7pPr>
            <a:lvl8pPr marL="3351633" indent="0">
              <a:buNone/>
              <a:defRPr sz="1700" b="1"/>
            </a:lvl8pPr>
            <a:lvl9pPr marL="3830438"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95301" y="2174875"/>
            <a:ext cx="4376870"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500" b="1"/>
            </a:lvl1pPr>
            <a:lvl2pPr marL="478805" indent="0">
              <a:buNone/>
              <a:defRPr sz="2100" b="1"/>
            </a:lvl2pPr>
            <a:lvl3pPr marL="957610" indent="0">
              <a:buNone/>
              <a:defRPr sz="1900" b="1"/>
            </a:lvl3pPr>
            <a:lvl4pPr marL="1436415" indent="0">
              <a:buNone/>
              <a:defRPr sz="1700" b="1"/>
            </a:lvl4pPr>
            <a:lvl5pPr marL="1915220" indent="0">
              <a:buNone/>
              <a:defRPr sz="1700" b="1"/>
            </a:lvl5pPr>
            <a:lvl6pPr marL="2394024" indent="0">
              <a:buNone/>
              <a:defRPr sz="1700" b="1"/>
            </a:lvl6pPr>
            <a:lvl7pPr marL="2872829" indent="0">
              <a:buNone/>
              <a:defRPr sz="1700" b="1"/>
            </a:lvl7pPr>
            <a:lvl8pPr marL="3351633" indent="0">
              <a:buNone/>
              <a:defRPr sz="1700" b="1"/>
            </a:lvl8pPr>
            <a:lvl9pPr marL="3830438"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10"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325092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6"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301474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103934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006" cy="1162050"/>
          </a:xfrm>
        </p:spPr>
        <p:txBody>
          <a:bodyPr anchor="b"/>
          <a:lstStyle>
            <a:lvl1pPr algn="l">
              <a:defRPr sz="2100" b="1"/>
            </a:lvl1pPr>
          </a:lstStyle>
          <a:p>
            <a:r>
              <a:rPr lang="en-US" smtClean="0"/>
              <a:t>Click to edit Master title style</a:t>
            </a:r>
            <a:endParaRPr lang="en-IE"/>
          </a:p>
        </p:txBody>
      </p:sp>
      <p:sp>
        <p:nvSpPr>
          <p:cNvPr id="3" name="Content Placeholder 2"/>
          <p:cNvSpPr>
            <a:spLocks noGrp="1"/>
          </p:cNvSpPr>
          <p:nvPr>
            <p:ph idx="1"/>
          </p:nvPr>
        </p:nvSpPr>
        <p:spPr>
          <a:xfrm>
            <a:off x="3872971" y="273052"/>
            <a:ext cx="5537729" cy="5853113"/>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95302" y="1435102"/>
            <a:ext cx="3259006" cy="4691063"/>
          </a:xfrm>
        </p:spPr>
        <p:txBody>
          <a:bodyPr/>
          <a:lstStyle>
            <a:lvl1pPr marL="0" indent="0">
              <a:buNone/>
              <a:defRPr sz="1500"/>
            </a:lvl1pPr>
            <a:lvl2pPr marL="478805" indent="0">
              <a:buNone/>
              <a:defRPr sz="1300"/>
            </a:lvl2pPr>
            <a:lvl3pPr marL="957610" indent="0">
              <a:buNone/>
              <a:defRPr sz="1100"/>
            </a:lvl3pPr>
            <a:lvl4pPr marL="1436415" indent="0">
              <a:buNone/>
              <a:defRPr sz="900"/>
            </a:lvl4pPr>
            <a:lvl5pPr marL="1915220" indent="0">
              <a:buNone/>
              <a:defRPr sz="900"/>
            </a:lvl5pPr>
            <a:lvl6pPr marL="2394024" indent="0">
              <a:buNone/>
              <a:defRPr sz="900"/>
            </a:lvl6pPr>
            <a:lvl7pPr marL="2872829" indent="0">
              <a:buNone/>
              <a:defRPr sz="900"/>
            </a:lvl7pPr>
            <a:lvl8pPr marL="3351633" indent="0">
              <a:buNone/>
              <a:defRPr sz="900"/>
            </a:lvl8pPr>
            <a:lvl9pPr marL="3830438"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395383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6" y="4800600"/>
            <a:ext cx="5943600" cy="566738"/>
          </a:xfrm>
        </p:spPr>
        <p:txBody>
          <a:bodyPr anchor="b"/>
          <a:lstStyle>
            <a:lvl1pPr algn="l">
              <a:defRPr sz="2100" b="1"/>
            </a:lvl1pPr>
          </a:lstStyle>
          <a:p>
            <a:r>
              <a:rPr lang="en-US" smtClean="0"/>
              <a:t>Click to edit Master title style</a:t>
            </a:r>
            <a:endParaRPr lang="en-IE"/>
          </a:p>
        </p:txBody>
      </p:sp>
      <p:sp>
        <p:nvSpPr>
          <p:cNvPr id="3" name="Picture Placeholder 2"/>
          <p:cNvSpPr>
            <a:spLocks noGrp="1"/>
          </p:cNvSpPr>
          <p:nvPr>
            <p:ph type="pic" idx="1"/>
          </p:nvPr>
        </p:nvSpPr>
        <p:spPr>
          <a:xfrm>
            <a:off x="1941646" y="612775"/>
            <a:ext cx="5943600" cy="4114800"/>
          </a:xfrm>
        </p:spPr>
        <p:txBody>
          <a:bodyPr/>
          <a:lstStyle>
            <a:lvl1pPr marL="0" indent="0">
              <a:buNone/>
              <a:defRPr sz="3300"/>
            </a:lvl1pPr>
            <a:lvl2pPr marL="478805" indent="0">
              <a:buNone/>
              <a:defRPr sz="2900"/>
            </a:lvl2pPr>
            <a:lvl3pPr marL="957610" indent="0">
              <a:buNone/>
              <a:defRPr sz="2500"/>
            </a:lvl3pPr>
            <a:lvl4pPr marL="1436415" indent="0">
              <a:buNone/>
              <a:defRPr sz="2100"/>
            </a:lvl4pPr>
            <a:lvl5pPr marL="1915220" indent="0">
              <a:buNone/>
              <a:defRPr sz="2100"/>
            </a:lvl5pPr>
            <a:lvl6pPr marL="2394024" indent="0">
              <a:buNone/>
              <a:defRPr sz="2100"/>
            </a:lvl6pPr>
            <a:lvl7pPr marL="2872829" indent="0">
              <a:buNone/>
              <a:defRPr sz="2100"/>
            </a:lvl7pPr>
            <a:lvl8pPr marL="3351633" indent="0">
              <a:buNone/>
              <a:defRPr sz="2100"/>
            </a:lvl8pPr>
            <a:lvl9pPr marL="3830438" indent="0">
              <a:buNone/>
              <a:defRPr sz="2100"/>
            </a:lvl9pPr>
          </a:lstStyle>
          <a:p>
            <a:endParaRPr lang="en-IE"/>
          </a:p>
        </p:txBody>
      </p:sp>
      <p:sp>
        <p:nvSpPr>
          <p:cNvPr id="4" name="Text Placeholder 3"/>
          <p:cNvSpPr>
            <a:spLocks noGrp="1"/>
          </p:cNvSpPr>
          <p:nvPr>
            <p:ph type="body" sz="half" idx="2"/>
          </p:nvPr>
        </p:nvSpPr>
        <p:spPr>
          <a:xfrm>
            <a:off x="1941646" y="5367338"/>
            <a:ext cx="5943600" cy="804862"/>
          </a:xfrm>
        </p:spPr>
        <p:txBody>
          <a:bodyPr/>
          <a:lstStyle>
            <a:lvl1pPr marL="0" indent="0">
              <a:buNone/>
              <a:defRPr sz="1500"/>
            </a:lvl1pPr>
            <a:lvl2pPr marL="478805" indent="0">
              <a:buNone/>
              <a:defRPr sz="1300"/>
            </a:lvl2pPr>
            <a:lvl3pPr marL="957610" indent="0">
              <a:buNone/>
              <a:defRPr sz="1100"/>
            </a:lvl3pPr>
            <a:lvl4pPr marL="1436415" indent="0">
              <a:buNone/>
              <a:defRPr sz="900"/>
            </a:lvl4pPr>
            <a:lvl5pPr marL="1915220" indent="0">
              <a:buNone/>
              <a:defRPr sz="900"/>
            </a:lvl5pPr>
            <a:lvl6pPr marL="2394024" indent="0">
              <a:buNone/>
              <a:defRPr sz="900"/>
            </a:lvl6pPr>
            <a:lvl7pPr marL="2872829" indent="0">
              <a:buNone/>
              <a:defRPr sz="900"/>
            </a:lvl7pPr>
            <a:lvl8pPr marL="3351633" indent="0">
              <a:buNone/>
              <a:defRPr sz="900"/>
            </a:lvl8pPr>
            <a:lvl9pPr marL="3830438"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19863643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000"/>
            </a:gs>
            <a:gs pos="64999">
              <a:srgbClr val="F0EBD5"/>
            </a:gs>
            <a:gs pos="100000">
              <a:srgbClr val="FFCC00"/>
            </a:gs>
          </a:gsLst>
          <a:lin ang="5400000" scaled="0"/>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450410" y="274638"/>
            <a:ext cx="9015526" cy="5953200"/>
          </a:xfrm>
          <a:prstGeom prst="roundRect">
            <a:avLst>
              <a:gd name="adj" fmla="val 234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20976" tIns="10488" rIns="20976" bIns="10488" rtlCol="0" anchor="ctr"/>
          <a:lstStyle/>
          <a:p>
            <a:pPr algn="ctr"/>
            <a:endParaRPr lang="en-IE"/>
          </a:p>
        </p:txBody>
      </p:sp>
      <p:sp>
        <p:nvSpPr>
          <p:cNvPr id="2" name="Title Placeholder 1"/>
          <p:cNvSpPr>
            <a:spLocks noGrp="1"/>
          </p:cNvSpPr>
          <p:nvPr>
            <p:ph type="title"/>
          </p:nvPr>
        </p:nvSpPr>
        <p:spPr>
          <a:xfrm>
            <a:off x="465373" y="274638"/>
            <a:ext cx="8990218" cy="1143000"/>
          </a:xfrm>
          <a:prstGeom prst="rect">
            <a:avLst/>
          </a:prstGeom>
        </p:spPr>
        <p:txBody>
          <a:bodyPr vert="horz" lIns="95761" tIns="47881" rIns="95761" bIns="47881"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465373" y="1509335"/>
            <a:ext cx="9000563" cy="4616830"/>
          </a:xfrm>
          <a:prstGeom prst="rect">
            <a:avLst/>
          </a:prstGeom>
        </p:spPr>
        <p:txBody>
          <a:bodyPr vert="horz" lIns="95761" tIns="47881" rIns="95761" bIns="4788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9" name="Text Placeholder 2"/>
          <p:cNvSpPr txBox="1">
            <a:spLocks/>
          </p:cNvSpPr>
          <p:nvPr userDrawn="1"/>
        </p:nvSpPr>
        <p:spPr>
          <a:xfrm>
            <a:off x="1483107" y="6334464"/>
            <a:ext cx="6987923" cy="361778"/>
          </a:xfrm>
          <a:prstGeom prst="rect">
            <a:avLst/>
          </a:prstGeom>
        </p:spPr>
        <p:txBody>
          <a:bodyPr vert="horz" lIns="95761" tIns="47881" rIns="95761" bIns="47881" rtlCol="0">
            <a:normAutofit fontScale="32500" lnSpcReduction="20000"/>
          </a:bodyPr>
          <a:lstStyle>
            <a:lvl1pPr marL="1565405" indent="-1565405" algn="l" defTabSz="4174410" rtl="0" eaLnBrk="1" latinLnBrk="0" hangingPunct="1">
              <a:spcBef>
                <a:spcPct val="20000"/>
              </a:spcBef>
              <a:buFont typeface="Arial" pitchFamily="34" charset="0"/>
              <a:buChar char="•"/>
              <a:defRPr sz="14600" kern="1200">
                <a:solidFill>
                  <a:schemeClr val="bg1"/>
                </a:solidFill>
                <a:latin typeface="+mn-lt"/>
                <a:ea typeface="+mn-ea"/>
                <a:cs typeface="+mn-cs"/>
              </a:defRPr>
            </a:lvl1pPr>
            <a:lvl2pPr marL="3391708" indent="-1304503" algn="l" defTabSz="4174410" rtl="0" eaLnBrk="1" latinLnBrk="0" hangingPunct="1">
              <a:spcBef>
                <a:spcPct val="20000"/>
              </a:spcBef>
              <a:buFont typeface="Arial" pitchFamily="34" charset="0"/>
              <a:buChar char="–"/>
              <a:defRPr sz="12800" kern="1200">
                <a:solidFill>
                  <a:schemeClr val="bg1"/>
                </a:solidFill>
                <a:latin typeface="+mn-lt"/>
                <a:ea typeface="+mn-ea"/>
                <a:cs typeface="+mn-cs"/>
              </a:defRPr>
            </a:lvl2pPr>
            <a:lvl3pPr marL="5218011" indent="-1043600" algn="l" defTabSz="4174410" rtl="0" eaLnBrk="1" latinLnBrk="0" hangingPunct="1">
              <a:spcBef>
                <a:spcPct val="20000"/>
              </a:spcBef>
              <a:buFont typeface="Arial" pitchFamily="34" charset="0"/>
              <a:buChar char="•"/>
              <a:defRPr sz="11000" kern="1200">
                <a:solidFill>
                  <a:schemeClr val="bg1"/>
                </a:solidFill>
                <a:latin typeface="+mn-lt"/>
                <a:ea typeface="+mn-ea"/>
                <a:cs typeface="+mn-cs"/>
              </a:defRPr>
            </a:lvl3pPr>
            <a:lvl4pPr marL="7305216" indent="-1043600" algn="l" defTabSz="4174410" rtl="0" eaLnBrk="1" latinLnBrk="0" hangingPunct="1">
              <a:spcBef>
                <a:spcPct val="20000"/>
              </a:spcBef>
              <a:buFont typeface="Arial" pitchFamily="34" charset="0"/>
              <a:buChar char="–"/>
              <a:defRPr sz="9100" kern="1200">
                <a:solidFill>
                  <a:schemeClr val="bg1"/>
                </a:solidFill>
                <a:latin typeface="+mn-lt"/>
                <a:ea typeface="+mn-ea"/>
                <a:cs typeface="+mn-cs"/>
              </a:defRPr>
            </a:lvl4pPr>
            <a:lvl5pPr marL="9392421" indent="-1043600" algn="l" defTabSz="4174410" rtl="0" eaLnBrk="1" latinLnBrk="0" hangingPunct="1">
              <a:spcBef>
                <a:spcPct val="20000"/>
              </a:spcBef>
              <a:buFont typeface="Arial" pitchFamily="34" charset="0"/>
              <a:buChar char="»"/>
              <a:defRPr sz="9100" kern="1200">
                <a:solidFill>
                  <a:schemeClr val="bg1"/>
                </a:solidFill>
                <a:latin typeface="+mn-lt"/>
                <a:ea typeface="+mn-ea"/>
                <a:cs typeface="+mn-cs"/>
              </a:defRPr>
            </a:lvl5pPr>
            <a:lvl6pPr marL="11479626"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6831"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4037"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1242"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9pPr>
          </a:lstStyle>
          <a:p>
            <a:pPr marL="0" indent="0" algn="ctr">
              <a:buNone/>
            </a:pPr>
            <a:r>
              <a:rPr lang="en-IE" sz="3200" dirty="0" smtClean="0"/>
              <a:t>The MultilingualWeb-LT Working Group receives funding by the European Commission (project name LT-Web) through the Seventh Framework Programme (FP7) in the area of Language Technologies. Grant Agreement No. 287815.</a:t>
            </a:r>
          </a:p>
        </p:txBody>
      </p:sp>
      <p:pic>
        <p:nvPicPr>
          <p:cNvPr id="1026" name="Picture 2" descr="http://www.flagdetective.com/images/download/wo/european-union-hi.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768034" y="6297940"/>
            <a:ext cx="697902" cy="455866"/>
          </a:xfrm>
          <a:prstGeom prst="rect">
            <a:avLst/>
          </a:prstGeom>
          <a:noFill/>
          <a:extLst>
            <a:ext uri="{909E8E84-426E-40dd-AFC4-6F175D3DCCD1}">
              <a14:hiddenFill xmlns:a14="http://schemas.microsoft.com/office/drawing/2010/main">
                <a:solidFill>
                  <a:srgbClr val="FFFFFF"/>
                </a:solidFill>
              </a14:hiddenFill>
            </a:ext>
          </a:extLst>
        </p:spPr>
      </p:pic>
      <p:pic>
        <p:nvPicPr>
          <p:cNvPr id="4" name="Bild 3"/>
          <p:cNvPicPr>
            <a:picLocks noChangeAspect="1"/>
          </p:cNvPicPr>
          <p:nvPr userDrawn="1"/>
        </p:nvPicPr>
        <p:blipFill>
          <a:blip r:embed="rId14"/>
          <a:stretch>
            <a:fillRect/>
          </a:stretch>
        </p:blipFill>
        <p:spPr>
          <a:xfrm>
            <a:off x="128372" y="6279062"/>
            <a:ext cx="502966" cy="502966"/>
          </a:xfrm>
          <a:prstGeom prst="rect">
            <a:avLst/>
          </a:prstGeom>
        </p:spPr>
      </p:pic>
    </p:spTree>
    <p:extLst>
      <p:ext uri="{BB962C8B-B14F-4D97-AF65-F5344CB8AC3E}">
        <p14:creationId xmlns:p14="http://schemas.microsoft.com/office/powerpoint/2010/main" val="37695820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57610" rtl="0" eaLnBrk="1" latinLnBrk="0" hangingPunct="1">
        <a:spcBef>
          <a:spcPct val="0"/>
        </a:spcBef>
        <a:buNone/>
        <a:defRPr sz="4600" kern="1200">
          <a:solidFill>
            <a:schemeClr val="bg1"/>
          </a:solidFill>
          <a:latin typeface="+mj-lt"/>
          <a:ea typeface="+mj-ea"/>
          <a:cs typeface="+mj-cs"/>
        </a:defRPr>
      </a:lvl1pPr>
    </p:titleStyle>
    <p:bodyStyle>
      <a:lvl1pPr marL="359104" indent="-359104" algn="l" defTabSz="957610" rtl="0" eaLnBrk="1" latinLnBrk="0" hangingPunct="1">
        <a:spcBef>
          <a:spcPct val="20000"/>
        </a:spcBef>
        <a:buFont typeface="Arial" pitchFamily="34" charset="0"/>
        <a:buChar char="•"/>
        <a:defRPr sz="3300" kern="1200">
          <a:solidFill>
            <a:schemeClr val="bg1"/>
          </a:solidFill>
          <a:latin typeface="+mn-lt"/>
          <a:ea typeface="+mn-ea"/>
          <a:cs typeface="+mn-cs"/>
        </a:defRPr>
      </a:lvl1pPr>
      <a:lvl2pPr marL="778058" indent="-299253" algn="l" defTabSz="957610" rtl="0" eaLnBrk="1" latinLnBrk="0" hangingPunct="1">
        <a:spcBef>
          <a:spcPct val="20000"/>
        </a:spcBef>
        <a:buFont typeface="Arial" pitchFamily="34" charset="0"/>
        <a:buChar char="–"/>
        <a:defRPr sz="2900" kern="1200">
          <a:solidFill>
            <a:schemeClr val="bg1"/>
          </a:solidFill>
          <a:latin typeface="+mn-lt"/>
          <a:ea typeface="+mn-ea"/>
          <a:cs typeface="+mn-cs"/>
        </a:defRPr>
      </a:lvl2pPr>
      <a:lvl3pPr marL="1197012" indent="-239402" algn="l" defTabSz="957610" rtl="0" eaLnBrk="1" latinLnBrk="0" hangingPunct="1">
        <a:spcBef>
          <a:spcPct val="20000"/>
        </a:spcBef>
        <a:buFont typeface="Arial" pitchFamily="34" charset="0"/>
        <a:buChar char="•"/>
        <a:defRPr sz="2500" kern="1200">
          <a:solidFill>
            <a:schemeClr val="bg1"/>
          </a:solidFill>
          <a:latin typeface="+mn-lt"/>
          <a:ea typeface="+mn-ea"/>
          <a:cs typeface="+mn-cs"/>
        </a:defRPr>
      </a:lvl3pPr>
      <a:lvl4pPr marL="1675817" indent="-239402" algn="l" defTabSz="957610" rtl="0" eaLnBrk="1" latinLnBrk="0" hangingPunct="1">
        <a:spcBef>
          <a:spcPct val="20000"/>
        </a:spcBef>
        <a:buFont typeface="Arial" pitchFamily="34" charset="0"/>
        <a:buChar char="–"/>
        <a:defRPr sz="2100" kern="1200">
          <a:solidFill>
            <a:schemeClr val="bg1"/>
          </a:solidFill>
          <a:latin typeface="+mn-lt"/>
          <a:ea typeface="+mn-ea"/>
          <a:cs typeface="+mn-cs"/>
        </a:defRPr>
      </a:lvl4pPr>
      <a:lvl5pPr marL="2154621" indent="-239402" algn="l" defTabSz="957610" rtl="0" eaLnBrk="1" latinLnBrk="0" hangingPunct="1">
        <a:spcBef>
          <a:spcPct val="20000"/>
        </a:spcBef>
        <a:buFont typeface="Arial" pitchFamily="34" charset="0"/>
        <a:buChar char="»"/>
        <a:defRPr sz="2100" kern="1200">
          <a:solidFill>
            <a:schemeClr val="bg1"/>
          </a:solidFill>
          <a:latin typeface="+mn-lt"/>
          <a:ea typeface="+mn-ea"/>
          <a:cs typeface="+mn-cs"/>
        </a:defRPr>
      </a:lvl5pPr>
      <a:lvl6pPr marL="2633426"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231"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036"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9841"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7610" rtl="0" eaLnBrk="1" latinLnBrk="0" hangingPunct="1">
        <a:defRPr sz="1900" kern="1200">
          <a:solidFill>
            <a:schemeClr val="tx1"/>
          </a:solidFill>
          <a:latin typeface="+mn-lt"/>
          <a:ea typeface="+mn-ea"/>
          <a:cs typeface="+mn-cs"/>
        </a:defRPr>
      </a:lvl1pPr>
      <a:lvl2pPr marL="478805" algn="l" defTabSz="957610" rtl="0" eaLnBrk="1" latinLnBrk="0" hangingPunct="1">
        <a:defRPr sz="1900" kern="1200">
          <a:solidFill>
            <a:schemeClr val="tx1"/>
          </a:solidFill>
          <a:latin typeface="+mn-lt"/>
          <a:ea typeface="+mn-ea"/>
          <a:cs typeface="+mn-cs"/>
        </a:defRPr>
      </a:lvl2pPr>
      <a:lvl3pPr marL="957610" algn="l" defTabSz="957610" rtl="0" eaLnBrk="1" latinLnBrk="0" hangingPunct="1">
        <a:defRPr sz="1900" kern="1200">
          <a:solidFill>
            <a:schemeClr val="tx1"/>
          </a:solidFill>
          <a:latin typeface="+mn-lt"/>
          <a:ea typeface="+mn-ea"/>
          <a:cs typeface="+mn-cs"/>
        </a:defRPr>
      </a:lvl3pPr>
      <a:lvl4pPr marL="1436415" algn="l" defTabSz="957610" rtl="0" eaLnBrk="1" latinLnBrk="0" hangingPunct="1">
        <a:defRPr sz="1900" kern="1200">
          <a:solidFill>
            <a:schemeClr val="tx1"/>
          </a:solidFill>
          <a:latin typeface="+mn-lt"/>
          <a:ea typeface="+mn-ea"/>
          <a:cs typeface="+mn-cs"/>
        </a:defRPr>
      </a:lvl4pPr>
      <a:lvl5pPr marL="1915220" algn="l" defTabSz="957610" rtl="0" eaLnBrk="1" latinLnBrk="0" hangingPunct="1">
        <a:defRPr sz="1900" kern="1200">
          <a:solidFill>
            <a:schemeClr val="tx1"/>
          </a:solidFill>
          <a:latin typeface="+mn-lt"/>
          <a:ea typeface="+mn-ea"/>
          <a:cs typeface="+mn-cs"/>
        </a:defRPr>
      </a:lvl5pPr>
      <a:lvl6pPr marL="2394024" algn="l" defTabSz="957610" rtl="0" eaLnBrk="1" latinLnBrk="0" hangingPunct="1">
        <a:defRPr sz="1900" kern="1200">
          <a:solidFill>
            <a:schemeClr val="tx1"/>
          </a:solidFill>
          <a:latin typeface="+mn-lt"/>
          <a:ea typeface="+mn-ea"/>
          <a:cs typeface="+mn-cs"/>
        </a:defRPr>
      </a:lvl6pPr>
      <a:lvl7pPr marL="2872829" algn="l" defTabSz="957610" rtl="0" eaLnBrk="1" latinLnBrk="0" hangingPunct="1">
        <a:defRPr sz="1900" kern="1200">
          <a:solidFill>
            <a:schemeClr val="tx1"/>
          </a:solidFill>
          <a:latin typeface="+mn-lt"/>
          <a:ea typeface="+mn-ea"/>
          <a:cs typeface="+mn-cs"/>
        </a:defRPr>
      </a:lvl7pPr>
      <a:lvl8pPr marL="3351633" algn="l" defTabSz="957610" rtl="0" eaLnBrk="1" latinLnBrk="0" hangingPunct="1">
        <a:defRPr sz="1900" kern="1200">
          <a:solidFill>
            <a:schemeClr val="tx1"/>
          </a:solidFill>
          <a:latin typeface="+mn-lt"/>
          <a:ea typeface="+mn-ea"/>
          <a:cs typeface="+mn-cs"/>
        </a:defRPr>
      </a:lvl8pPr>
      <a:lvl9pPr marL="3830438" algn="l" defTabSz="95761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457200"/>
            <a:ext cx="89154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E36636D-D922-432D-A958-524484B5923D}" type="datetimeFigureOut">
              <a:rPr lang="en-US" smtClean="0">
                <a:solidFill>
                  <a:prstClr val="white">
                    <a:tint val="75000"/>
                  </a:prstClr>
                </a:solidFill>
                <a:latin typeface="Corbel"/>
              </a:rPr>
              <a:pPr defTabSz="914400"/>
              <a:t>18.09.13</a:t>
            </a:fld>
            <a:endParaRPr lang="en-US">
              <a:solidFill>
                <a:prstClr val="white">
                  <a:tint val="75000"/>
                </a:prstClr>
              </a:solidFill>
              <a:latin typeface="Corbel"/>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white">
                  <a:tint val="75000"/>
                </a:prstClr>
              </a:solidFill>
              <a:latin typeface="Corbel"/>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F28FB93-0A08-4E7D-8E63-9EFA29F1E093}" type="slidenum">
              <a:rPr lang="en-US" smtClean="0">
                <a:solidFill>
                  <a:prstClr val="white">
                    <a:tint val="75000"/>
                  </a:prstClr>
                </a:solidFill>
                <a:latin typeface="Corbel"/>
              </a:rPr>
              <a:pPr defTabSz="914400"/>
              <a:t>‹Nr.›</a:t>
            </a:fld>
            <a:endParaRPr lang="en-US">
              <a:solidFill>
                <a:prstClr val="white">
                  <a:tint val="75000"/>
                </a:prstClr>
              </a:solidFill>
              <a:latin typeface="Corbel"/>
            </a:endParaRP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4" Type="http://schemas.openxmlformats.org/officeDocument/2006/relationships/image" Target="../media/image19.gif"/><Relationship Id="rId5" Type="http://schemas.openxmlformats.org/officeDocument/2006/relationships/image" Target="../media/image20.jp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emf"/><Relationship Id="rId6"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s://drupal.org/project/its" TargetMode="External"/><Relationship Id="rId5" Type="http://schemas.openxmlformats.org/officeDocument/2006/relationships/hyperlink" Target="http://plugins.jquery.com/its-parser/" TargetMode="External"/><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hyperlink" Target="http://extensions.libreoffice.org/extension-center" TargetMode="External"/><Relationship Id="rId4" Type="http://schemas.openxmlformats.org/officeDocument/2006/relationships/hyperlink" Target="http://www.init.de/en/libreofficeWriter" TargetMode="External"/><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taws.tilde.com/" TargetMode="External"/><Relationship Id="rId4" Type="http://schemas.openxmlformats.org/officeDocument/2006/relationships/image" Target="../media/image14.jpg"/><Relationship Id="rId5"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3"/>
          <a:stretch>
            <a:fillRect/>
          </a:stretch>
        </p:blipFill>
        <p:spPr>
          <a:xfrm>
            <a:off x="1679330" y="415684"/>
            <a:ext cx="6565900" cy="5668403"/>
          </a:xfrm>
          <a:prstGeom prst="rect">
            <a:avLst/>
          </a:prstGeom>
        </p:spPr>
      </p:pic>
      <p:sp>
        <p:nvSpPr>
          <p:cNvPr id="2" name="Titel 1"/>
          <p:cNvSpPr>
            <a:spLocks noGrp="1"/>
          </p:cNvSpPr>
          <p:nvPr>
            <p:ph type="ctrTitle"/>
          </p:nvPr>
        </p:nvSpPr>
        <p:spPr>
          <a:xfrm>
            <a:off x="4044492" y="464937"/>
            <a:ext cx="4141665" cy="1470025"/>
          </a:xfrm>
        </p:spPr>
        <p:txBody>
          <a:bodyPr>
            <a:normAutofit fontScale="90000"/>
          </a:bodyPr>
          <a:lstStyle/>
          <a:p>
            <a:pPr algn="r"/>
            <a:r>
              <a:rPr lang="en-GB" dirty="0" smtClean="0">
                <a:solidFill>
                  <a:srgbClr val="FFFF00"/>
                </a:solidFill>
              </a:rPr>
              <a:t>Implementation</a:t>
            </a:r>
            <a:r>
              <a:rPr lang="en-GB" dirty="0">
                <a:solidFill>
                  <a:srgbClr val="FFFF00"/>
                </a:solidFill>
              </a:rPr>
              <a:t/>
            </a:r>
            <a:br>
              <a:rPr lang="en-GB" dirty="0">
                <a:solidFill>
                  <a:srgbClr val="FFFF00"/>
                </a:solidFill>
              </a:rPr>
            </a:br>
            <a:r>
              <a:rPr lang="en-GB" dirty="0" smtClean="0">
                <a:solidFill>
                  <a:srgbClr val="FFFF00"/>
                </a:solidFill>
              </a:rPr>
              <a:t>Basket</a:t>
            </a:r>
            <a:endParaRPr lang="en-GB" dirty="0">
              <a:solidFill>
                <a:srgbClr val="FFFF00"/>
              </a:solidFill>
            </a:endParaRPr>
          </a:p>
        </p:txBody>
      </p:sp>
      <p:sp>
        <p:nvSpPr>
          <p:cNvPr id="3" name="Untertitel 2"/>
          <p:cNvSpPr>
            <a:spLocks noGrp="1"/>
          </p:cNvSpPr>
          <p:nvPr>
            <p:ph type="subTitle" idx="1"/>
          </p:nvPr>
        </p:nvSpPr>
        <p:spPr>
          <a:xfrm>
            <a:off x="1818046" y="4824024"/>
            <a:ext cx="6934200" cy="1447800"/>
          </a:xfrm>
        </p:spPr>
        <p:txBody>
          <a:bodyPr/>
          <a:lstStyle/>
          <a:p>
            <a:pPr algn="l"/>
            <a:r>
              <a:rPr lang="en-GB" dirty="0" smtClean="0">
                <a:solidFill>
                  <a:srgbClr val="FFFF00"/>
                </a:solidFill>
              </a:rPr>
              <a:t>Moderator:</a:t>
            </a:r>
          </a:p>
          <a:p>
            <a:pPr algn="l"/>
            <a:r>
              <a:rPr lang="en-GB" dirty="0" smtClean="0">
                <a:solidFill>
                  <a:srgbClr val="FFFF00"/>
                </a:solidFill>
              </a:rPr>
              <a:t>Felix Sasaki (DFKI / W3C Fellow) </a:t>
            </a:r>
            <a:endParaRPr lang="en-GB" dirty="0">
              <a:solidFill>
                <a:srgbClr val="FFFF00"/>
              </a:solidFill>
            </a:endParaRPr>
          </a:p>
        </p:txBody>
      </p:sp>
      <p:pic>
        <p:nvPicPr>
          <p:cNvPr id="5" name="Bild 4"/>
          <p:cNvPicPr>
            <a:picLocks noChangeAspect="1"/>
          </p:cNvPicPr>
          <p:nvPr/>
        </p:nvPicPr>
        <p:blipFill>
          <a:blip r:embed="rId4"/>
          <a:stretch>
            <a:fillRect/>
          </a:stretch>
        </p:blipFill>
        <p:spPr>
          <a:xfrm>
            <a:off x="1912814" y="660317"/>
            <a:ext cx="1625600" cy="1625600"/>
          </a:xfrm>
          <a:prstGeom prst="rect">
            <a:avLst/>
          </a:prstGeom>
        </p:spPr>
      </p:pic>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noAutofit/>
          </a:bodyPr>
          <a:lstStyle/>
          <a:p>
            <a:r>
              <a:rPr lang="en-US" sz="3600" dirty="0" smtClean="0"/>
              <a:t>Creating translation context </a:t>
            </a:r>
            <a:br>
              <a:rPr lang="en-US" sz="3600" dirty="0" smtClean="0"/>
            </a:br>
            <a:r>
              <a:rPr lang="en-US" sz="3600" dirty="0" smtClean="0"/>
              <a:t>with disambiguation</a:t>
            </a:r>
            <a:endParaRPr lang="en-US" sz="3600" dirty="0"/>
          </a:p>
        </p:txBody>
      </p:sp>
      <p:sp>
        <p:nvSpPr>
          <p:cNvPr id="7" name="Označba mesta besedila 6"/>
          <p:cNvSpPr>
            <a:spLocks noGrp="1"/>
          </p:cNvSpPr>
          <p:nvPr>
            <p:ph type="body" idx="1"/>
          </p:nvPr>
        </p:nvSpPr>
        <p:spPr>
          <a:xfrm>
            <a:off x="495300" y="1580697"/>
            <a:ext cx="4376870" cy="1053419"/>
          </a:xfrm>
        </p:spPr>
        <p:txBody>
          <a:bodyPr>
            <a:noAutofit/>
          </a:bodyPr>
          <a:lstStyle/>
          <a:p>
            <a:r>
              <a:rPr lang="en-US" sz="2400" dirty="0"/>
              <a:t>Problem: </a:t>
            </a:r>
            <a:r>
              <a:rPr lang="en-US" sz="2400" b="0" dirty="0" smtClean="0"/>
              <a:t>Localizing content containing proper names without sufficient context</a:t>
            </a:r>
            <a:endParaRPr lang="en-US" sz="2400" b="0" dirty="0"/>
          </a:p>
        </p:txBody>
      </p:sp>
      <p:sp>
        <p:nvSpPr>
          <p:cNvPr id="8" name="Označba mesta vsebine 7"/>
          <p:cNvSpPr>
            <a:spLocks noGrp="1"/>
          </p:cNvSpPr>
          <p:nvPr>
            <p:ph sz="half" idx="2"/>
          </p:nvPr>
        </p:nvSpPr>
        <p:spPr>
          <a:xfrm>
            <a:off x="495301" y="2601913"/>
            <a:ext cx="4376870" cy="3655106"/>
          </a:xfrm>
        </p:spPr>
        <p:txBody>
          <a:bodyPr>
            <a:noAutofit/>
          </a:bodyPr>
          <a:lstStyle/>
          <a:p>
            <a:r>
              <a:rPr lang="en-US" sz="2400" dirty="0"/>
              <a:t>ITS 2.0 markup provides the key information about which entities are mentioned, so they can be correctly processed within </a:t>
            </a:r>
            <a:r>
              <a:rPr lang="en-US" sz="2400" dirty="0" smtClean="0"/>
              <a:t>translation</a:t>
            </a:r>
          </a:p>
          <a:p>
            <a:endParaRPr lang="en-US" sz="2400" dirty="0" smtClean="0"/>
          </a:p>
          <a:p>
            <a:r>
              <a:rPr lang="en-US" sz="2400" b="1" dirty="0" smtClean="0"/>
              <a:t>Data category: Text Analysis </a:t>
            </a:r>
            <a:endParaRPr lang="en-US" sz="2400" b="1" dirty="0"/>
          </a:p>
        </p:txBody>
      </p:sp>
      <p:sp>
        <p:nvSpPr>
          <p:cNvPr id="9" name="Označba mesta besedila 8"/>
          <p:cNvSpPr>
            <a:spLocks noGrp="1"/>
          </p:cNvSpPr>
          <p:nvPr>
            <p:ph type="body" sz="quarter" idx="3"/>
          </p:nvPr>
        </p:nvSpPr>
        <p:spPr>
          <a:xfrm>
            <a:off x="5032112" y="1632631"/>
            <a:ext cx="4378590" cy="966333"/>
          </a:xfrm>
        </p:spPr>
        <p:txBody>
          <a:bodyPr>
            <a:noAutofit/>
          </a:bodyPr>
          <a:lstStyle/>
          <a:p>
            <a:r>
              <a:rPr lang="en-US" sz="2400" dirty="0"/>
              <a:t>Solution</a:t>
            </a:r>
            <a:r>
              <a:rPr lang="en-US" sz="2400" b="0" dirty="0"/>
              <a:t>: </a:t>
            </a:r>
            <a:r>
              <a:rPr lang="en-US" sz="2400" b="0" dirty="0" smtClean="0"/>
              <a:t>use natural language processing techniques to provide </a:t>
            </a:r>
            <a:r>
              <a:rPr lang="en-US" sz="2400" b="0" dirty="0"/>
              <a:t>context for ambiguous content.</a:t>
            </a:r>
          </a:p>
        </p:txBody>
      </p:sp>
      <p:sp>
        <p:nvSpPr>
          <p:cNvPr id="12" name="Označba mesta vsebine 11"/>
          <p:cNvSpPr>
            <a:spLocks noGrp="1"/>
          </p:cNvSpPr>
          <p:nvPr>
            <p:ph sz="quarter" idx="4"/>
          </p:nvPr>
        </p:nvSpPr>
        <p:spPr>
          <a:xfrm>
            <a:off x="5032112" y="2593521"/>
            <a:ext cx="4378590" cy="3663497"/>
          </a:xfrm>
        </p:spPr>
        <p:txBody>
          <a:bodyPr>
            <a:normAutofit/>
          </a:bodyPr>
          <a:lstStyle/>
          <a:p>
            <a:r>
              <a:rPr lang="en-US" dirty="0" smtClean="0"/>
              <a:t>Implemented and demonstrated with the </a:t>
            </a:r>
            <a:r>
              <a:rPr lang="en-US" dirty="0" err="1" smtClean="0"/>
              <a:t>Enrycher</a:t>
            </a:r>
            <a:r>
              <a:rPr lang="en-US" dirty="0" smtClean="0"/>
              <a:t> NLP tool</a:t>
            </a:r>
          </a:p>
          <a:p>
            <a:endParaRPr lang="en-US" dirty="0"/>
          </a:p>
          <a:p>
            <a:endParaRPr lang="en-US" dirty="0" smtClean="0"/>
          </a:p>
          <a:p>
            <a:endParaRPr lang="en-US" dirty="0"/>
          </a:p>
          <a:p>
            <a:r>
              <a:rPr lang="en-US" sz="2400" b="1" dirty="0" smtClean="0"/>
              <a:t>Demo: </a:t>
            </a:r>
            <a:r>
              <a:rPr lang="en-US" sz="2400" dirty="0" smtClean="0"/>
              <a:t>enrycher.ijs.si/</a:t>
            </a:r>
            <a:r>
              <a:rPr lang="en-US" sz="2400" dirty="0" err="1" smtClean="0"/>
              <a:t>mlw</a:t>
            </a:r>
            <a:r>
              <a:rPr lang="en-US" sz="2400" dirty="0" smtClean="0"/>
              <a:t>/</a:t>
            </a:r>
          </a:p>
          <a:p>
            <a:r>
              <a:rPr lang="en-US" sz="2400" b="1" dirty="0" smtClean="0"/>
              <a:t>Questions: </a:t>
            </a:r>
            <a:r>
              <a:rPr lang="en-US" sz="2400" dirty="0" smtClean="0"/>
              <a:t>tadej.stajner@ijs.si</a:t>
            </a:r>
          </a:p>
          <a:p>
            <a:pPr marL="0" indent="0">
              <a:buNone/>
            </a:pPr>
            <a:endParaRPr lang="en-US" sz="2400" b="1" dirty="0" smtClean="0"/>
          </a:p>
        </p:txBody>
      </p:sp>
      <p:pic>
        <p:nvPicPr>
          <p:cNvPr id="24" name="Picture 3" descr="G:\tadej\workspace\ltweb\rome\ro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112" y="3794451"/>
            <a:ext cx="4311693" cy="1479224"/>
          </a:xfrm>
          <a:prstGeom prst="rect">
            <a:avLst/>
          </a:prstGeom>
          <a:noFill/>
          <a:extLst>
            <a:ext uri="{909E8E84-426E-40dd-AFC4-6F175D3DCCD1}">
              <a14:hiddenFill xmlns:a14="http://schemas.microsoft.com/office/drawing/2010/main">
                <a:solidFill>
                  <a:srgbClr val="FFFFFF"/>
                </a:solidFill>
              </a14:hiddenFill>
            </a:ext>
          </a:extLst>
        </p:spPr>
      </p:pic>
      <p:sp>
        <p:nvSpPr>
          <p:cNvPr id="10"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10</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de-DE" dirty="0"/>
              <a:t>ITS 2.0 </a:t>
            </a:r>
            <a:r>
              <a:rPr lang="de-DE" dirty="0" smtClean="0"/>
              <a:t>Support</a:t>
            </a:r>
            <a:br>
              <a:rPr lang="de-DE" dirty="0" smtClean="0"/>
            </a:br>
            <a:r>
              <a:rPr lang="de-DE" dirty="0" smtClean="0"/>
              <a:t>in </a:t>
            </a:r>
            <a:r>
              <a:rPr lang="de-DE" dirty="0"/>
              <a:t>Modern </a:t>
            </a:r>
            <a:r>
              <a:rPr lang="de-DE" dirty="0" err="1"/>
              <a:t>Document</a:t>
            </a:r>
            <a:r>
              <a:rPr lang="de-DE" dirty="0"/>
              <a:t> Formats</a:t>
            </a:r>
            <a:endParaRPr lang="en-US" dirty="0"/>
          </a:p>
        </p:txBody>
      </p:sp>
      <p:sp>
        <p:nvSpPr>
          <p:cNvPr id="5" name="Content Placeholder 4"/>
          <p:cNvSpPr>
            <a:spLocks noGrp="1"/>
          </p:cNvSpPr>
          <p:nvPr>
            <p:ph idx="1"/>
          </p:nvPr>
        </p:nvSpPr>
        <p:spPr/>
        <p:txBody>
          <a:bodyPr>
            <a:normAutofit fontScale="85000" lnSpcReduction="10000"/>
          </a:bodyPr>
          <a:lstStyle/>
          <a:p>
            <a:pPr lvl="0"/>
            <a:r>
              <a:rPr lang="en-US" dirty="0"/>
              <a:t>HTML5 support</a:t>
            </a:r>
          </a:p>
          <a:p>
            <a:pPr lvl="1"/>
            <a:r>
              <a:rPr lang="en-US" dirty="0"/>
              <a:t>Native support (its-* attributes)</a:t>
            </a:r>
          </a:p>
          <a:p>
            <a:pPr lvl="1"/>
            <a:r>
              <a:rPr lang="en-US" dirty="0"/>
              <a:t>Supported by validators – validator.w3.org and </a:t>
            </a:r>
            <a:r>
              <a:rPr lang="en-US" dirty="0" smtClean="0"/>
              <a:t>validator.nu</a:t>
            </a:r>
            <a:endParaRPr lang="cs-CZ" dirty="0" smtClean="0"/>
          </a:p>
          <a:p>
            <a:pPr lvl="1"/>
            <a:r>
              <a:rPr lang="cs-CZ" dirty="0" err="1" smtClean="0"/>
              <a:t>You</a:t>
            </a:r>
            <a:r>
              <a:rPr lang="cs-CZ" dirty="0" smtClean="0"/>
              <a:t> </a:t>
            </a:r>
            <a:r>
              <a:rPr lang="cs-CZ" dirty="0" err="1" smtClean="0"/>
              <a:t>can</a:t>
            </a:r>
            <a:r>
              <a:rPr lang="cs-CZ" dirty="0" smtClean="0"/>
              <a:t> use ITS </a:t>
            </a:r>
            <a:r>
              <a:rPr lang="cs-CZ" dirty="0" err="1" smtClean="0"/>
              <a:t>markup</a:t>
            </a:r>
            <a:r>
              <a:rPr lang="cs-CZ" dirty="0" smtClean="0"/>
              <a:t> </a:t>
            </a:r>
            <a:r>
              <a:rPr lang="cs-CZ" dirty="0" err="1" smtClean="0"/>
              <a:t>right</a:t>
            </a:r>
            <a:r>
              <a:rPr lang="cs-CZ" dirty="0" smtClean="0"/>
              <a:t> </a:t>
            </a:r>
            <a:r>
              <a:rPr lang="cs-CZ" dirty="0" err="1" smtClean="0"/>
              <a:t>now</a:t>
            </a:r>
            <a:r>
              <a:rPr lang="cs-CZ" dirty="0" smtClean="0"/>
              <a:t> in </a:t>
            </a:r>
            <a:r>
              <a:rPr lang="cs-CZ" dirty="0" err="1" smtClean="0"/>
              <a:t>your</a:t>
            </a:r>
            <a:r>
              <a:rPr lang="cs-CZ" dirty="0" smtClean="0"/>
              <a:t> </a:t>
            </a:r>
            <a:r>
              <a:rPr lang="cs-CZ" dirty="0" err="1" smtClean="0"/>
              <a:t>pages</a:t>
            </a:r>
            <a:r>
              <a:rPr lang="cs-CZ" dirty="0" smtClean="0"/>
              <a:t> and </a:t>
            </a:r>
            <a:r>
              <a:rPr lang="cs-CZ" dirty="0" err="1" smtClean="0"/>
              <a:t>get</a:t>
            </a:r>
            <a:r>
              <a:rPr lang="cs-CZ" dirty="0" smtClean="0"/>
              <a:t> </a:t>
            </a:r>
            <a:r>
              <a:rPr lang="cs-CZ" dirty="0" err="1" smtClean="0"/>
              <a:t>them</a:t>
            </a:r>
            <a:r>
              <a:rPr lang="cs-CZ" dirty="0" smtClean="0"/>
              <a:t> </a:t>
            </a:r>
            <a:r>
              <a:rPr lang="cs-CZ" dirty="0" err="1" smtClean="0"/>
              <a:t>validated</a:t>
            </a:r>
            <a:endParaRPr lang="en-US" dirty="0"/>
          </a:p>
          <a:p>
            <a:pPr lvl="0"/>
            <a:r>
              <a:rPr lang="en-US" dirty="0"/>
              <a:t>DocBook support</a:t>
            </a:r>
          </a:p>
          <a:p>
            <a:pPr lvl="1"/>
            <a:r>
              <a:rPr lang="en-US" dirty="0"/>
              <a:t>Supported </a:t>
            </a:r>
            <a:r>
              <a:rPr lang="en-US" dirty="0" smtClean="0"/>
              <a:t>by</a:t>
            </a:r>
            <a:r>
              <a:rPr lang="cs-CZ" dirty="0" smtClean="0"/>
              <a:t/>
            </a:r>
            <a:br>
              <a:rPr lang="cs-CZ" dirty="0" smtClean="0"/>
            </a:br>
            <a:r>
              <a:rPr lang="en-US" dirty="0" smtClean="0"/>
              <a:t>standard schema</a:t>
            </a:r>
            <a:r>
              <a:rPr lang="cs-CZ" dirty="0" smtClean="0"/>
              <a:t/>
            </a:r>
            <a:br>
              <a:rPr lang="cs-CZ" dirty="0" smtClean="0"/>
            </a:br>
            <a:r>
              <a:rPr lang="en-US" dirty="0" smtClean="0"/>
              <a:t>and </a:t>
            </a:r>
            <a:r>
              <a:rPr lang="en-US" dirty="0" err="1"/>
              <a:t>stylesheets</a:t>
            </a:r>
            <a:endParaRPr lang="en-US" dirty="0"/>
          </a:p>
          <a:p>
            <a:pPr lvl="0"/>
            <a:r>
              <a:rPr lang="en-US" dirty="0"/>
              <a:t>DITA support</a:t>
            </a:r>
          </a:p>
          <a:p>
            <a:pPr lvl="1"/>
            <a:r>
              <a:rPr lang="en-US" dirty="0" smtClean="0"/>
              <a:t>Coming </a:t>
            </a:r>
            <a:r>
              <a:rPr lang="en-US" dirty="0"/>
              <a:t>soon</a:t>
            </a:r>
          </a:p>
          <a:p>
            <a:pPr lvl="1"/>
            <a:endParaRPr lang="en-US" dirty="0"/>
          </a:p>
          <a:p>
            <a:endParaRPr lang="en-US" dirty="0"/>
          </a:p>
        </p:txBody>
      </p:sp>
      <p:sp>
        <p:nvSpPr>
          <p:cNvPr id="6"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11</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328" y="3344865"/>
            <a:ext cx="5648325"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(Automatically) process</a:t>
            </a:r>
            <a:br>
              <a:rPr lang="en-GB" dirty="0" smtClean="0"/>
            </a:br>
            <a:r>
              <a:rPr lang="en-GB" dirty="0" smtClean="0"/>
              <a:t>ITS </a:t>
            </a:r>
            <a:r>
              <a:rPr lang="en-GB" dirty="0"/>
              <a:t>2.0 </a:t>
            </a:r>
            <a:r>
              <a:rPr lang="en-GB" dirty="0" smtClean="0"/>
              <a:t>enhanced content (1/2)</a:t>
            </a:r>
            <a:endParaRPr lang="en-GB" dirty="0"/>
          </a:p>
        </p:txBody>
      </p:sp>
      <p:sp>
        <p:nvSpPr>
          <p:cNvPr id="3" name="Inhaltsplatzhalter 2"/>
          <p:cNvSpPr>
            <a:spLocks noGrp="1"/>
          </p:cNvSpPr>
          <p:nvPr>
            <p:ph idx="1"/>
          </p:nvPr>
        </p:nvSpPr>
        <p:spPr>
          <a:xfrm>
            <a:off x="465373" y="1697495"/>
            <a:ext cx="9000563" cy="4616830"/>
          </a:xfrm>
        </p:spPr>
        <p:txBody>
          <a:bodyPr>
            <a:normAutofit fontScale="85000" lnSpcReduction="20000"/>
          </a:bodyPr>
          <a:lstStyle/>
          <a:p>
            <a:r>
              <a:rPr lang="en-GB" dirty="0" smtClean="0"/>
              <a:t>Machine </a:t>
            </a:r>
            <a:r>
              <a:rPr lang="en-GB" dirty="0"/>
              <a:t>translation statistical: </a:t>
            </a:r>
            <a:r>
              <a:rPr lang="en-GB" dirty="0">
                <a:solidFill>
                  <a:srgbClr val="0000FF"/>
                </a:solidFill>
              </a:rPr>
              <a:t>Dublin City University</a:t>
            </a:r>
            <a:r>
              <a:rPr lang="en-GB" dirty="0"/>
              <a:t>. Presenter: </a:t>
            </a:r>
            <a:r>
              <a:rPr lang="en-GB" dirty="0" smtClean="0"/>
              <a:t>Felix </a:t>
            </a:r>
            <a:r>
              <a:rPr lang="en-GB" dirty="0"/>
              <a:t>Sasaki</a:t>
            </a:r>
          </a:p>
          <a:p>
            <a:r>
              <a:rPr lang="en-GB" dirty="0" smtClean="0"/>
              <a:t>Machine </a:t>
            </a:r>
            <a:r>
              <a:rPr lang="en-GB" dirty="0"/>
              <a:t>translation rule based: </a:t>
            </a:r>
            <a:r>
              <a:rPr lang="en-GB" dirty="0">
                <a:solidFill>
                  <a:srgbClr val="0000FF"/>
                </a:solidFill>
              </a:rPr>
              <a:t>Lucy Software</a:t>
            </a:r>
            <a:r>
              <a:rPr lang="en-GB" dirty="0"/>
              <a:t>. </a:t>
            </a:r>
            <a:r>
              <a:rPr lang="en-GB" dirty="0" smtClean="0"/>
              <a:t>See </a:t>
            </a:r>
            <a:r>
              <a:rPr lang="en-GB" dirty="0"/>
              <a:t>presentation from Pedro </a:t>
            </a:r>
            <a:r>
              <a:rPr lang="en-GB" dirty="0" err="1"/>
              <a:t>Díez</a:t>
            </a:r>
            <a:r>
              <a:rPr lang="en-GB" dirty="0"/>
              <a:t> </a:t>
            </a:r>
            <a:r>
              <a:rPr lang="en-GB" dirty="0" err="1" smtClean="0"/>
              <a:t>Orzas</a:t>
            </a:r>
            <a:r>
              <a:rPr lang="en-GB" dirty="0" smtClean="0"/>
              <a:t> later</a:t>
            </a:r>
            <a:endParaRPr lang="en-GB" dirty="0"/>
          </a:p>
          <a:p>
            <a:r>
              <a:rPr lang="en-GB" dirty="0" smtClean="0"/>
              <a:t>Building </a:t>
            </a:r>
            <a:r>
              <a:rPr lang="en-GB" dirty="0"/>
              <a:t>localization processes: </a:t>
            </a:r>
            <a:r>
              <a:rPr lang="en-GB" dirty="0">
                <a:solidFill>
                  <a:srgbClr val="0000FF"/>
                </a:solidFill>
              </a:rPr>
              <a:t>ENLASO</a:t>
            </a:r>
            <a:r>
              <a:rPr lang="en-GB" dirty="0"/>
              <a:t>. Presenter: </a:t>
            </a:r>
            <a:r>
              <a:rPr lang="en-GB" dirty="0" smtClean="0"/>
              <a:t>Felix </a:t>
            </a:r>
            <a:r>
              <a:rPr lang="en-GB" dirty="0" smtClean="0"/>
              <a:t>Sasaki</a:t>
            </a:r>
          </a:p>
          <a:p>
            <a:r>
              <a:rPr lang="en-GB" dirty="0" smtClean="0"/>
              <a:t>Workflow for creating global content: </a:t>
            </a:r>
            <a:r>
              <a:rPr lang="en-GB" dirty="0" smtClean="0">
                <a:solidFill>
                  <a:srgbClr val="0000FF"/>
                </a:solidFill>
              </a:rPr>
              <a:t>Trinity College Dublin</a:t>
            </a:r>
            <a:r>
              <a:rPr lang="en-GB" dirty="0" smtClean="0"/>
              <a:t>. Presenter: Dave Lewis</a:t>
            </a:r>
            <a:endParaRPr lang="en-GB" dirty="0"/>
          </a:p>
          <a:p>
            <a:r>
              <a:rPr lang="en-GB" dirty="0" smtClean="0"/>
              <a:t>Building </a:t>
            </a:r>
            <a:r>
              <a:rPr lang="en-GB" dirty="0"/>
              <a:t>localization </a:t>
            </a:r>
            <a:r>
              <a:rPr lang="en-GB" dirty="0" smtClean="0"/>
              <a:t>Web </a:t>
            </a:r>
            <a:r>
              <a:rPr lang="en-GB" dirty="0"/>
              <a:t>services: </a:t>
            </a:r>
            <a:r>
              <a:rPr lang="en-GB" dirty="0">
                <a:solidFill>
                  <a:srgbClr val="0000FF"/>
                </a:solidFill>
              </a:rPr>
              <a:t>University of Limerick</a:t>
            </a:r>
            <a:r>
              <a:rPr lang="en-GB" dirty="0"/>
              <a:t>, </a:t>
            </a:r>
            <a:r>
              <a:rPr lang="en-GB" dirty="0" smtClean="0">
                <a:solidFill>
                  <a:srgbClr val="0000FF"/>
                </a:solidFill>
              </a:rPr>
              <a:t>Moravia</a:t>
            </a:r>
            <a:r>
              <a:rPr lang="en-GB" dirty="0" smtClean="0"/>
              <a:t>. Presenter: David </a:t>
            </a:r>
            <a:r>
              <a:rPr lang="en-GB" dirty="0" err="1"/>
              <a:t>Filip</a:t>
            </a:r>
            <a:endParaRPr lang="en-GB" dirty="0"/>
          </a:p>
          <a:p>
            <a:r>
              <a:rPr lang="en-GB" dirty="0" smtClean="0"/>
              <a:t>Preview </a:t>
            </a:r>
            <a:r>
              <a:rPr lang="en-GB" dirty="0"/>
              <a:t>in the browser: </a:t>
            </a:r>
            <a:r>
              <a:rPr lang="en-GB" dirty="0" err="1">
                <a:solidFill>
                  <a:srgbClr val="0000FF"/>
                </a:solidFill>
              </a:rPr>
              <a:t>Logrus</a:t>
            </a:r>
            <a:r>
              <a:rPr lang="en-GB" dirty="0"/>
              <a:t>. Presenter: Serge </a:t>
            </a:r>
            <a:r>
              <a:rPr lang="en-GB" dirty="0" err="1"/>
              <a:t>Gladkoff</a:t>
            </a:r>
            <a:r>
              <a:rPr lang="en-GB" dirty="0"/>
              <a:t> </a:t>
            </a:r>
          </a:p>
        </p:txBody>
      </p:sp>
      <p:sp>
        <p:nvSpPr>
          <p:cNvPr id="4" name="Foliennummernplatzhalter 3"/>
          <p:cNvSpPr>
            <a:spLocks noGrp="1"/>
          </p:cNvSpPr>
          <p:nvPr>
            <p:ph type="sldNum" sz="quarter" idx="12"/>
          </p:nvPr>
        </p:nvSpPr>
        <p:spPr/>
        <p:txBody>
          <a:bodyPr/>
          <a:lstStyle/>
          <a:p>
            <a:fld id="{0A512F4F-E236-534E-8482-D2412B64E205}" type="slidenum">
              <a:rPr lang="en-US" smtClean="0"/>
              <a:pPr/>
              <a:t>12</a:t>
            </a:fld>
            <a:endParaRPr lang="en-US"/>
          </a:p>
        </p:txBody>
      </p:sp>
    </p:spTree>
    <p:extLst>
      <p:ext uri="{BB962C8B-B14F-4D97-AF65-F5344CB8AC3E}">
        <p14:creationId xmlns:p14="http://schemas.microsoft.com/office/powerpoint/2010/main" val="2355029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b="1" cap="small" dirty="0" smtClean="0"/>
              <a:t>ITS 2.0 &amp; Machine Translation</a:t>
            </a:r>
            <a:endParaRPr lang="en-US" b="1" cap="small" dirty="0"/>
          </a:p>
        </p:txBody>
      </p:sp>
      <p:sp>
        <p:nvSpPr>
          <p:cNvPr id="2" name="Text Placeholder 1"/>
          <p:cNvSpPr>
            <a:spLocks noGrp="1"/>
          </p:cNvSpPr>
          <p:nvPr>
            <p:ph type="body" idx="1"/>
          </p:nvPr>
        </p:nvSpPr>
        <p:spPr>
          <a:xfrm>
            <a:off x="495301" y="1250113"/>
            <a:ext cx="4376870" cy="639762"/>
          </a:xfrm>
        </p:spPr>
        <p:txBody>
          <a:bodyPr/>
          <a:lstStyle/>
          <a:p>
            <a:pPr algn="ctr"/>
            <a:r>
              <a:rPr lang="en-US" u="sng" dirty="0" smtClean="0"/>
              <a:t>Translation Web Service</a:t>
            </a:r>
            <a:endParaRPr lang="en-US" u="sng" dirty="0"/>
          </a:p>
        </p:txBody>
      </p:sp>
      <p:sp>
        <p:nvSpPr>
          <p:cNvPr id="3" name="Content Placeholder 2"/>
          <p:cNvSpPr>
            <a:spLocks noGrp="1"/>
          </p:cNvSpPr>
          <p:nvPr>
            <p:ph sz="half" idx="2"/>
          </p:nvPr>
        </p:nvSpPr>
        <p:spPr>
          <a:xfrm>
            <a:off x="495301" y="1889875"/>
            <a:ext cx="4376870" cy="3951288"/>
          </a:xfrm>
        </p:spPr>
        <p:txBody>
          <a:bodyPr>
            <a:normAutofit fontScale="92500" lnSpcReduction="20000"/>
          </a:bodyPr>
          <a:lstStyle/>
          <a:p>
            <a:r>
              <a:rPr lang="en-US" dirty="0"/>
              <a:t>T</a:t>
            </a:r>
            <a:r>
              <a:rPr lang="en-US" dirty="0" smtClean="0"/>
              <a:t>ranslating of HTML / XLIFF documents tagged with ITS 2.0 metadata</a:t>
            </a:r>
          </a:p>
          <a:p>
            <a:pPr lvl="1"/>
            <a:r>
              <a:rPr lang="en-US" dirty="0" smtClean="0"/>
              <a:t>Domain, Lang Info, Locale Filter</a:t>
            </a:r>
          </a:p>
          <a:p>
            <a:pPr lvl="1"/>
            <a:r>
              <a:rPr lang="en-US" dirty="0" smtClean="0"/>
              <a:t>Terminology, Translate</a:t>
            </a:r>
          </a:p>
          <a:p>
            <a:pPr lvl="1"/>
            <a:r>
              <a:rPr lang="en-US" dirty="0" smtClean="0"/>
              <a:t>MT Confidence, Provenance</a:t>
            </a:r>
          </a:p>
          <a:p>
            <a:r>
              <a:rPr lang="en-US" dirty="0" smtClean="0"/>
              <a:t>Demonstrate pre/post process wrapper scripts are sufficient to adapt a pre-existing MT system to the ITS 2.0 standard</a:t>
            </a:r>
          </a:p>
          <a:p>
            <a:r>
              <a:rPr lang="en-US" dirty="0" smtClean="0"/>
              <a:t>Benefits include integration of MT system into the larger localization pipeline </a:t>
            </a:r>
            <a:endParaRPr lang="en-US" dirty="0"/>
          </a:p>
        </p:txBody>
      </p:sp>
      <p:sp>
        <p:nvSpPr>
          <p:cNvPr id="7" name="Text Placeholder 6"/>
          <p:cNvSpPr>
            <a:spLocks noGrp="1"/>
          </p:cNvSpPr>
          <p:nvPr>
            <p:ph type="body" sz="quarter" idx="3"/>
          </p:nvPr>
        </p:nvSpPr>
        <p:spPr>
          <a:xfrm>
            <a:off x="5032112" y="1250113"/>
            <a:ext cx="4378590" cy="639762"/>
          </a:xfrm>
        </p:spPr>
        <p:txBody>
          <a:bodyPr/>
          <a:lstStyle/>
          <a:p>
            <a:pPr algn="ctr"/>
            <a:r>
              <a:rPr lang="en-US" u="sng" dirty="0" smtClean="0"/>
              <a:t>Training Web Service</a:t>
            </a:r>
            <a:endParaRPr lang="en-US" u="sng" dirty="0"/>
          </a:p>
        </p:txBody>
      </p:sp>
      <p:sp>
        <p:nvSpPr>
          <p:cNvPr id="8" name="Content Placeholder 7"/>
          <p:cNvSpPr>
            <a:spLocks noGrp="1"/>
          </p:cNvSpPr>
          <p:nvPr>
            <p:ph sz="quarter" idx="4"/>
          </p:nvPr>
        </p:nvSpPr>
        <p:spPr>
          <a:xfrm>
            <a:off x="5032112" y="1889875"/>
            <a:ext cx="4378590" cy="4154668"/>
          </a:xfrm>
        </p:spPr>
        <p:txBody>
          <a:bodyPr>
            <a:normAutofit fontScale="92500" lnSpcReduction="10000"/>
          </a:bodyPr>
          <a:lstStyle/>
          <a:p>
            <a:r>
              <a:rPr lang="en-US" dirty="0" smtClean="0"/>
              <a:t>Use of metadata info to train Statistical MT components (Translation &amp; Lang Models)</a:t>
            </a:r>
          </a:p>
          <a:p>
            <a:pPr lvl="1"/>
            <a:r>
              <a:rPr lang="en-US" dirty="0" smtClean="0"/>
              <a:t>Translate, Terminology</a:t>
            </a:r>
          </a:p>
          <a:p>
            <a:r>
              <a:rPr lang="en-US" dirty="0" smtClean="0"/>
              <a:t>Extract do-not-translate and named entity Terms, force feed this in training cycle</a:t>
            </a:r>
          </a:p>
          <a:p>
            <a:pPr lvl="1"/>
            <a:r>
              <a:rPr lang="en-US" dirty="0" smtClean="0"/>
              <a:t>Significant Improvement observed in translation accuracy</a:t>
            </a:r>
          </a:p>
          <a:p>
            <a:r>
              <a:rPr lang="en-US" dirty="0" smtClean="0"/>
              <a:t>Benefits include added consistency in translation across multiple documents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0568" y="346390"/>
            <a:ext cx="818866" cy="27432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5632" y="588811"/>
            <a:ext cx="660850" cy="52067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8112" y="1132205"/>
            <a:ext cx="882588" cy="306699"/>
          </a:xfrm>
          <a:prstGeom prst="rect">
            <a:avLst/>
          </a:prstGeom>
          <a:ln>
            <a:noFill/>
          </a:ln>
          <a:effectLst>
            <a:outerShdw blurRad="292100" dist="139700" dir="2700000" algn="tl" rotWithShape="0">
              <a:srgbClr val="333333">
                <a:alpha val="65000"/>
              </a:srgbClr>
            </a:outerShdw>
          </a:effectLst>
        </p:spPr>
      </p:pic>
      <p:sp>
        <p:nvSpPr>
          <p:cNvPr id="9" name="Rounded Rectangle 8"/>
          <p:cNvSpPr/>
          <p:nvPr/>
        </p:nvSpPr>
        <p:spPr>
          <a:xfrm>
            <a:off x="688770" y="5807034"/>
            <a:ext cx="8665039" cy="451263"/>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t>Web </a:t>
            </a:r>
            <a:r>
              <a:rPr lang="en-US" dirty="0"/>
              <a:t>Service Located at: http://srv-cngl.computing.dcu.ie/mlwlt/</a:t>
            </a:r>
          </a:p>
        </p:txBody>
      </p:sp>
      <p:sp>
        <p:nvSpPr>
          <p:cNvPr id="11"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13</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ITS in the Okapi Framework</a:t>
            </a:r>
            <a:endParaRPr lang="en-US" dirty="0"/>
          </a:p>
        </p:txBody>
      </p:sp>
      <p:sp>
        <p:nvSpPr>
          <p:cNvPr id="11" name="Inhaltsplatzhalter 10"/>
          <p:cNvSpPr>
            <a:spLocks noGrp="1"/>
          </p:cNvSpPr>
          <p:nvPr>
            <p:ph idx="1"/>
          </p:nvPr>
        </p:nvSpPr>
        <p:spPr/>
        <p:txBody>
          <a:bodyPr>
            <a:normAutofit/>
          </a:bodyPr>
          <a:lstStyle/>
          <a:p>
            <a:r>
              <a:rPr lang="en-US" sz="2800" b="1" dirty="0" smtClean="0"/>
              <a:t>Open-source</a:t>
            </a:r>
            <a:r>
              <a:rPr lang="en-US" sz="2800" dirty="0" smtClean="0"/>
              <a:t> and </a:t>
            </a:r>
            <a:r>
              <a:rPr lang="en-US" sz="2800" b="1" dirty="0" smtClean="0"/>
              <a:t>cross-platform</a:t>
            </a:r>
            <a:r>
              <a:rPr lang="en-US" sz="2800" dirty="0" smtClean="0"/>
              <a:t> set of </a:t>
            </a:r>
            <a:r>
              <a:rPr lang="en-US" sz="2800" b="1" dirty="0" smtClean="0"/>
              <a:t>libraries and tools</a:t>
            </a:r>
            <a:r>
              <a:rPr lang="en-US" sz="2800" dirty="0" smtClean="0"/>
              <a:t> for building localization processes.</a:t>
            </a:r>
          </a:p>
          <a:p>
            <a:r>
              <a:rPr lang="en-US" sz="2800" dirty="0" smtClean="0"/>
              <a:t>Offers ITS support for XML, HTML5 and XLIFF, as well as in many components: Quality Check, Term Extraction, Microsoft Batch Translation, Enrycher, </a:t>
            </a:r>
            <a:r>
              <a:rPr lang="en-US" sz="2800" dirty="0" err="1" smtClean="0"/>
              <a:t>LanguageTool</a:t>
            </a:r>
            <a:r>
              <a:rPr lang="en-US" sz="2800" dirty="0" smtClean="0"/>
              <a:t>, etc.</a:t>
            </a:r>
          </a:p>
          <a:p>
            <a:r>
              <a:rPr lang="en-US" sz="2800" dirty="0" smtClean="0"/>
              <a:t>Makes adoption of ITS easy for developers and immediate for Okapi’s tools users.</a:t>
            </a:r>
          </a:p>
          <a:p>
            <a:r>
              <a:rPr lang="en-US" sz="2800" dirty="0" smtClean="0"/>
              <a:t>Continuing work after </a:t>
            </a:r>
            <a:br>
              <a:rPr lang="en-US" sz="2800" dirty="0" smtClean="0"/>
            </a:br>
            <a:r>
              <a:rPr lang="en-US" sz="2800" dirty="0" smtClean="0"/>
              <a:t>the MLW-LT project.</a:t>
            </a:r>
          </a:p>
        </p:txBody>
      </p:sp>
      <p:pic>
        <p:nvPicPr>
          <p:cNvPr id="5" name="Picture 4" descr="ENLASO_Logo_Full_Color_White.jpg"/>
          <p:cNvPicPr>
            <a:picLocks noChangeAspect="1"/>
          </p:cNvPicPr>
          <p:nvPr/>
        </p:nvPicPr>
        <p:blipFill>
          <a:blip r:embed="rId3"/>
          <a:stretch>
            <a:fillRect/>
          </a:stretch>
        </p:blipFill>
        <p:spPr>
          <a:xfrm>
            <a:off x="6955280" y="4939989"/>
            <a:ext cx="2200275" cy="743426"/>
          </a:xfrm>
          <a:prstGeom prst="rect">
            <a:avLst/>
          </a:prstGeom>
        </p:spPr>
      </p:pic>
      <p:pic>
        <p:nvPicPr>
          <p:cNvPr id="6" name="Picture 2" descr="http://okapi.opentag.com/okapi_large.png"/>
          <p:cNvPicPr>
            <a:picLocks noChangeAspect="1" noChangeArrowheads="1"/>
          </p:cNvPicPr>
          <p:nvPr/>
        </p:nvPicPr>
        <p:blipFill>
          <a:blip r:embed="rId4" cstate="print"/>
          <a:srcRect/>
          <a:stretch>
            <a:fillRect/>
          </a:stretch>
        </p:blipFill>
        <p:spPr bwMode="auto">
          <a:xfrm>
            <a:off x="4616387" y="4901365"/>
            <a:ext cx="1990725" cy="685800"/>
          </a:xfrm>
          <a:prstGeom prst="rect">
            <a:avLst/>
          </a:prstGeom>
          <a:noFill/>
        </p:spPr>
      </p:pic>
      <p:sp>
        <p:nvSpPr>
          <p:cNvPr id="7"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14</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ITS2.0 for Global Intelligent Content</a:t>
            </a:r>
            <a:endParaRPr 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1695" y="2813569"/>
            <a:ext cx="2067042" cy="3353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62" y="1220991"/>
            <a:ext cx="5476163" cy="2847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ent Arrow 1"/>
          <p:cNvSpPr/>
          <p:nvPr/>
        </p:nvSpPr>
        <p:spPr>
          <a:xfrm flipV="1">
            <a:off x="2960175" y="4453026"/>
            <a:ext cx="1077131" cy="1141862"/>
          </a:xfrm>
          <a:prstGeom prst="ben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3" name="TextBox 12"/>
          <p:cNvSpPr txBox="1"/>
          <p:nvPr/>
        </p:nvSpPr>
        <p:spPr>
          <a:xfrm>
            <a:off x="5532894" y="3948807"/>
            <a:ext cx="1766808" cy="384721"/>
          </a:xfrm>
          <a:prstGeom prst="rect">
            <a:avLst/>
          </a:prstGeom>
          <a:noFill/>
        </p:spPr>
        <p:txBody>
          <a:bodyPr wrap="square" rtlCol="0">
            <a:spAutoFit/>
          </a:bodyPr>
          <a:lstStyle/>
          <a:p>
            <a:endParaRPr lang="en-IE" dirty="0">
              <a:solidFill>
                <a:srgbClr val="FF0000"/>
              </a:solidFill>
            </a:endParaRPr>
          </a:p>
        </p:txBody>
      </p:sp>
      <p:sp>
        <p:nvSpPr>
          <p:cNvPr id="14" name="Pentagon 13"/>
          <p:cNvSpPr/>
          <p:nvPr/>
        </p:nvSpPr>
        <p:spPr>
          <a:xfrm>
            <a:off x="4037305" y="4640013"/>
            <a:ext cx="1751311" cy="1453030"/>
          </a:xfrm>
          <a:prstGeom prst="homePlate">
            <a:avLst>
              <a:gd name="adj" fmla="val 377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dirty="0">
                <a:solidFill>
                  <a:schemeClr val="tx1"/>
                </a:solidFill>
              </a:rPr>
              <a:t>Linked Data and Multilingual Content Processing</a:t>
            </a:r>
          </a:p>
        </p:txBody>
      </p:sp>
      <p:pic>
        <p:nvPicPr>
          <p:cNvPr id="15" name="Picture 2" descr="Image:CNGL-Logo-Ne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1432" y="4420679"/>
            <a:ext cx="1518270" cy="522779"/>
          </a:xfrm>
          <a:prstGeom prst="rect">
            <a:avLst/>
          </a:prstGeom>
          <a:noFill/>
          <a:extLst>
            <a:ext uri="{909E8E84-426E-40dd-AFC4-6F175D3DCCD1}">
              <a14:hiddenFill xmlns:a14="http://schemas.microsoft.com/office/drawing/2010/main">
                <a:solidFill>
                  <a:srgbClr val="FFFFFF"/>
                </a:solidFill>
              </a14:hiddenFill>
            </a:ext>
          </a:extLst>
        </p:spPr>
      </p:pic>
      <p:sp>
        <p:nvSpPr>
          <p:cNvPr id="16" name="Pentagon 15"/>
          <p:cNvSpPr/>
          <p:nvPr/>
        </p:nvSpPr>
        <p:spPr>
          <a:xfrm rot="5400000">
            <a:off x="2843939" y="2045777"/>
            <a:ext cx="557937" cy="4510007"/>
          </a:xfrm>
          <a:prstGeom prst="homePlate">
            <a:avLst>
              <a:gd name="adj" fmla="val 377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E" dirty="0" smtClean="0">
                <a:solidFill>
                  <a:schemeClr val="tx1"/>
                </a:solidFill>
              </a:rPr>
              <a:t>Multilingual </a:t>
            </a:r>
            <a:r>
              <a:rPr lang="en-IE" dirty="0">
                <a:solidFill>
                  <a:schemeClr val="tx1"/>
                </a:solidFill>
              </a:rPr>
              <a:t>Content </a:t>
            </a:r>
            <a:r>
              <a:rPr lang="en-IE" dirty="0" smtClean="0">
                <a:solidFill>
                  <a:schemeClr val="tx1"/>
                </a:solidFill>
              </a:rPr>
              <a:t>Interoperability</a:t>
            </a:r>
            <a:endParaRPr lang="en-IE" dirty="0">
              <a:solidFill>
                <a:schemeClr val="tx1"/>
              </a:solidFill>
            </a:endParaRPr>
          </a:p>
        </p:txBody>
      </p:sp>
      <p:sp>
        <p:nvSpPr>
          <p:cNvPr id="17" name="Content Placeholder 2"/>
          <p:cNvSpPr txBox="1">
            <a:spLocks/>
          </p:cNvSpPr>
          <p:nvPr/>
        </p:nvSpPr>
        <p:spPr bwMode="auto">
          <a:xfrm>
            <a:off x="5580679" y="4995792"/>
            <a:ext cx="2030280" cy="611858"/>
          </a:xfrm>
          <a:prstGeom prst="rect">
            <a:avLst/>
          </a:prstGeom>
          <a:noFill/>
          <a:ln w="9525">
            <a:noFill/>
            <a:miter lim="800000"/>
            <a:headEnd/>
            <a:tailEnd/>
          </a:ln>
        </p:spPr>
        <p:txBody>
          <a:bodyPr lIns="0" rIns="0"/>
          <a:lstStyle/>
          <a:p>
            <a:pPr algn="ctr" eaLnBrk="0" hangingPunct="0">
              <a:spcBef>
                <a:spcPct val="20000"/>
              </a:spcBef>
              <a:defRPr/>
            </a:pPr>
            <a:r>
              <a:rPr lang="en-IE" sz="1400" b="1" dirty="0" smtClean="0">
                <a:solidFill>
                  <a:srgbClr val="FF0000"/>
                </a:solidFill>
              </a:rPr>
              <a:t>New FP7: FALCON</a:t>
            </a:r>
          </a:p>
          <a:p>
            <a:pPr algn="ctr" eaLnBrk="0" hangingPunct="0">
              <a:spcBef>
                <a:spcPct val="20000"/>
              </a:spcBef>
              <a:defRPr/>
            </a:pPr>
            <a:r>
              <a:rPr lang="en-IE" sz="1200" b="1" u="sng" dirty="0" smtClean="0">
                <a:solidFill>
                  <a:schemeClr val="bg2">
                    <a:lumMod val="60000"/>
                    <a:lumOff val="40000"/>
                  </a:schemeClr>
                </a:solidFill>
              </a:rPr>
              <a:t>www.falcon-project.eu</a:t>
            </a:r>
            <a:endParaRPr lang="en-GB" sz="1200" b="1" u="sng" dirty="0">
              <a:solidFill>
                <a:schemeClr val="bg2">
                  <a:lumMod val="60000"/>
                  <a:lumOff val="40000"/>
                </a:schemeClr>
              </a:solidFill>
            </a:endParaRPr>
          </a:p>
          <a:p>
            <a:pPr marL="342900" indent="-342900" algn="ctr" eaLnBrk="0" hangingPunct="0">
              <a:spcBef>
                <a:spcPct val="20000"/>
              </a:spcBef>
              <a:defRPr/>
            </a:pPr>
            <a:endParaRPr lang="en-GB" sz="1400" b="1" dirty="0">
              <a:solidFill>
                <a:schemeClr val="bg2">
                  <a:lumMod val="25000"/>
                </a:schemeClr>
              </a:solidFill>
            </a:endParaRPr>
          </a:p>
        </p:txBody>
      </p:sp>
      <p:sp>
        <p:nvSpPr>
          <p:cNvPr id="18" name="Content Placeholder 2"/>
          <p:cNvSpPr txBox="1">
            <a:spLocks/>
          </p:cNvSpPr>
          <p:nvPr/>
        </p:nvSpPr>
        <p:spPr bwMode="auto">
          <a:xfrm>
            <a:off x="5788616" y="5573806"/>
            <a:ext cx="1614407" cy="523725"/>
          </a:xfrm>
          <a:prstGeom prst="rect">
            <a:avLst/>
          </a:prstGeom>
          <a:noFill/>
          <a:ln w="9525">
            <a:noFill/>
            <a:miter lim="800000"/>
            <a:headEnd/>
            <a:tailEnd/>
          </a:ln>
        </p:spPr>
        <p:txBody>
          <a:bodyPr lIns="0" rIns="0"/>
          <a:lstStyle/>
          <a:p>
            <a:pPr algn="ctr" eaLnBrk="0" hangingPunct="0">
              <a:spcBef>
                <a:spcPct val="20000"/>
              </a:spcBef>
              <a:defRPr/>
            </a:pPr>
            <a:r>
              <a:rPr lang="en-IE" sz="1400" b="1" dirty="0" smtClean="0">
                <a:solidFill>
                  <a:srgbClr val="FF0000"/>
                </a:solidFill>
              </a:rPr>
              <a:t>New FP7: LIDER</a:t>
            </a:r>
          </a:p>
          <a:p>
            <a:pPr algn="ctr" eaLnBrk="0" hangingPunct="0">
              <a:spcBef>
                <a:spcPct val="20000"/>
              </a:spcBef>
              <a:defRPr/>
            </a:pPr>
            <a:r>
              <a:rPr lang="en-IE" sz="1200" b="1" u="sng" dirty="0" smtClean="0">
                <a:solidFill>
                  <a:schemeClr val="bg2">
                    <a:lumMod val="60000"/>
                    <a:lumOff val="40000"/>
                  </a:schemeClr>
                </a:solidFill>
              </a:rPr>
              <a:t>www.lider-project.eu</a:t>
            </a:r>
            <a:endParaRPr lang="en-GB" sz="1200" b="1" u="sng" dirty="0">
              <a:solidFill>
                <a:schemeClr val="bg2">
                  <a:lumMod val="60000"/>
                  <a:lumOff val="40000"/>
                </a:schemeClr>
              </a:solidFill>
            </a:endParaRPr>
          </a:p>
          <a:p>
            <a:pPr marL="342900" indent="-342900" algn="ctr" eaLnBrk="0" hangingPunct="0">
              <a:spcBef>
                <a:spcPct val="20000"/>
              </a:spcBef>
              <a:defRPr/>
            </a:pPr>
            <a:endParaRPr lang="en-GB" sz="1400" b="1" dirty="0">
              <a:solidFill>
                <a:schemeClr val="bg2">
                  <a:lumMod val="25000"/>
                </a:schemeClr>
              </a:solidFill>
            </a:endParaRPr>
          </a:p>
        </p:txBody>
      </p:sp>
      <p:sp>
        <p:nvSpPr>
          <p:cNvPr id="12"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15</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smtClean="0"/>
              <a:t>Preview </a:t>
            </a:r>
            <a:r>
              <a:rPr lang="en-US" sz="3600" dirty="0" smtClean="0"/>
              <a:t>of ITS 2.0 Metadata in Web Browsers</a:t>
            </a:r>
            <a:br>
              <a:rPr lang="en-US" sz="3600" dirty="0" smtClean="0"/>
            </a:br>
            <a:r>
              <a:rPr lang="en-US" sz="3600" dirty="0" smtClean="0"/>
              <a:t>(</a:t>
            </a:r>
            <a:r>
              <a:rPr lang="en-US" sz="2800" dirty="0" smtClean="0"/>
              <a:t>Part of the Multilingual Web-LT Program)</a:t>
            </a:r>
            <a:endParaRPr lang="en-US" sz="2800" dirty="0"/>
          </a:p>
        </p:txBody>
      </p:sp>
      <p:sp>
        <p:nvSpPr>
          <p:cNvPr id="5" name="Content Placeholder 4"/>
          <p:cNvSpPr>
            <a:spLocks noGrp="1"/>
          </p:cNvSpPr>
          <p:nvPr>
            <p:ph idx="1"/>
          </p:nvPr>
        </p:nvSpPr>
        <p:spPr>
          <a:xfrm>
            <a:off x="465373" y="1509335"/>
            <a:ext cx="9000563" cy="3817577"/>
          </a:xfrm>
        </p:spPr>
        <p:txBody>
          <a:bodyPr/>
          <a:lstStyle/>
          <a:p>
            <a:pPr marL="0" indent="0">
              <a:buNone/>
            </a:pP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1392205"/>
            <a:ext cx="8801100" cy="413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552450" y="5526007"/>
            <a:ext cx="8801100" cy="384721"/>
          </a:xfrm>
          <a:prstGeom prst="rect">
            <a:avLst/>
          </a:prstGeom>
        </p:spPr>
        <p:txBody>
          <a:bodyPr wrap="square">
            <a:spAutoFit/>
          </a:bodyPr>
          <a:lstStyle/>
          <a:p>
            <a:pPr algn="ctr"/>
            <a:r>
              <a:rPr lang="en-US" b="1" dirty="0">
                <a:solidFill>
                  <a:schemeClr val="bg1"/>
                </a:solidFill>
              </a:rPr>
              <a:t>COMPLEX METADATA AT YOUR </a:t>
            </a:r>
            <a:r>
              <a:rPr lang="en-US" b="1" dirty="0" smtClean="0">
                <a:solidFill>
                  <a:schemeClr val="bg1"/>
                </a:solidFill>
              </a:rPr>
              <a:t>FINGERTIPS:</a:t>
            </a:r>
            <a:endParaRPr lang="en-US" b="1" dirty="0">
              <a:solidFill>
                <a:schemeClr val="bg1"/>
              </a:solidFill>
            </a:endParaRPr>
          </a:p>
        </p:txBody>
      </p:sp>
      <p:sp>
        <p:nvSpPr>
          <p:cNvPr id="3" name="TextBox 2"/>
          <p:cNvSpPr txBox="1"/>
          <p:nvPr/>
        </p:nvSpPr>
        <p:spPr>
          <a:xfrm>
            <a:off x="552450" y="5825667"/>
            <a:ext cx="8801100" cy="384721"/>
          </a:xfrm>
          <a:prstGeom prst="rect">
            <a:avLst/>
          </a:prstGeom>
          <a:noFill/>
        </p:spPr>
        <p:txBody>
          <a:bodyPr wrap="square" rtlCol="0">
            <a:spAutoFit/>
          </a:bodyPr>
          <a:lstStyle/>
          <a:p>
            <a:pPr algn="ctr"/>
            <a:r>
              <a:rPr lang="en-US" b="1" dirty="0">
                <a:solidFill>
                  <a:schemeClr val="bg1"/>
                </a:solidFill>
              </a:rPr>
              <a:t>Part of Work in Context Solution (WICS) from Logrus</a:t>
            </a:r>
            <a:endParaRPr lang="en-US" dirty="0">
              <a:solidFill>
                <a:schemeClr val="bg1"/>
              </a:solidFill>
            </a:endParaRPr>
          </a:p>
        </p:txBody>
      </p:sp>
      <p:sp>
        <p:nvSpPr>
          <p:cNvPr id="7"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16</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a:t>(Automatically) process</a:t>
            </a:r>
            <a:br>
              <a:rPr lang="en-GB" dirty="0"/>
            </a:br>
            <a:r>
              <a:rPr lang="en-GB" dirty="0"/>
              <a:t>ITS 2.0 enhanced content </a:t>
            </a:r>
            <a:r>
              <a:rPr lang="en-GB" dirty="0" smtClean="0"/>
              <a:t>(2/</a:t>
            </a:r>
            <a:r>
              <a:rPr lang="en-GB" dirty="0"/>
              <a:t>2)</a:t>
            </a:r>
          </a:p>
        </p:txBody>
      </p:sp>
      <p:sp>
        <p:nvSpPr>
          <p:cNvPr id="3" name="Inhaltsplatzhalter 2"/>
          <p:cNvSpPr>
            <a:spLocks noGrp="1"/>
          </p:cNvSpPr>
          <p:nvPr>
            <p:ph idx="1"/>
          </p:nvPr>
        </p:nvSpPr>
        <p:spPr/>
        <p:txBody>
          <a:bodyPr>
            <a:normAutofit/>
          </a:bodyPr>
          <a:lstStyle/>
          <a:p>
            <a:r>
              <a:rPr lang="en-GB" dirty="0"/>
              <a:t>Capturing  ITS 2.0 metadata: </a:t>
            </a:r>
            <a:r>
              <a:rPr lang="en-GB" dirty="0" smtClean="0">
                <a:solidFill>
                  <a:srgbClr val="0000FF"/>
                </a:solidFill>
              </a:rPr>
              <a:t>VistaTEC</a:t>
            </a:r>
            <a:r>
              <a:rPr lang="en-GB" dirty="0" smtClean="0"/>
              <a:t>. Presenter: Phil </a:t>
            </a:r>
            <a:r>
              <a:rPr lang="en-GB" dirty="0"/>
              <a:t>Ritchie, separate slot</a:t>
            </a:r>
          </a:p>
          <a:p>
            <a:r>
              <a:rPr lang="en-GB" dirty="0"/>
              <a:t>Localization CMS / TMS / MT integration: </a:t>
            </a:r>
            <a:r>
              <a:rPr lang="en-GB" dirty="0" smtClean="0">
                <a:solidFill>
                  <a:srgbClr val="0000FF"/>
                </a:solidFill>
              </a:rPr>
              <a:t>Linguaserve</a:t>
            </a:r>
            <a:r>
              <a:rPr lang="en-GB" dirty="0" smtClean="0"/>
              <a:t>. Presenter: Pedro </a:t>
            </a:r>
            <a:r>
              <a:rPr lang="en-GB" dirty="0" err="1"/>
              <a:t>Díez</a:t>
            </a:r>
            <a:r>
              <a:rPr lang="en-GB" dirty="0"/>
              <a:t> </a:t>
            </a:r>
            <a:r>
              <a:rPr lang="en-GB" dirty="0" err="1"/>
              <a:t>Orzas</a:t>
            </a:r>
            <a:r>
              <a:rPr lang="en-GB" dirty="0"/>
              <a:t>, separate </a:t>
            </a:r>
            <a:r>
              <a:rPr lang="en-GB" dirty="0" smtClean="0"/>
              <a:t>slot</a:t>
            </a:r>
            <a:endParaRPr lang="en-GB" dirty="0"/>
          </a:p>
        </p:txBody>
      </p:sp>
      <p:sp>
        <p:nvSpPr>
          <p:cNvPr id="4" name="Foliennummernplatzhalter 3"/>
          <p:cNvSpPr>
            <a:spLocks noGrp="1"/>
          </p:cNvSpPr>
          <p:nvPr>
            <p:ph type="sldNum" sz="quarter" idx="12"/>
          </p:nvPr>
        </p:nvSpPr>
        <p:spPr/>
        <p:txBody>
          <a:bodyPr/>
          <a:lstStyle/>
          <a:p>
            <a:fld id="{0A512F4F-E236-534E-8482-D2412B64E205}" type="slidenum">
              <a:rPr lang="en-US" smtClean="0"/>
              <a:pPr/>
              <a:t>17</a:t>
            </a:fld>
            <a:endParaRPr lang="en-US"/>
          </a:p>
        </p:txBody>
      </p:sp>
    </p:spTree>
    <p:extLst>
      <p:ext uri="{BB962C8B-B14F-4D97-AF65-F5344CB8AC3E}">
        <p14:creationId xmlns:p14="http://schemas.microsoft.com/office/powerpoint/2010/main" val="11832986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smtClean="0"/>
              <a:t>What will or may come next?</a:t>
            </a:r>
            <a:endParaRPr lang="en-GB" dirty="0"/>
          </a:p>
        </p:txBody>
      </p:sp>
      <p:sp>
        <p:nvSpPr>
          <p:cNvPr id="6" name="Textplatzhalter 5"/>
          <p:cNvSpPr>
            <a:spLocks noGrp="1"/>
          </p:cNvSpPr>
          <p:nvPr>
            <p:ph type="body" idx="1"/>
          </p:nvPr>
        </p:nvSpPr>
        <p:spPr/>
        <p:txBody>
          <a:bodyPr/>
          <a:lstStyle/>
          <a:p>
            <a:endParaRPr lang="en-GB"/>
          </a:p>
        </p:txBody>
      </p:sp>
      <p:sp>
        <p:nvSpPr>
          <p:cNvPr id="4" name="Foliennummernplatzhalter 3"/>
          <p:cNvSpPr>
            <a:spLocks noGrp="1"/>
          </p:cNvSpPr>
          <p:nvPr>
            <p:ph type="sldNum" sz="quarter" idx="12"/>
          </p:nvPr>
        </p:nvSpPr>
        <p:spPr/>
        <p:txBody>
          <a:bodyPr/>
          <a:lstStyle/>
          <a:p>
            <a:fld id="{0A512F4F-E236-534E-8482-D2412B64E205}" type="slidenum">
              <a:rPr lang="en-GB" smtClean="0"/>
              <a:pPr/>
              <a:t>18</a:t>
            </a:fld>
            <a:endParaRPr lang="en-GB"/>
          </a:p>
        </p:txBody>
      </p:sp>
    </p:spTree>
    <p:extLst>
      <p:ext uri="{BB962C8B-B14F-4D97-AF65-F5344CB8AC3E}">
        <p14:creationId xmlns:p14="http://schemas.microsoft.com/office/powerpoint/2010/main" val="1718548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What will or may come next?</a:t>
            </a:r>
            <a:endParaRPr lang="en-GB" dirty="0"/>
          </a:p>
        </p:txBody>
      </p:sp>
      <p:sp>
        <p:nvSpPr>
          <p:cNvPr id="3" name="Inhaltsplatzhalter 2"/>
          <p:cNvSpPr>
            <a:spLocks noGrp="1"/>
          </p:cNvSpPr>
          <p:nvPr>
            <p:ph idx="1"/>
          </p:nvPr>
        </p:nvSpPr>
        <p:spPr/>
        <p:txBody>
          <a:bodyPr>
            <a:normAutofit fontScale="92500" lnSpcReduction="10000"/>
          </a:bodyPr>
          <a:lstStyle/>
          <a:p>
            <a:r>
              <a:rPr lang="en-GB" dirty="0" smtClean="0"/>
              <a:t>Standardization break – let’s use the stuff and gather experience!</a:t>
            </a:r>
          </a:p>
          <a:p>
            <a:r>
              <a:rPr lang="en-GB" dirty="0" smtClean="0"/>
              <a:t>Contributions to the </a:t>
            </a:r>
            <a:r>
              <a:rPr lang="en-GB" dirty="0"/>
              <a:t>development </a:t>
            </a:r>
            <a:r>
              <a:rPr lang="en-GB" dirty="0" smtClean="0"/>
              <a:t>of multilingual </a:t>
            </a:r>
            <a:r>
              <a:rPr lang="en-GB" dirty="0"/>
              <a:t>services and data analytics technologies</a:t>
            </a:r>
            <a:endParaRPr lang="en-GB" dirty="0" smtClean="0"/>
          </a:p>
          <a:p>
            <a:pPr lvl="1"/>
            <a:r>
              <a:rPr lang="en-GB" dirty="0" smtClean="0"/>
              <a:t>“Terminology</a:t>
            </a:r>
            <a:r>
              <a:rPr lang="en-GB" dirty="0"/>
              <a:t>-Translation-Web </a:t>
            </a:r>
            <a:r>
              <a:rPr lang="en-GB" dirty="0" smtClean="0"/>
              <a:t>technology” triangle</a:t>
            </a:r>
          </a:p>
          <a:p>
            <a:pPr lvl="1"/>
            <a:r>
              <a:rPr lang="en-GB" dirty="0" smtClean="0"/>
              <a:t>Strengthen the bridge to the Semantic Web: via e.g. ITS2&lt;&gt;NIF conversion (Sebastian Hellmann poster), FALCON &amp; LIDER (Asunción </a:t>
            </a:r>
            <a:r>
              <a:rPr lang="en-GB" dirty="0"/>
              <a:t>Gómez </a:t>
            </a:r>
            <a:r>
              <a:rPr lang="en-GB" dirty="0" smtClean="0"/>
              <a:t>Pérez presentation)</a:t>
            </a:r>
          </a:p>
          <a:p>
            <a:r>
              <a:rPr lang="en-GB" dirty="0" smtClean="0"/>
              <a:t>More deployment scenarios involving ordinary Web (content) developers – “ITS 2.0 for everybody”</a:t>
            </a:r>
            <a:endParaRPr lang="en-GB" dirty="0"/>
          </a:p>
        </p:txBody>
      </p:sp>
      <p:sp>
        <p:nvSpPr>
          <p:cNvPr id="4" name="Foliennummernplatzhalter 3"/>
          <p:cNvSpPr>
            <a:spLocks noGrp="1"/>
          </p:cNvSpPr>
          <p:nvPr>
            <p:ph type="sldNum" sz="quarter" idx="12"/>
          </p:nvPr>
        </p:nvSpPr>
        <p:spPr/>
        <p:txBody>
          <a:bodyPr/>
          <a:lstStyle/>
          <a:p>
            <a:fld id="{0A512F4F-E236-534E-8482-D2412B64E205}" type="slidenum">
              <a:rPr lang="en-US" smtClean="0"/>
              <a:pPr/>
              <a:t>19</a:t>
            </a:fld>
            <a:endParaRPr lang="en-US"/>
          </a:p>
        </p:txBody>
      </p:sp>
    </p:spTree>
    <p:extLst>
      <p:ext uri="{BB962C8B-B14F-4D97-AF65-F5344CB8AC3E}">
        <p14:creationId xmlns:p14="http://schemas.microsoft.com/office/powerpoint/2010/main" val="67590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What is in the basket?</a:t>
            </a:r>
            <a:endParaRPr lang="en-GB" dirty="0"/>
          </a:p>
        </p:txBody>
      </p:sp>
      <p:sp>
        <p:nvSpPr>
          <p:cNvPr id="3" name="Inhaltsplatzhalter 2"/>
          <p:cNvSpPr>
            <a:spLocks noGrp="1"/>
          </p:cNvSpPr>
          <p:nvPr>
            <p:ph idx="1"/>
          </p:nvPr>
        </p:nvSpPr>
        <p:spPr/>
        <p:txBody>
          <a:bodyPr>
            <a:normAutofit/>
          </a:bodyPr>
          <a:lstStyle/>
          <a:p>
            <a:r>
              <a:rPr lang="en-GB" dirty="0" smtClean="0"/>
              <a:t>Tools to support work with ITS 2.0</a:t>
            </a:r>
          </a:p>
          <a:p>
            <a:pPr marL="1050305" lvl="1" indent="-571500">
              <a:buFont typeface="+mj-ea"/>
              <a:buAutoNum type="circleNumDbPlain"/>
            </a:pPr>
            <a:r>
              <a:rPr lang="en-GB" dirty="0" smtClean="0"/>
              <a:t>ITS 2.0 in editing environments</a:t>
            </a:r>
          </a:p>
          <a:p>
            <a:pPr marL="1050305" lvl="1" indent="-571500">
              <a:buFont typeface="+mj-ea"/>
              <a:buAutoNum type="circleNumDbPlain"/>
            </a:pPr>
            <a:r>
              <a:rPr lang="en-GB" dirty="0" smtClean="0"/>
              <a:t>Generate and validate ITS 2.0</a:t>
            </a:r>
          </a:p>
          <a:p>
            <a:pPr marL="1050305" lvl="1" indent="-571500">
              <a:buFont typeface="+mj-ea"/>
              <a:buAutoNum type="circleNumDbPlain"/>
            </a:pPr>
            <a:r>
              <a:rPr lang="en-GB" dirty="0" smtClean="0"/>
              <a:t>(Automatically) process ITS 2.0 enhanced content</a:t>
            </a:r>
          </a:p>
          <a:p>
            <a:r>
              <a:rPr lang="en-GB" dirty="0" smtClean="0"/>
              <a:t>What the audience should do</a:t>
            </a:r>
          </a:p>
          <a:p>
            <a:pPr lvl="1"/>
            <a:r>
              <a:rPr lang="en-GB" dirty="0" smtClean="0"/>
              <a:t>Think about the area that interests you</a:t>
            </a:r>
          </a:p>
          <a:p>
            <a:pPr lvl="1"/>
            <a:r>
              <a:rPr lang="en-GB" dirty="0" smtClean="0"/>
              <a:t>Remember faces and use META-FORUM for hallway conversations</a:t>
            </a:r>
          </a:p>
        </p:txBody>
      </p:sp>
      <p:sp>
        <p:nvSpPr>
          <p:cNvPr id="4" name="Foliennummernplatzhalter 3"/>
          <p:cNvSpPr>
            <a:spLocks noGrp="1"/>
          </p:cNvSpPr>
          <p:nvPr>
            <p:ph type="sldNum" sz="quarter" idx="12"/>
          </p:nvPr>
        </p:nvSpPr>
        <p:spPr/>
        <p:txBody>
          <a:bodyPr/>
          <a:lstStyle/>
          <a:p>
            <a:fld id="{0A512F4F-E236-534E-8482-D2412B64E205}" type="slidenum">
              <a:rPr lang="en-US" smtClean="0"/>
              <a:pPr/>
              <a:t>2</a:t>
            </a:fld>
            <a:endParaRPr lang="en-US"/>
          </a:p>
        </p:txBody>
      </p:sp>
    </p:spTree>
    <p:extLst>
      <p:ext uri="{BB962C8B-B14F-4D97-AF65-F5344CB8AC3E}">
        <p14:creationId xmlns:p14="http://schemas.microsoft.com/office/powerpoint/2010/main" val="314229727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3"/>
          <a:stretch>
            <a:fillRect/>
          </a:stretch>
        </p:blipFill>
        <p:spPr>
          <a:xfrm>
            <a:off x="1679330" y="415684"/>
            <a:ext cx="6565900" cy="5668403"/>
          </a:xfrm>
          <a:prstGeom prst="rect">
            <a:avLst/>
          </a:prstGeom>
        </p:spPr>
      </p:pic>
      <p:sp>
        <p:nvSpPr>
          <p:cNvPr id="2" name="Titel 1"/>
          <p:cNvSpPr>
            <a:spLocks noGrp="1"/>
          </p:cNvSpPr>
          <p:nvPr>
            <p:ph type="ctrTitle"/>
          </p:nvPr>
        </p:nvSpPr>
        <p:spPr>
          <a:xfrm>
            <a:off x="4044492" y="464937"/>
            <a:ext cx="4141665" cy="1470025"/>
          </a:xfrm>
        </p:spPr>
        <p:txBody>
          <a:bodyPr>
            <a:normAutofit fontScale="90000"/>
          </a:bodyPr>
          <a:lstStyle/>
          <a:p>
            <a:pPr algn="r"/>
            <a:r>
              <a:rPr lang="en-GB" dirty="0" smtClean="0">
                <a:solidFill>
                  <a:srgbClr val="FFFF00"/>
                </a:solidFill>
              </a:rPr>
              <a:t>Implementation</a:t>
            </a:r>
            <a:r>
              <a:rPr lang="en-GB" dirty="0">
                <a:solidFill>
                  <a:srgbClr val="FFFF00"/>
                </a:solidFill>
              </a:rPr>
              <a:t/>
            </a:r>
            <a:br>
              <a:rPr lang="en-GB" dirty="0">
                <a:solidFill>
                  <a:srgbClr val="FFFF00"/>
                </a:solidFill>
              </a:rPr>
            </a:br>
            <a:r>
              <a:rPr lang="en-GB" dirty="0" smtClean="0">
                <a:solidFill>
                  <a:srgbClr val="FFFF00"/>
                </a:solidFill>
              </a:rPr>
              <a:t>Basket</a:t>
            </a:r>
            <a:endParaRPr lang="en-GB" dirty="0">
              <a:solidFill>
                <a:srgbClr val="FFFF00"/>
              </a:solidFill>
            </a:endParaRPr>
          </a:p>
        </p:txBody>
      </p:sp>
      <p:sp>
        <p:nvSpPr>
          <p:cNvPr id="3" name="Untertitel 2"/>
          <p:cNvSpPr>
            <a:spLocks noGrp="1"/>
          </p:cNvSpPr>
          <p:nvPr>
            <p:ph type="subTitle" idx="1"/>
          </p:nvPr>
        </p:nvSpPr>
        <p:spPr>
          <a:xfrm>
            <a:off x="1818046" y="4824024"/>
            <a:ext cx="6934200" cy="1447800"/>
          </a:xfrm>
        </p:spPr>
        <p:txBody>
          <a:bodyPr/>
          <a:lstStyle/>
          <a:p>
            <a:pPr algn="l"/>
            <a:r>
              <a:rPr lang="en-GB" dirty="0" smtClean="0">
                <a:solidFill>
                  <a:srgbClr val="FFFF00"/>
                </a:solidFill>
              </a:rPr>
              <a:t>Moderator:</a:t>
            </a:r>
          </a:p>
          <a:p>
            <a:pPr algn="l"/>
            <a:r>
              <a:rPr lang="en-GB" dirty="0" smtClean="0">
                <a:solidFill>
                  <a:srgbClr val="FFFF00"/>
                </a:solidFill>
              </a:rPr>
              <a:t>Felix Sasaki (DFKI / W3C Fellow) </a:t>
            </a:r>
            <a:endParaRPr lang="en-GB" dirty="0">
              <a:solidFill>
                <a:srgbClr val="FFFF00"/>
              </a:solidFill>
            </a:endParaRPr>
          </a:p>
        </p:txBody>
      </p:sp>
      <p:pic>
        <p:nvPicPr>
          <p:cNvPr id="5" name="Bild 4"/>
          <p:cNvPicPr>
            <a:picLocks noChangeAspect="1"/>
          </p:cNvPicPr>
          <p:nvPr/>
        </p:nvPicPr>
        <p:blipFill>
          <a:blip r:embed="rId4"/>
          <a:stretch>
            <a:fillRect/>
          </a:stretch>
        </p:blipFill>
        <p:spPr>
          <a:xfrm>
            <a:off x="1912814" y="660317"/>
            <a:ext cx="1625600" cy="1625600"/>
          </a:xfrm>
          <a:prstGeom prst="rect">
            <a:avLst/>
          </a:prstGeom>
        </p:spPr>
      </p:pic>
    </p:spTree>
    <p:extLst>
      <p:ext uri="{BB962C8B-B14F-4D97-AF65-F5344CB8AC3E}">
        <p14:creationId xmlns:p14="http://schemas.microsoft.com/office/powerpoint/2010/main" val="13820605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ITS </a:t>
            </a:r>
            <a:r>
              <a:rPr lang="en-GB" dirty="0"/>
              <a:t>2.0 in editing environments</a:t>
            </a:r>
          </a:p>
        </p:txBody>
      </p:sp>
      <p:sp>
        <p:nvSpPr>
          <p:cNvPr id="3" name="Inhaltsplatzhalter 2"/>
          <p:cNvSpPr>
            <a:spLocks noGrp="1"/>
          </p:cNvSpPr>
          <p:nvPr>
            <p:ph idx="1"/>
          </p:nvPr>
        </p:nvSpPr>
        <p:spPr/>
        <p:txBody>
          <a:bodyPr/>
          <a:lstStyle/>
          <a:p>
            <a:r>
              <a:rPr lang="en-GB" dirty="0"/>
              <a:t>In the CMS 1: </a:t>
            </a:r>
            <a:r>
              <a:rPr lang="en-GB" dirty="0">
                <a:solidFill>
                  <a:srgbClr val="0000FF"/>
                </a:solidFill>
              </a:rPr>
              <a:t>Adobe</a:t>
            </a:r>
            <a:r>
              <a:rPr lang="en-GB" dirty="0"/>
              <a:t>. Presenter: Felix Sasaki</a:t>
            </a:r>
          </a:p>
          <a:p>
            <a:r>
              <a:rPr lang="en-GB" dirty="0" smtClean="0"/>
              <a:t>In </a:t>
            </a:r>
            <a:r>
              <a:rPr lang="en-GB" dirty="0"/>
              <a:t>the CMS 2: </a:t>
            </a:r>
            <a:r>
              <a:rPr lang="en-GB" dirty="0">
                <a:solidFill>
                  <a:srgbClr val="0000FF"/>
                </a:solidFill>
              </a:rPr>
              <a:t>Cocomore</a:t>
            </a:r>
            <a:r>
              <a:rPr lang="en-GB" dirty="0"/>
              <a:t>. Presenter: </a:t>
            </a:r>
            <a:r>
              <a:rPr lang="en-GB" dirty="0" smtClean="0"/>
              <a:t>Clemens </a:t>
            </a:r>
            <a:r>
              <a:rPr lang="en-GB" dirty="0" err="1"/>
              <a:t>Weins</a:t>
            </a:r>
            <a:endParaRPr lang="en-GB" dirty="0"/>
          </a:p>
          <a:p>
            <a:r>
              <a:rPr lang="en-GB" dirty="0" smtClean="0"/>
              <a:t>In </a:t>
            </a:r>
            <a:r>
              <a:rPr lang="en-GB" dirty="0"/>
              <a:t>a word processor: </a:t>
            </a:r>
            <a:r>
              <a:rPr lang="en-GB" dirty="0">
                <a:solidFill>
                  <a:srgbClr val="0000FF"/>
                </a:solidFill>
              </a:rPr>
              <a:t>]</a:t>
            </a:r>
            <a:r>
              <a:rPr lang="en-GB" dirty="0" err="1">
                <a:solidFill>
                  <a:srgbClr val="0000FF"/>
                </a:solidFill>
              </a:rPr>
              <a:t>init</a:t>
            </a:r>
            <a:r>
              <a:rPr lang="en-GB" dirty="0">
                <a:solidFill>
                  <a:srgbClr val="0000FF"/>
                </a:solidFill>
              </a:rPr>
              <a:t>[</a:t>
            </a:r>
            <a:r>
              <a:rPr lang="en-GB" dirty="0"/>
              <a:t>. Presenter: </a:t>
            </a:r>
            <a:r>
              <a:rPr lang="en-GB" dirty="0" smtClean="0"/>
              <a:t>Steffen </a:t>
            </a:r>
            <a:r>
              <a:rPr lang="en-GB" dirty="0"/>
              <a:t>Haller</a:t>
            </a:r>
          </a:p>
          <a:p>
            <a:r>
              <a:rPr lang="en-GB" dirty="0" smtClean="0"/>
              <a:t>In </a:t>
            </a:r>
            <a:r>
              <a:rPr lang="en-GB" dirty="0"/>
              <a:t>a Web content editor: </a:t>
            </a:r>
            <a:r>
              <a:rPr lang="en-GB" dirty="0">
                <a:solidFill>
                  <a:srgbClr val="0000FF"/>
                </a:solidFill>
              </a:rPr>
              <a:t>Disruptive Innovations</a:t>
            </a:r>
            <a:r>
              <a:rPr lang="en-GB" dirty="0"/>
              <a:t>. Presenter: </a:t>
            </a:r>
            <a:r>
              <a:rPr lang="en-GB" dirty="0" smtClean="0"/>
              <a:t>Daniel </a:t>
            </a:r>
            <a:r>
              <a:rPr lang="en-GB" dirty="0" err="1" smtClean="0"/>
              <a:t>Glazman</a:t>
            </a:r>
            <a:endParaRPr lang="en-GB" dirty="0"/>
          </a:p>
        </p:txBody>
      </p:sp>
      <p:sp>
        <p:nvSpPr>
          <p:cNvPr id="4" name="Foliennummernplatzhalter 3"/>
          <p:cNvSpPr>
            <a:spLocks noGrp="1"/>
          </p:cNvSpPr>
          <p:nvPr>
            <p:ph type="sldNum" sz="quarter" idx="12"/>
          </p:nvPr>
        </p:nvSpPr>
        <p:spPr/>
        <p:txBody>
          <a:bodyPr/>
          <a:lstStyle/>
          <a:p>
            <a:fld id="{0A512F4F-E236-534E-8482-D2412B64E205}" type="slidenum">
              <a:rPr lang="en-US" smtClean="0"/>
              <a:pPr/>
              <a:t>3</a:t>
            </a:fld>
            <a:endParaRPr lang="en-US" dirty="0"/>
          </a:p>
        </p:txBody>
      </p:sp>
    </p:spTree>
    <p:extLst>
      <p:ext uri="{BB962C8B-B14F-4D97-AF65-F5344CB8AC3E}">
        <p14:creationId xmlns:p14="http://schemas.microsoft.com/office/powerpoint/2010/main" val="29836176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6"/>
          <p:cNvSpPr/>
          <p:nvPr/>
        </p:nvSpPr>
        <p:spPr>
          <a:xfrm>
            <a:off x="5948344" y="394127"/>
            <a:ext cx="2483992" cy="2707802"/>
          </a:xfrm>
          <a:prstGeom prst="rect">
            <a:avLst/>
          </a:prstGeom>
          <a:gradFill>
            <a:gsLst>
              <a:gs pos="0">
                <a:schemeClr val="accent1">
                  <a:shade val="51000"/>
                  <a:satMod val="130000"/>
                  <a:alpha val="8000"/>
                </a:schemeClr>
              </a:gs>
              <a:gs pos="80000">
                <a:schemeClr val="accent1">
                  <a:shade val="93000"/>
                  <a:satMod val="130000"/>
                  <a:alpha val="36000"/>
                </a:schemeClr>
              </a:gs>
              <a:gs pos="100000">
                <a:schemeClr val="accent1">
                  <a:shade val="94000"/>
                  <a:satMod val="135000"/>
                  <a:alpha val="26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330235" y="890742"/>
            <a:ext cx="2545311" cy="606569"/>
          </a:xfrm>
          <a:prstGeom prst="rect">
            <a:avLst/>
          </a:prstGeom>
        </p:spPr>
        <p:txBody>
          <a:bodyPr/>
          <a:lstStyle>
            <a:lvl1pPr algn="l" defTabSz="957610" rtl="0" eaLnBrk="1" latinLnBrk="0" hangingPunct="1">
              <a:spcBef>
                <a:spcPct val="0"/>
              </a:spcBef>
              <a:buNone/>
              <a:defRPr sz="2800" kern="1200" baseline="0">
                <a:solidFill>
                  <a:schemeClr val="bg1"/>
                </a:solidFill>
                <a:latin typeface="+mj-lt"/>
                <a:ea typeface="+mj-ea"/>
                <a:cs typeface="+mj-cs"/>
              </a:defRPr>
            </a:lvl1pPr>
          </a:lstStyle>
          <a:p>
            <a:r>
              <a:rPr lang="en-US" smtClean="0"/>
              <a:t>Adobe’s ITS2 Implementation</a:t>
            </a:r>
            <a:endParaRPr lang="en-IE" dirty="0"/>
          </a:p>
        </p:txBody>
      </p:sp>
      <p:grpSp>
        <p:nvGrpSpPr>
          <p:cNvPr id="7" name="Group 15"/>
          <p:cNvGrpSpPr/>
          <p:nvPr/>
        </p:nvGrpSpPr>
        <p:grpSpPr>
          <a:xfrm>
            <a:off x="5452042" y="3534414"/>
            <a:ext cx="3379252" cy="2459648"/>
            <a:chOff x="4882760" y="3123824"/>
            <a:chExt cx="3255167" cy="2459648"/>
          </a:xfrm>
        </p:grpSpPr>
        <p:sp>
          <p:nvSpPr>
            <p:cNvPr id="8" name="Round Single Corner Rectangle 14"/>
            <p:cNvSpPr/>
            <p:nvPr userDrawn="1"/>
          </p:nvSpPr>
          <p:spPr>
            <a:xfrm>
              <a:off x="4882760" y="3123824"/>
              <a:ext cx="3255167" cy="2459648"/>
            </a:xfrm>
            <a:prstGeom prst="round1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9" name="Picture 3" descr="adobe_logo_tag_TOP_63px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51365" y="3123824"/>
              <a:ext cx="495300" cy="812800"/>
            </a:xfrm>
            <a:prstGeom prst="rect">
              <a:avLst/>
            </a:prstGeom>
          </p:spPr>
        </p:pic>
        <p:pic>
          <p:nvPicPr>
            <p:cNvPr id="10" name="Picture 7"/>
            <p:cNvPicPr>
              <a:picLocks noChangeAspect="1"/>
            </p:cNvPicPr>
            <p:nvPr userDrawn="1"/>
          </p:nvPicPr>
          <p:blipFill>
            <a:blip r:embed="rId4"/>
            <a:stretch>
              <a:fillRect/>
            </a:stretch>
          </p:blipFill>
          <p:spPr>
            <a:xfrm>
              <a:off x="4943265" y="4590683"/>
              <a:ext cx="3111500" cy="927100"/>
            </a:xfrm>
            <a:prstGeom prst="rect">
              <a:avLst/>
            </a:prstGeom>
          </p:spPr>
        </p:pic>
        <p:pic>
          <p:nvPicPr>
            <p:cNvPr id="11" name="Content Placeholder 13"/>
            <p:cNvPicPr>
              <a:picLocks noChangeAspect="1"/>
            </p:cNvPicPr>
            <p:nvPr userDrawn="1"/>
          </p:nvPicPr>
          <p:blipFill>
            <a:blip r:embed="rId5"/>
            <a:srcRect l="22960" r="22960"/>
            <a:stretch>
              <a:fillRect/>
            </a:stretch>
          </p:blipFill>
          <p:spPr>
            <a:xfrm>
              <a:off x="5955651" y="3936269"/>
              <a:ext cx="1097106" cy="654414"/>
            </a:xfrm>
            <a:prstGeom prst="rect">
              <a:avLst/>
            </a:prstGeom>
          </p:spPr>
        </p:pic>
      </p:grpSp>
      <p:sp>
        <p:nvSpPr>
          <p:cNvPr id="12" name="Rectangle 8"/>
          <p:cNvSpPr/>
          <p:nvPr/>
        </p:nvSpPr>
        <p:spPr>
          <a:xfrm>
            <a:off x="5643159" y="5044616"/>
            <a:ext cx="634859" cy="384721"/>
          </a:xfrm>
          <a:prstGeom prst="rect">
            <a:avLst/>
          </a:prstGeom>
        </p:spPr>
        <p:txBody>
          <a:bodyPr wrap="none">
            <a:spAutoFit/>
          </a:bodyPr>
          <a:lstStyle/>
          <a:p>
            <a:pPr marL="0" marR="0" lvl="0" indent="0" algn="l" defTabSz="478748"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CMS</a:t>
            </a:r>
            <a:endParaRPr kumimoji="0" lang="en-US" sz="1900" b="0" i="0" u="none" strike="noStrike" kern="1200" cap="none" spc="0" normalizeH="0" baseline="0" noProof="0" dirty="0">
              <a:ln>
                <a:noFill/>
              </a:ln>
              <a:solidFill>
                <a:prstClr val="black"/>
              </a:solidFill>
              <a:effectLst/>
              <a:uLnTx/>
              <a:uFillTx/>
              <a:latin typeface="+mn-lt"/>
              <a:ea typeface="+mn-ea"/>
              <a:cs typeface="+mn-cs"/>
            </a:endParaRPr>
          </a:p>
        </p:txBody>
      </p:sp>
      <p:sp>
        <p:nvSpPr>
          <p:cNvPr id="13" name="Cloud 10"/>
          <p:cNvSpPr/>
          <p:nvPr/>
        </p:nvSpPr>
        <p:spPr>
          <a:xfrm>
            <a:off x="6098304" y="846662"/>
            <a:ext cx="2222079" cy="1558649"/>
          </a:xfrm>
          <a:prstGeom prst="cloud">
            <a:avLst/>
          </a:prstGeom>
          <a:gradFill flip="none" rotWithShape="1">
            <a:gsLst>
              <a:gs pos="25000">
                <a:srgbClr val="FF0000">
                  <a:alpha val="42000"/>
                </a:srgbClr>
              </a:gs>
              <a:gs pos="80000">
                <a:schemeClr val="accent2">
                  <a:lumMod val="75000"/>
                  <a:alpha val="42000"/>
                </a:schemeClr>
              </a:gs>
            </a:gsLst>
            <a:path path="circle">
              <a:fillToRect l="100000" b="100000"/>
            </a:path>
            <a:tileRect t="-100000" r="-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9"/>
          <p:cNvSpPr/>
          <p:nvPr/>
        </p:nvSpPr>
        <p:spPr>
          <a:xfrm>
            <a:off x="4738021" y="4333039"/>
            <a:ext cx="1919529" cy="677108"/>
          </a:xfrm>
          <a:prstGeom prst="rect">
            <a:avLst/>
          </a:prstGeom>
        </p:spPr>
        <p:txBody>
          <a:bodyPr wrap="square">
            <a:spAutoFit/>
          </a:bodyPr>
          <a:lstStyle/>
          <a:p>
            <a:pPr marL="0" marR="0" lvl="0" indent="0" algn="r" defTabSz="478748"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REST </a:t>
            </a:r>
          </a:p>
          <a:p>
            <a:pPr marL="0" marR="0" lvl="0" indent="0" algn="r" defTabSz="478748"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Framework</a:t>
            </a:r>
            <a:endParaRPr kumimoji="0" lang="en-US" sz="1900" b="0" i="0" u="none" strike="noStrike" kern="1200" cap="none" spc="0" normalizeH="0" baseline="0" noProof="0" dirty="0">
              <a:ln>
                <a:noFill/>
              </a:ln>
              <a:solidFill>
                <a:prstClr val="black"/>
              </a:solidFill>
              <a:effectLst/>
              <a:uLnTx/>
              <a:uFillTx/>
              <a:latin typeface="+mn-lt"/>
              <a:ea typeface="+mn-ea"/>
              <a:cs typeface="+mn-cs"/>
            </a:endParaRPr>
          </a:p>
        </p:txBody>
      </p:sp>
      <p:sp>
        <p:nvSpPr>
          <p:cNvPr id="15" name="Subtitle 2"/>
          <p:cNvSpPr txBox="1">
            <a:spLocks/>
          </p:cNvSpPr>
          <p:nvPr/>
        </p:nvSpPr>
        <p:spPr>
          <a:xfrm>
            <a:off x="6385733" y="945444"/>
            <a:ext cx="1831234" cy="1211247"/>
          </a:xfrm>
          <a:prstGeom prst="rect">
            <a:avLst/>
          </a:prstGeom>
        </p:spPr>
        <p:txBody>
          <a:bodyPr wrap="none">
            <a:noAutofit/>
          </a:bodyPr>
          <a:lstStyle>
            <a:lvl1pPr marL="285750" indent="-285750" algn="l" defTabSz="957610" rtl="0" eaLnBrk="1" latinLnBrk="0" hangingPunct="1">
              <a:spcBef>
                <a:spcPct val="20000"/>
              </a:spcBef>
              <a:buFont typeface="Arial"/>
              <a:buChar char="•"/>
              <a:defRPr sz="1600" kern="1200" baseline="0">
                <a:solidFill>
                  <a:schemeClr val="tx1">
                    <a:lumMod val="95000"/>
                  </a:schemeClr>
                </a:solidFill>
                <a:latin typeface="+mn-lt"/>
                <a:ea typeface="+mn-ea"/>
                <a:cs typeface="+mn-cs"/>
              </a:defRPr>
            </a:lvl1pPr>
            <a:lvl2pPr marL="478805" indent="0" algn="ctr" defTabSz="95761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2pPr>
            <a:lvl3pPr marL="957610" indent="0" algn="ctr" defTabSz="957610" rtl="0" eaLnBrk="1" latinLnBrk="0" hangingPunct="1">
              <a:spcBef>
                <a:spcPct val="20000"/>
              </a:spcBef>
              <a:buFont typeface="Arial" pitchFamily="34" charset="0"/>
              <a:buNone/>
              <a:defRPr sz="2500" kern="1200">
                <a:solidFill>
                  <a:schemeClr val="tx1">
                    <a:tint val="75000"/>
                  </a:schemeClr>
                </a:solidFill>
                <a:latin typeface="+mn-lt"/>
                <a:ea typeface="+mn-ea"/>
                <a:cs typeface="+mn-cs"/>
              </a:defRPr>
            </a:lvl3pPr>
            <a:lvl4pPr marL="1436415"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4pPr>
            <a:lvl5pPr marL="1915220"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5pPr>
            <a:lvl6pPr marL="2394024"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6pPr>
            <a:lvl7pPr marL="2872829"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7pPr>
            <a:lvl8pPr marL="3351633"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8pPr>
            <a:lvl9pPr marL="3830438"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9pPr>
          </a:lstStyle>
          <a:p>
            <a:r>
              <a:rPr lang="en-IE" smtClean="0"/>
              <a:t>Translate</a:t>
            </a:r>
          </a:p>
          <a:p>
            <a:r>
              <a:rPr lang="en-IE" smtClean="0"/>
              <a:t>Localization Note</a:t>
            </a:r>
          </a:p>
          <a:p>
            <a:r>
              <a:rPr lang="en-IE" smtClean="0"/>
              <a:t>Id Value</a:t>
            </a:r>
          </a:p>
          <a:p>
            <a:r>
              <a:rPr lang="en-IE" smtClean="0"/>
              <a:t>Target Pointer</a:t>
            </a:r>
            <a:endParaRPr lang="en-IE" dirty="0"/>
          </a:p>
        </p:txBody>
      </p:sp>
      <p:sp>
        <p:nvSpPr>
          <p:cNvPr id="16" name="TextBox 11"/>
          <p:cNvSpPr txBox="1"/>
          <p:nvPr/>
        </p:nvSpPr>
        <p:spPr>
          <a:xfrm>
            <a:off x="775969" y="2209985"/>
            <a:ext cx="4965611" cy="969496"/>
          </a:xfrm>
          <a:prstGeom prst="rect">
            <a:avLst/>
          </a:prstGeom>
          <a:noFill/>
        </p:spPr>
        <p:txBody>
          <a:bodyPr wrap="square" rtlCol="0">
            <a:spAutoFit/>
          </a:bodyPr>
          <a:lstStyle/>
          <a:p>
            <a:pPr algn="l"/>
            <a:r>
              <a:rPr lang="en-US" dirty="0" smtClean="0">
                <a:solidFill>
                  <a:schemeClr val="bg1"/>
                </a:solidFill>
              </a:rPr>
              <a:t>Adobe’s fully</a:t>
            </a:r>
            <a:r>
              <a:rPr lang="en-US" baseline="0" dirty="0" smtClean="0">
                <a:solidFill>
                  <a:schemeClr val="bg1"/>
                </a:solidFill>
              </a:rPr>
              <a:t> open source i</a:t>
            </a:r>
            <a:r>
              <a:rPr lang="en-US" dirty="0" smtClean="0">
                <a:solidFill>
                  <a:schemeClr val="bg1"/>
                </a:solidFill>
              </a:rPr>
              <a:t>mplementation</a:t>
            </a:r>
            <a:r>
              <a:rPr lang="en-US" baseline="0" dirty="0" smtClean="0">
                <a:solidFill>
                  <a:schemeClr val="bg1"/>
                </a:solidFill>
              </a:rPr>
              <a:t> imports and </a:t>
            </a:r>
            <a:r>
              <a:rPr lang="en-US" dirty="0" smtClean="0">
                <a:solidFill>
                  <a:schemeClr val="bg1"/>
                </a:solidFill>
              </a:rPr>
              <a:t>exports</a:t>
            </a:r>
            <a:r>
              <a:rPr lang="en-US" baseline="0" dirty="0" smtClean="0">
                <a:solidFill>
                  <a:schemeClr val="bg1"/>
                </a:solidFill>
              </a:rPr>
              <a:t> content enabled with ITS2 metadata</a:t>
            </a:r>
            <a:r>
              <a:rPr lang="en-US" dirty="0" smtClean="0">
                <a:solidFill>
                  <a:schemeClr val="bg1"/>
                </a:solidFill>
              </a:rPr>
              <a:t> to/from a JCR</a:t>
            </a:r>
            <a:r>
              <a:rPr lang="en-US" baseline="0" dirty="0" smtClean="0">
                <a:solidFill>
                  <a:schemeClr val="bg1"/>
                </a:solidFill>
              </a:rPr>
              <a:t> Content Repository</a:t>
            </a:r>
          </a:p>
        </p:txBody>
      </p:sp>
      <p:sp>
        <p:nvSpPr>
          <p:cNvPr id="17" name="Folded Corner 12"/>
          <p:cNvSpPr/>
          <p:nvPr/>
        </p:nvSpPr>
        <p:spPr>
          <a:xfrm>
            <a:off x="6043234" y="2423154"/>
            <a:ext cx="1212810" cy="443618"/>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XML (xliff)</a:t>
            </a:r>
            <a:endParaRPr lang="en-US" dirty="0"/>
          </a:p>
        </p:txBody>
      </p:sp>
      <p:sp>
        <p:nvSpPr>
          <p:cNvPr id="18" name="Folded Corner 13"/>
          <p:cNvSpPr/>
          <p:nvPr/>
        </p:nvSpPr>
        <p:spPr>
          <a:xfrm>
            <a:off x="7331185" y="2423154"/>
            <a:ext cx="821338" cy="443618"/>
          </a:xfrm>
          <a:prstGeom prst="foldedCorner">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html5</a:t>
            </a:r>
            <a:endParaRPr lang="en-US" dirty="0"/>
          </a:p>
        </p:txBody>
      </p:sp>
      <p:cxnSp>
        <p:nvCxnSpPr>
          <p:cNvPr id="19" name="Elbow Connector 17"/>
          <p:cNvCxnSpPr>
            <a:stCxn id="17" idx="2"/>
            <a:endCxn id="8" idx="0"/>
          </p:cNvCxnSpPr>
          <p:nvPr/>
        </p:nvCxnSpPr>
        <p:spPr>
          <a:xfrm rot="16200000" flipH="1">
            <a:off x="6561832" y="2954578"/>
            <a:ext cx="667642" cy="492029"/>
          </a:xfrm>
          <a:prstGeom prst="bent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18" idx="2"/>
          </p:cNvCxnSpPr>
          <p:nvPr/>
        </p:nvCxnSpPr>
        <p:spPr>
          <a:xfrm rot="5400000">
            <a:off x="7202700" y="2995260"/>
            <a:ext cx="667642" cy="410667"/>
          </a:xfrm>
          <a:prstGeom prst="bent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21" name="Picture 22" descr="adobe_logo_tag_TOP_63px_rg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65" y="285641"/>
            <a:ext cx="495300" cy="812800"/>
          </a:xfrm>
          <a:prstGeom prst="rect">
            <a:avLst/>
          </a:prstGeom>
        </p:spPr>
      </p:pic>
      <p:sp>
        <p:nvSpPr>
          <p:cNvPr id="22" name="TextBox 23"/>
          <p:cNvSpPr txBox="1"/>
          <p:nvPr/>
        </p:nvSpPr>
        <p:spPr>
          <a:xfrm>
            <a:off x="717582" y="4209215"/>
            <a:ext cx="4143274" cy="677108"/>
          </a:xfrm>
          <a:prstGeom prst="rect">
            <a:avLst/>
          </a:prstGeom>
          <a:noFill/>
        </p:spPr>
        <p:txBody>
          <a:bodyPr wrap="square" rtlCol="0">
            <a:spAutoFit/>
          </a:bodyPr>
          <a:lstStyle/>
          <a:p>
            <a:r>
              <a:rPr lang="en-US" b="0" i="0" dirty="0" smtClean="0">
                <a:solidFill>
                  <a:srgbClr val="000000"/>
                </a:solidFill>
                <a:latin typeface="Arial Narrow Italic"/>
                <a:cs typeface="Arial Narrow Italic"/>
              </a:rPr>
              <a:t>To access content:</a:t>
            </a:r>
          </a:p>
          <a:p>
            <a:r>
              <a:rPr lang="en-US" b="0" i="0" dirty="0" smtClean="0">
                <a:solidFill>
                  <a:schemeClr val="bg1">
                    <a:lumMod val="75000"/>
                    <a:lumOff val="25000"/>
                  </a:schemeClr>
                </a:solidFill>
                <a:latin typeface="Arial Narrow Italic"/>
                <a:cs typeface="Arial Narrow Italic"/>
              </a:rPr>
              <a:t>GET http://</a:t>
            </a:r>
            <a:r>
              <a:rPr lang="en-US" b="0" i="0" dirty="0" err="1" smtClean="0">
                <a:solidFill>
                  <a:schemeClr val="bg1">
                    <a:lumMod val="75000"/>
                    <a:lumOff val="25000"/>
                  </a:schemeClr>
                </a:solidFill>
                <a:latin typeface="Arial Narrow Italic"/>
                <a:cs typeface="Arial Narrow Italic"/>
              </a:rPr>
              <a:t>myhost</a:t>
            </a:r>
            <a:r>
              <a:rPr lang="en-US" b="0" i="0" dirty="0" smtClean="0">
                <a:solidFill>
                  <a:schemeClr val="bg1">
                    <a:lumMod val="75000"/>
                    <a:lumOff val="25000"/>
                  </a:schemeClr>
                </a:solidFill>
                <a:latin typeface="Arial Narrow Italic"/>
                <a:cs typeface="Arial Narrow Italic"/>
              </a:rPr>
              <a:t>/my/content/</a:t>
            </a:r>
            <a:r>
              <a:rPr lang="en-US" b="0" i="0" dirty="0" err="1" smtClean="0">
                <a:solidFill>
                  <a:schemeClr val="bg1">
                    <a:lumMod val="75000"/>
                    <a:lumOff val="25000"/>
                  </a:schemeClr>
                </a:solidFill>
                <a:latin typeface="Arial Narrow Italic"/>
                <a:cs typeface="Arial Narrow Italic"/>
              </a:rPr>
              <a:t>file.html</a:t>
            </a:r>
            <a:endParaRPr lang="en-US" b="0" i="0" dirty="0">
              <a:solidFill>
                <a:schemeClr val="bg1">
                  <a:lumMod val="75000"/>
                  <a:lumOff val="25000"/>
                </a:schemeClr>
              </a:solidFill>
              <a:latin typeface="Arial Narrow Italic"/>
              <a:cs typeface="Arial Narrow Italic"/>
            </a:endParaRPr>
          </a:p>
        </p:txBody>
      </p:sp>
      <p:sp>
        <p:nvSpPr>
          <p:cNvPr id="23" name="TextBox 24"/>
          <p:cNvSpPr txBox="1"/>
          <p:nvPr/>
        </p:nvSpPr>
        <p:spPr>
          <a:xfrm>
            <a:off x="717582" y="5044616"/>
            <a:ext cx="4143274" cy="677108"/>
          </a:xfrm>
          <a:prstGeom prst="rect">
            <a:avLst/>
          </a:prstGeom>
          <a:noFill/>
        </p:spPr>
        <p:txBody>
          <a:bodyPr wrap="square" rtlCol="0">
            <a:spAutoFit/>
          </a:bodyPr>
          <a:lstStyle/>
          <a:p>
            <a:r>
              <a:rPr lang="en-US" b="0" i="0" dirty="0" smtClean="0">
                <a:solidFill>
                  <a:srgbClr val="000000"/>
                </a:solidFill>
                <a:latin typeface="Arial Narrow Italic"/>
                <a:cs typeface="Arial Narrow Italic"/>
              </a:rPr>
              <a:t>To access</a:t>
            </a:r>
            <a:r>
              <a:rPr lang="en-US" b="0" i="0" baseline="0" dirty="0" smtClean="0">
                <a:solidFill>
                  <a:srgbClr val="000000"/>
                </a:solidFill>
                <a:latin typeface="Arial Narrow Italic"/>
                <a:cs typeface="Arial Narrow Italic"/>
              </a:rPr>
              <a:t> the same content, </a:t>
            </a:r>
            <a:r>
              <a:rPr lang="en-US" b="0" i="0" dirty="0" smtClean="0">
                <a:solidFill>
                  <a:srgbClr val="000000"/>
                </a:solidFill>
                <a:latin typeface="Arial Narrow Italic"/>
                <a:cs typeface="Arial Narrow Italic"/>
              </a:rPr>
              <a:t>ITS Enabled :</a:t>
            </a:r>
          </a:p>
          <a:p>
            <a:r>
              <a:rPr lang="en-US" b="0" i="0" dirty="0" smtClean="0">
                <a:solidFill>
                  <a:srgbClr val="404040"/>
                </a:solidFill>
                <a:latin typeface="Arial Narrow Italic"/>
                <a:cs typeface="Arial Narrow Italic"/>
              </a:rPr>
              <a:t>GET</a:t>
            </a:r>
            <a:r>
              <a:rPr lang="en-US" b="0" i="0" baseline="0" dirty="0" smtClean="0">
                <a:solidFill>
                  <a:srgbClr val="404040"/>
                </a:solidFill>
                <a:latin typeface="Arial Narrow Italic"/>
                <a:cs typeface="Arial Narrow Italic"/>
              </a:rPr>
              <a:t> </a:t>
            </a:r>
            <a:r>
              <a:rPr lang="en-US" b="0" i="0" dirty="0" smtClean="0">
                <a:solidFill>
                  <a:srgbClr val="404040"/>
                </a:solidFill>
                <a:latin typeface="Arial Narrow Italic"/>
                <a:cs typeface="Arial Narrow Italic"/>
              </a:rPr>
              <a:t>http://</a:t>
            </a:r>
            <a:r>
              <a:rPr lang="en-US" b="0" i="0" dirty="0" err="1" smtClean="0">
                <a:solidFill>
                  <a:srgbClr val="404040"/>
                </a:solidFill>
                <a:latin typeface="Arial Narrow Italic"/>
                <a:cs typeface="Arial Narrow Italic"/>
              </a:rPr>
              <a:t>myhost</a:t>
            </a:r>
            <a:r>
              <a:rPr lang="en-US" b="0" i="0" dirty="0" smtClean="0">
                <a:solidFill>
                  <a:srgbClr val="404040"/>
                </a:solidFill>
                <a:latin typeface="Arial Narrow Italic"/>
                <a:cs typeface="Arial Narrow Italic"/>
              </a:rPr>
              <a:t>/my/content/</a:t>
            </a:r>
            <a:r>
              <a:rPr lang="en-US" b="0" i="0" dirty="0" err="1" smtClean="0">
                <a:solidFill>
                  <a:srgbClr val="404040"/>
                </a:solidFill>
                <a:latin typeface="Arial Narrow Italic"/>
                <a:cs typeface="Arial Narrow Italic"/>
              </a:rPr>
              <a:t>file</a:t>
            </a:r>
            <a:r>
              <a:rPr lang="en-US" sz="1800" b="1" i="0" dirty="0" err="1" smtClean="0">
                <a:solidFill>
                  <a:schemeClr val="bg1"/>
                </a:solidFill>
                <a:latin typeface="Arial Narrow Italic"/>
                <a:cs typeface="Arial Narrow Italic"/>
              </a:rPr>
              <a:t>.its.</a:t>
            </a:r>
            <a:r>
              <a:rPr lang="en-US" b="0" i="0" dirty="0" err="1" smtClean="0">
                <a:solidFill>
                  <a:srgbClr val="404040"/>
                </a:solidFill>
                <a:latin typeface="Arial Narrow Italic"/>
                <a:cs typeface="Arial Narrow Italic"/>
              </a:rPr>
              <a:t>html</a:t>
            </a:r>
            <a:endParaRPr lang="en-US" b="0" i="0" dirty="0">
              <a:solidFill>
                <a:srgbClr val="404040"/>
              </a:solidFill>
              <a:latin typeface="Arial Narrow Italic"/>
              <a:cs typeface="Arial Narrow Italic"/>
            </a:endParaRPr>
          </a:p>
        </p:txBody>
      </p:sp>
      <p:sp>
        <p:nvSpPr>
          <p:cNvPr id="24" name="TextBox 25"/>
          <p:cNvSpPr txBox="1"/>
          <p:nvPr/>
        </p:nvSpPr>
        <p:spPr>
          <a:xfrm>
            <a:off x="6278018" y="454747"/>
            <a:ext cx="2154318" cy="523220"/>
          </a:xfrm>
          <a:prstGeom prst="rect">
            <a:avLst/>
          </a:prstGeom>
          <a:noFill/>
        </p:spPr>
        <p:txBody>
          <a:bodyPr wrap="square" rtlCol="0">
            <a:spAutoFit/>
          </a:bodyPr>
          <a:lstStyle/>
          <a:p>
            <a:r>
              <a:rPr lang="en-US" sz="1400" dirty="0" smtClean="0">
                <a:solidFill>
                  <a:srgbClr val="404040"/>
                </a:solidFill>
              </a:rPr>
              <a:t>Implemented</a:t>
            </a:r>
            <a:r>
              <a:rPr lang="en-US" sz="1400" baseline="0" dirty="0" smtClean="0">
                <a:solidFill>
                  <a:srgbClr val="404040"/>
                </a:solidFill>
              </a:rPr>
              <a:t> Data Categories</a:t>
            </a:r>
            <a:endParaRPr lang="en-US" sz="1400" dirty="0">
              <a:solidFill>
                <a:srgbClr val="404040"/>
              </a:solidFill>
            </a:endParaRPr>
          </a:p>
        </p:txBody>
      </p:sp>
      <p:sp>
        <p:nvSpPr>
          <p:cNvPr id="25" name="TextBox 26"/>
          <p:cNvSpPr txBox="1"/>
          <p:nvPr/>
        </p:nvSpPr>
        <p:spPr>
          <a:xfrm>
            <a:off x="666065" y="3792705"/>
            <a:ext cx="4127784" cy="384721"/>
          </a:xfrm>
          <a:prstGeom prst="rect">
            <a:avLst/>
          </a:prstGeom>
          <a:noFill/>
        </p:spPr>
        <p:txBody>
          <a:bodyPr wrap="none" rtlCol="0">
            <a:spAutoFit/>
          </a:bodyPr>
          <a:lstStyle/>
          <a:p>
            <a:r>
              <a:rPr lang="en-US" baseline="0" dirty="0" smtClean="0">
                <a:solidFill>
                  <a:schemeClr val="bg1"/>
                </a:solidFill>
              </a:rPr>
              <a:t>Accessible via ‘selector’ REST URLs. E.g.:</a:t>
            </a:r>
            <a:endParaRPr lang="en-US" dirty="0"/>
          </a:p>
        </p:txBody>
      </p:sp>
      <p:pic>
        <p:nvPicPr>
          <p:cNvPr id="2" name="Bild 1"/>
          <p:cNvPicPr>
            <a:picLocks noChangeAspect="1"/>
          </p:cNvPicPr>
          <p:nvPr/>
        </p:nvPicPr>
        <p:blipFill>
          <a:blip r:embed="rId6"/>
          <a:stretch>
            <a:fillRect/>
          </a:stretch>
        </p:blipFill>
        <p:spPr>
          <a:xfrm>
            <a:off x="4134979" y="416401"/>
            <a:ext cx="1270000" cy="1270000"/>
          </a:xfrm>
          <a:prstGeom prst="rect">
            <a:avLst/>
          </a:prstGeom>
        </p:spPr>
      </p:pic>
      <p:sp>
        <p:nvSpPr>
          <p:cNvPr id="26"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4</a:t>
            </a:fld>
            <a:endParaRPr lang="en-US" dirty="0"/>
          </a:p>
        </p:txBody>
      </p:sp>
    </p:spTree>
    <p:extLst>
      <p:ext uri="{BB962C8B-B14F-4D97-AF65-F5344CB8AC3E}">
        <p14:creationId xmlns:p14="http://schemas.microsoft.com/office/powerpoint/2010/main" val="41431150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7"/>
          <p:cNvPicPr>
            <a:picLocks noChangeAspect="1"/>
          </p:cNvPicPr>
          <p:nvPr/>
        </p:nvPicPr>
        <p:blipFill>
          <a:blip r:embed="rId3"/>
          <a:stretch>
            <a:fillRect/>
          </a:stretch>
        </p:blipFill>
        <p:spPr>
          <a:xfrm>
            <a:off x="3879362" y="1185165"/>
            <a:ext cx="2372946" cy="780147"/>
          </a:xfrm>
          <a:prstGeom prst="rect">
            <a:avLst/>
          </a:prstGeom>
        </p:spPr>
      </p:pic>
      <p:sp>
        <p:nvSpPr>
          <p:cNvPr id="4" name="Title 3"/>
          <p:cNvSpPr>
            <a:spLocks noGrp="1"/>
          </p:cNvSpPr>
          <p:nvPr>
            <p:ph type="title"/>
          </p:nvPr>
        </p:nvSpPr>
        <p:spPr/>
        <p:txBody>
          <a:bodyPr>
            <a:normAutofit/>
          </a:bodyPr>
          <a:lstStyle/>
          <a:p>
            <a:r>
              <a:rPr lang="en-GB" dirty="0" smtClean="0"/>
              <a:t>Build the bridge Web CMS &lt;&gt; TMS</a:t>
            </a:r>
            <a:endParaRPr lang="en-GB" dirty="0"/>
          </a:p>
        </p:txBody>
      </p:sp>
      <p:sp>
        <p:nvSpPr>
          <p:cNvPr id="5"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GB" smtClean="0"/>
              <a:pPr/>
              <a:t>5</a:t>
            </a:fld>
            <a:endParaRPr lang="en-GB"/>
          </a:p>
        </p:txBody>
      </p:sp>
      <p:sp>
        <p:nvSpPr>
          <p:cNvPr id="2" name="Inhaltsplatzhalter 1"/>
          <p:cNvSpPr>
            <a:spLocks noGrp="1"/>
          </p:cNvSpPr>
          <p:nvPr>
            <p:ph idx="1"/>
          </p:nvPr>
        </p:nvSpPr>
        <p:spPr>
          <a:xfrm>
            <a:off x="465373" y="2935609"/>
            <a:ext cx="9000563" cy="3218996"/>
          </a:xfrm>
        </p:spPr>
        <p:txBody>
          <a:bodyPr>
            <a:normAutofit lnSpcReduction="10000"/>
          </a:bodyPr>
          <a:lstStyle/>
          <a:p>
            <a:r>
              <a:rPr lang="en-GB" dirty="0" smtClean="0"/>
              <a:t>Drupal ITS </a:t>
            </a:r>
            <a:r>
              <a:rPr lang="en-GB" dirty="0"/>
              <a:t>2.0 integration </a:t>
            </a:r>
            <a:r>
              <a:rPr lang="en-GB" dirty="0">
                <a:hlinkClick r:id="rId4"/>
              </a:rPr>
              <a:t>https://drupal.org/project/</a:t>
            </a:r>
            <a:r>
              <a:rPr lang="en-GB" dirty="0" smtClean="0">
                <a:hlinkClick r:id="rId4"/>
              </a:rPr>
              <a:t>its</a:t>
            </a:r>
            <a:endParaRPr lang="en-GB" dirty="0" smtClean="0"/>
          </a:p>
          <a:p>
            <a:r>
              <a:rPr lang="en-GB" dirty="0"/>
              <a:t>JavaScript ITS 2.0 parser </a:t>
            </a:r>
            <a:r>
              <a:rPr lang="en-GB" dirty="0">
                <a:hlinkClick r:id="rId5"/>
              </a:rPr>
              <a:t>http://plugins.jquery.com/its-parser</a:t>
            </a:r>
            <a:r>
              <a:rPr lang="en-GB" dirty="0" smtClean="0">
                <a:hlinkClick r:id="rId5"/>
              </a:rPr>
              <a:t>/</a:t>
            </a:r>
            <a:r>
              <a:rPr lang="en-GB" dirty="0" smtClean="0"/>
              <a:t> </a:t>
            </a:r>
          </a:p>
          <a:p>
            <a:r>
              <a:rPr lang="en-GB" dirty="0" smtClean="0"/>
              <a:t>Real life ITS 2.0 showcase with VDMA and LSP (Linguaserve)</a:t>
            </a:r>
            <a:endParaRPr lang="en-GB" dirty="0"/>
          </a:p>
        </p:txBody>
      </p:sp>
      <p:sp>
        <p:nvSpPr>
          <p:cNvPr id="9" name="Pfeil nach links und rechts 8"/>
          <p:cNvSpPr/>
          <p:nvPr/>
        </p:nvSpPr>
        <p:spPr>
          <a:xfrm>
            <a:off x="2012459" y="1807711"/>
            <a:ext cx="6330461" cy="90006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3200" dirty="0" smtClean="0">
                <a:solidFill>
                  <a:srgbClr val="FFFF00"/>
                </a:solidFill>
              </a:rPr>
              <a:t>XHTML + ITS 2.0</a:t>
            </a:r>
            <a:endParaRPr lang="de-DE" sz="3200" dirty="0">
              <a:solidFill>
                <a:srgbClr val="FFFF00"/>
              </a:solidFill>
            </a:endParaRPr>
          </a:p>
        </p:txBody>
      </p:sp>
      <p:sp>
        <p:nvSpPr>
          <p:cNvPr id="10" name="Rechteck 9"/>
          <p:cNvSpPr/>
          <p:nvPr/>
        </p:nvSpPr>
        <p:spPr>
          <a:xfrm>
            <a:off x="8372198" y="2036722"/>
            <a:ext cx="829374" cy="646331"/>
          </a:xfrm>
          <a:prstGeom prst="rect">
            <a:avLst/>
          </a:prstGeom>
        </p:spPr>
        <p:txBody>
          <a:bodyPr wrap="none">
            <a:spAutoFit/>
          </a:bodyPr>
          <a:lstStyle/>
          <a:p>
            <a:r>
              <a:rPr lang="en-GB" sz="3600" dirty="0" smtClean="0">
                <a:solidFill>
                  <a:srgbClr val="000000"/>
                </a:solidFill>
              </a:rPr>
              <a:t>LSP</a:t>
            </a:r>
            <a:endParaRPr lang="de-DE" sz="3600" dirty="0">
              <a:solidFill>
                <a:srgbClr val="000000"/>
              </a:solidFill>
            </a:endParaRPr>
          </a:p>
        </p:txBody>
      </p:sp>
      <p:pic>
        <p:nvPicPr>
          <p:cNvPr id="6" name="Bild 5"/>
          <p:cNvPicPr>
            <a:picLocks noChangeAspect="1"/>
          </p:cNvPicPr>
          <p:nvPr/>
        </p:nvPicPr>
        <p:blipFill>
          <a:blip r:embed="rId6"/>
          <a:stretch>
            <a:fillRect/>
          </a:stretch>
        </p:blipFill>
        <p:spPr>
          <a:xfrm>
            <a:off x="1116357" y="1584114"/>
            <a:ext cx="857019" cy="857019"/>
          </a:xfrm>
          <a:prstGeom prst="rect">
            <a:avLst/>
          </a:prstGeom>
        </p:spPr>
      </p:pic>
      <p:pic>
        <p:nvPicPr>
          <p:cNvPr id="3" name="Bild 2"/>
          <p:cNvPicPr>
            <a:picLocks noChangeAspect="1"/>
          </p:cNvPicPr>
          <p:nvPr/>
        </p:nvPicPr>
        <p:blipFill>
          <a:blip r:embed="rId7"/>
          <a:stretch>
            <a:fillRect/>
          </a:stretch>
        </p:blipFill>
        <p:spPr>
          <a:xfrm>
            <a:off x="747346" y="1997646"/>
            <a:ext cx="854808" cy="900063"/>
          </a:xfrm>
          <a:prstGeom prst="rect">
            <a:avLst/>
          </a:prstGeom>
        </p:spPr>
      </p:pic>
    </p:spTree>
    <p:extLst>
      <p:ext uri="{BB962C8B-B14F-4D97-AF65-F5344CB8AC3E}">
        <p14:creationId xmlns:p14="http://schemas.microsoft.com/office/powerpoint/2010/main" val="5329910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r>
              <a:rPr lang="en-US" sz="4000" smtClean="0"/>
              <a:t>ITS Libre Office Extension </a:t>
            </a:r>
            <a:br>
              <a:rPr lang="en-US" sz="4000" smtClean="0"/>
            </a:br>
            <a:r>
              <a:rPr lang="en-US" sz="2400" smtClean="0"/>
              <a:t>]init[ AG für Digitale Kommunikation</a:t>
            </a:r>
            <a:endParaRPr lang="en-US" sz="240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640" y="1600200"/>
            <a:ext cx="5554896" cy="4522936"/>
          </a:xfrm>
          <a:prstGeom prst="rect">
            <a:avLst/>
          </a:prstGeom>
          <a:solidFill>
            <a:schemeClr val="accent1">
              <a:lumMod val="60000"/>
              <a:lumOff val="40000"/>
            </a:schemeClr>
          </a:solidFill>
        </p:spPr>
      </p:pic>
      <p:sp>
        <p:nvSpPr>
          <p:cNvPr id="3" name="Rechteck 2"/>
          <p:cNvSpPr/>
          <p:nvPr/>
        </p:nvSpPr>
        <p:spPr>
          <a:xfrm>
            <a:off x="6181724" y="2390775"/>
            <a:ext cx="3124199" cy="36290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bg1"/>
                </a:solidFill>
              </a:rPr>
              <a:t>Downloadable </a:t>
            </a:r>
            <a:r>
              <a:rPr lang="en-US" dirty="0">
                <a:solidFill>
                  <a:schemeClr val="bg1"/>
                </a:solidFill>
              </a:rPr>
              <a:t>at </a:t>
            </a:r>
            <a:endParaRPr lang="en-US" dirty="0" smtClean="0">
              <a:solidFill>
                <a:schemeClr val="bg1"/>
              </a:solidFill>
            </a:endParaRPr>
          </a:p>
          <a:p>
            <a:r>
              <a:rPr lang="en-US" dirty="0" err="1" smtClean="0">
                <a:solidFill>
                  <a:schemeClr val="bg1"/>
                </a:solidFill>
              </a:rPr>
              <a:t>Libre</a:t>
            </a:r>
            <a:r>
              <a:rPr lang="en-US" dirty="0" smtClean="0">
                <a:solidFill>
                  <a:schemeClr val="bg1"/>
                </a:solidFill>
              </a:rPr>
              <a:t> </a:t>
            </a:r>
            <a:r>
              <a:rPr lang="en-US" dirty="0">
                <a:solidFill>
                  <a:schemeClr val="bg1"/>
                </a:solidFill>
              </a:rPr>
              <a:t>Office Extension Centre: </a:t>
            </a:r>
            <a:endParaRPr lang="en-US" dirty="0" smtClean="0">
              <a:solidFill>
                <a:schemeClr val="bg1"/>
              </a:solidFill>
            </a:endParaRPr>
          </a:p>
          <a:p>
            <a:r>
              <a:rPr lang="en-US" dirty="0" smtClean="0">
                <a:solidFill>
                  <a:schemeClr val="bg1"/>
                </a:solidFill>
                <a:hlinkClick r:id="rId3"/>
              </a:rPr>
              <a:t>http</a:t>
            </a:r>
            <a:r>
              <a:rPr lang="en-US" dirty="0">
                <a:solidFill>
                  <a:schemeClr val="bg1"/>
                </a:solidFill>
                <a:hlinkClick r:id="rId3"/>
              </a:rPr>
              <a:t>://</a:t>
            </a:r>
            <a:r>
              <a:rPr lang="en-US" dirty="0" smtClean="0">
                <a:solidFill>
                  <a:schemeClr val="bg1"/>
                </a:solidFill>
                <a:hlinkClick r:id="rId3"/>
              </a:rPr>
              <a:t>extensions.libreoffice.org/extension-center</a:t>
            </a:r>
            <a:endParaRPr lang="en-US" dirty="0" smtClean="0">
              <a:solidFill>
                <a:schemeClr val="bg1"/>
              </a:solidFill>
            </a:endParaRPr>
          </a:p>
          <a:p>
            <a:endParaRPr lang="en-US" dirty="0" smtClean="0">
              <a:solidFill>
                <a:schemeClr val="bg1"/>
              </a:solidFill>
            </a:endParaRPr>
          </a:p>
          <a:p>
            <a:pPr marL="342900" indent="-342900">
              <a:buFont typeface="Arial" pitchFamily="34" charset="0"/>
              <a:buChar char="•"/>
            </a:pPr>
            <a:r>
              <a:rPr lang="en-US" dirty="0" smtClean="0">
                <a:solidFill>
                  <a:schemeClr val="bg1"/>
                </a:solidFill>
              </a:rPr>
              <a:t>Open Source GPL v3</a:t>
            </a:r>
          </a:p>
          <a:p>
            <a:pPr marL="342900" indent="-342900">
              <a:buFont typeface="Arial" pitchFamily="34" charset="0"/>
              <a:buChar char="•"/>
            </a:pPr>
            <a:r>
              <a:rPr lang="en-US" dirty="0" smtClean="0">
                <a:solidFill>
                  <a:schemeClr val="bg1"/>
                </a:solidFill>
              </a:rPr>
              <a:t>free to use and to be developed further</a:t>
            </a:r>
            <a:endParaRPr lang="en-US" dirty="0">
              <a:solidFill>
                <a:schemeClr val="bg1"/>
              </a:solidFill>
            </a:endParaRPr>
          </a:p>
          <a:p>
            <a:r>
              <a:rPr lang="en-US" dirty="0" smtClean="0">
                <a:solidFill>
                  <a:schemeClr val="bg1"/>
                </a:solidFill>
              </a:rPr>
              <a:t>More on:</a:t>
            </a:r>
          </a:p>
          <a:p>
            <a:r>
              <a:rPr lang="en-US" dirty="0">
                <a:solidFill>
                  <a:schemeClr val="bg1"/>
                </a:solidFill>
                <a:hlinkClick r:id="rId4"/>
              </a:rPr>
              <a:t>http://</a:t>
            </a:r>
            <a:r>
              <a:rPr lang="en-US" dirty="0" smtClean="0">
                <a:solidFill>
                  <a:schemeClr val="bg1"/>
                </a:solidFill>
                <a:hlinkClick r:id="rId4"/>
              </a:rPr>
              <a:t>www.init.de/en/libreofficeWriter</a:t>
            </a:r>
            <a:endParaRPr lang="en-US" dirty="0" smtClean="0">
              <a:solidFill>
                <a:schemeClr val="bg1"/>
              </a:solidFill>
            </a:endParaRPr>
          </a:p>
          <a:p>
            <a:endParaRPr lang="en-US" dirty="0">
              <a:solidFill>
                <a:schemeClr val="bg1"/>
              </a:solidFill>
            </a:endParaRPr>
          </a:p>
          <a:p>
            <a:pPr algn="ctr"/>
            <a:endParaRPr lang="en-US" dirty="0">
              <a:solidFill>
                <a:schemeClr val="bg1"/>
              </a:solidFill>
            </a:endParaRPr>
          </a:p>
        </p:txBody>
      </p:sp>
      <p:sp>
        <p:nvSpPr>
          <p:cNvPr id="5"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6</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7567" y="309936"/>
            <a:ext cx="7647240" cy="5348611"/>
          </a:xfrm>
          <a:prstGeom prst="rect">
            <a:avLst/>
          </a:prstGeom>
        </p:spPr>
      </p:pic>
      <p:sp>
        <p:nvSpPr>
          <p:cNvPr id="5" name="TextBox 4"/>
          <p:cNvSpPr txBox="1"/>
          <p:nvPr/>
        </p:nvSpPr>
        <p:spPr>
          <a:xfrm>
            <a:off x="258712" y="5832044"/>
            <a:ext cx="9407686" cy="830997"/>
          </a:xfrm>
          <a:prstGeom prst="rect">
            <a:avLst/>
          </a:prstGeom>
          <a:noFill/>
        </p:spPr>
        <p:txBody>
          <a:bodyPr wrap="square" rtlCol="0">
            <a:spAutoFit/>
          </a:bodyPr>
          <a:lstStyle/>
          <a:p>
            <a:pPr algn="ctr" defTabSz="914400"/>
            <a:r>
              <a:rPr lang="en-US" sz="4800" dirty="0" smtClean="0">
                <a:solidFill>
                  <a:prstClr val="white"/>
                </a:solidFill>
                <a:latin typeface="Corbel"/>
              </a:rPr>
              <a:t>http://</a:t>
            </a:r>
            <a:r>
              <a:rPr lang="en-US" sz="4800" dirty="0" err="1" smtClean="0">
                <a:solidFill>
                  <a:prstClr val="white"/>
                </a:solidFill>
                <a:latin typeface="Corbel"/>
              </a:rPr>
              <a:t>bluegriffon.org</a:t>
            </a:r>
            <a:endParaRPr lang="en-US" sz="4800" dirty="0">
              <a:solidFill>
                <a:prstClr val="white"/>
              </a:solidFill>
              <a:latin typeface="Corbel"/>
            </a:endParaRPr>
          </a:p>
        </p:txBody>
      </p:sp>
    </p:spTree>
    <p:extLst>
      <p:ext uri="{BB962C8B-B14F-4D97-AF65-F5344CB8AC3E}">
        <p14:creationId xmlns:p14="http://schemas.microsoft.com/office/powerpoint/2010/main" val="39037477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Generate </a:t>
            </a:r>
            <a:r>
              <a:rPr lang="en-GB" dirty="0"/>
              <a:t>and validate ITS 2.0</a:t>
            </a:r>
          </a:p>
        </p:txBody>
      </p:sp>
      <p:sp>
        <p:nvSpPr>
          <p:cNvPr id="3" name="Inhaltsplatzhalter 2"/>
          <p:cNvSpPr>
            <a:spLocks noGrp="1"/>
          </p:cNvSpPr>
          <p:nvPr>
            <p:ph idx="1"/>
          </p:nvPr>
        </p:nvSpPr>
        <p:spPr/>
        <p:txBody>
          <a:bodyPr>
            <a:normAutofit lnSpcReduction="10000"/>
          </a:bodyPr>
          <a:lstStyle/>
          <a:p>
            <a:r>
              <a:rPr lang="en-GB" dirty="0" smtClean="0"/>
              <a:t>Generate </a:t>
            </a:r>
            <a:r>
              <a:rPr lang="en-GB" dirty="0"/>
              <a:t>Terminology: </a:t>
            </a:r>
            <a:r>
              <a:rPr lang="en-GB" dirty="0">
                <a:solidFill>
                  <a:srgbClr val="0000FF"/>
                </a:solidFill>
              </a:rPr>
              <a:t>Tilde</a:t>
            </a:r>
            <a:r>
              <a:rPr lang="en-GB" dirty="0"/>
              <a:t>. Presenter: </a:t>
            </a:r>
            <a:r>
              <a:rPr lang="en-GB" dirty="0" smtClean="0"/>
              <a:t>Felix </a:t>
            </a:r>
            <a:r>
              <a:rPr lang="en-GB" dirty="0"/>
              <a:t>Sasaki</a:t>
            </a:r>
          </a:p>
          <a:p>
            <a:r>
              <a:rPr lang="en-GB" dirty="0" smtClean="0"/>
              <a:t>Generate </a:t>
            </a:r>
            <a:r>
              <a:rPr lang="en-GB" dirty="0"/>
              <a:t>Text Analysis information: </a:t>
            </a:r>
            <a:r>
              <a:rPr lang="en-GB" dirty="0" err="1">
                <a:solidFill>
                  <a:srgbClr val="0000FF"/>
                </a:solidFill>
              </a:rPr>
              <a:t>Institut</a:t>
            </a:r>
            <a:r>
              <a:rPr lang="en-GB" dirty="0">
                <a:solidFill>
                  <a:srgbClr val="0000FF"/>
                </a:solidFill>
              </a:rPr>
              <a:t> </a:t>
            </a:r>
            <a:r>
              <a:rPr lang="en-GB" dirty="0" smtClean="0">
                <a:solidFill>
                  <a:srgbClr val="0000FF"/>
                </a:solidFill>
              </a:rPr>
              <a:t>“</a:t>
            </a:r>
            <a:r>
              <a:rPr lang="en-GB" dirty="0" err="1" smtClean="0">
                <a:solidFill>
                  <a:srgbClr val="0000FF"/>
                </a:solidFill>
              </a:rPr>
              <a:t>Jožef</a:t>
            </a:r>
            <a:r>
              <a:rPr lang="en-GB" dirty="0" smtClean="0">
                <a:solidFill>
                  <a:srgbClr val="0000FF"/>
                </a:solidFill>
              </a:rPr>
              <a:t> Stefan”</a:t>
            </a:r>
            <a:r>
              <a:rPr lang="en-GB" dirty="0" smtClean="0"/>
              <a:t>. </a:t>
            </a:r>
            <a:r>
              <a:rPr lang="en-GB" dirty="0"/>
              <a:t>Presenter: </a:t>
            </a:r>
            <a:r>
              <a:rPr lang="en-GB" dirty="0" smtClean="0"/>
              <a:t>Felix Sasaki</a:t>
            </a:r>
          </a:p>
          <a:p>
            <a:r>
              <a:rPr lang="en-GB" dirty="0" smtClean="0"/>
              <a:t>Transform HTML5+ITS2 to NIF (NLP Interchange </a:t>
            </a:r>
            <a:r>
              <a:rPr lang="en-GB" dirty="0" err="1" smtClean="0"/>
              <a:t>Fformat</a:t>
            </a:r>
            <a:r>
              <a:rPr lang="en-GB" dirty="0" smtClean="0"/>
              <a:t>): </a:t>
            </a:r>
            <a:r>
              <a:rPr lang="en-GB" dirty="0" smtClean="0">
                <a:solidFill>
                  <a:srgbClr val="0000FF"/>
                </a:solidFill>
              </a:rPr>
              <a:t>Univ. of Leipzig</a:t>
            </a:r>
            <a:r>
              <a:rPr lang="en-GB" dirty="0" smtClean="0"/>
              <a:t>. See on NIF poster from Sebastian Hellmann</a:t>
            </a:r>
            <a:endParaRPr lang="en-GB" dirty="0"/>
          </a:p>
          <a:p>
            <a:r>
              <a:rPr lang="en-GB" dirty="0" smtClean="0"/>
              <a:t>Validate </a:t>
            </a:r>
            <a:r>
              <a:rPr lang="en-GB" dirty="0"/>
              <a:t>all ITS 2.0 data categories: </a:t>
            </a:r>
            <a:r>
              <a:rPr lang="en-GB" dirty="0">
                <a:solidFill>
                  <a:srgbClr val="0000FF"/>
                </a:solidFill>
              </a:rPr>
              <a:t>University of Economics Prague</a:t>
            </a:r>
            <a:r>
              <a:rPr lang="en-GB" dirty="0"/>
              <a:t>. Presenter: </a:t>
            </a:r>
            <a:r>
              <a:rPr lang="en-GB" dirty="0" err="1" smtClean="0"/>
              <a:t>Jirka</a:t>
            </a:r>
            <a:r>
              <a:rPr lang="en-GB" dirty="0" smtClean="0"/>
              <a:t> </a:t>
            </a:r>
            <a:r>
              <a:rPr lang="en-GB" dirty="0" err="1" smtClean="0"/>
              <a:t>Kosek</a:t>
            </a:r>
            <a:endParaRPr lang="en-GB" dirty="0"/>
          </a:p>
        </p:txBody>
      </p:sp>
      <p:sp>
        <p:nvSpPr>
          <p:cNvPr id="4" name="Foliennummernplatzhalter 3"/>
          <p:cNvSpPr>
            <a:spLocks noGrp="1"/>
          </p:cNvSpPr>
          <p:nvPr>
            <p:ph type="sldNum" sz="quarter" idx="12"/>
          </p:nvPr>
        </p:nvSpPr>
        <p:spPr/>
        <p:txBody>
          <a:bodyPr/>
          <a:lstStyle/>
          <a:p>
            <a:fld id="{0A512F4F-E236-534E-8482-D2412B64E205}" type="slidenum">
              <a:rPr lang="en-US" smtClean="0"/>
              <a:pPr/>
              <a:t>8</a:t>
            </a:fld>
            <a:endParaRPr lang="en-US"/>
          </a:p>
        </p:txBody>
      </p:sp>
    </p:spTree>
    <p:extLst>
      <p:ext uri="{BB962C8B-B14F-4D97-AF65-F5344CB8AC3E}">
        <p14:creationId xmlns:p14="http://schemas.microsoft.com/office/powerpoint/2010/main" val="5317041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5373" y="274638"/>
            <a:ext cx="7844155" cy="1265404"/>
          </a:xfrm>
        </p:spPr>
        <p:txBody>
          <a:bodyPr>
            <a:normAutofit fontScale="90000"/>
          </a:bodyPr>
          <a:lstStyle/>
          <a:p>
            <a:r>
              <a:rPr lang="en-US" dirty="0"/>
              <a:t>ITS 2.0 </a:t>
            </a:r>
            <a:r>
              <a:rPr lang="en-US" dirty="0" smtClean="0"/>
              <a:t>Enriched</a:t>
            </a:r>
            <a:r>
              <a:rPr lang="lv-LV" dirty="0"/>
              <a:t/>
            </a:r>
            <a:br>
              <a:rPr lang="lv-LV" dirty="0"/>
            </a:br>
            <a:r>
              <a:rPr lang="en-US" dirty="0" smtClean="0"/>
              <a:t>Terminology </a:t>
            </a:r>
            <a:r>
              <a:rPr lang="en-US" dirty="0"/>
              <a:t>Annotation </a:t>
            </a:r>
            <a:r>
              <a:rPr lang="en-US" dirty="0" smtClean="0"/>
              <a:t>Showcase</a:t>
            </a:r>
            <a:endParaRPr lang="en-US" dirty="0"/>
          </a:p>
        </p:txBody>
      </p:sp>
      <p:sp>
        <p:nvSpPr>
          <p:cNvPr id="2" name="Rectangle 1"/>
          <p:cNvSpPr/>
          <p:nvPr/>
        </p:nvSpPr>
        <p:spPr>
          <a:xfrm>
            <a:off x="864604" y="5334502"/>
            <a:ext cx="3339966" cy="646331"/>
          </a:xfrm>
          <a:prstGeom prst="rect">
            <a:avLst/>
          </a:prstGeom>
        </p:spPr>
        <p:txBody>
          <a:bodyPr wrap="square">
            <a:spAutoFit/>
          </a:bodyPr>
          <a:lstStyle/>
          <a:p>
            <a:r>
              <a:rPr lang="en-GB" sz="3600" dirty="0" smtClean="0">
                <a:hlinkClick r:id="rId3"/>
              </a:rPr>
              <a:t>taws.tilde.com</a:t>
            </a:r>
            <a:endParaRPr lang="lv-LV" sz="36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9528" y="441357"/>
            <a:ext cx="1025946" cy="931966"/>
          </a:xfrm>
          <a:prstGeom prst="rect">
            <a:avLst/>
          </a:prstGeom>
        </p:spPr>
      </p:pic>
      <p:pic>
        <p:nvPicPr>
          <p:cNvPr id="7" name="Picture 6"/>
          <p:cNvPicPr>
            <a:picLocks noChangeAspect="1"/>
          </p:cNvPicPr>
          <p:nvPr/>
        </p:nvPicPr>
        <p:blipFill>
          <a:blip r:embed="rId5"/>
          <a:stretch>
            <a:fillRect/>
          </a:stretch>
        </p:blipFill>
        <p:spPr>
          <a:xfrm>
            <a:off x="465373" y="1706761"/>
            <a:ext cx="8987389" cy="4000272"/>
          </a:xfrm>
          <a:prstGeom prst="rect">
            <a:avLst/>
          </a:prstGeom>
        </p:spPr>
      </p:pic>
      <p:sp>
        <p:nvSpPr>
          <p:cNvPr id="6"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9</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1710</Words>
  <Application>Microsoft Macintosh PowerPoint</Application>
  <PresentationFormat>A4-Papier (210x297 mm)</PresentationFormat>
  <Paragraphs>172</Paragraphs>
  <Slides>20</Slides>
  <Notes>8</Notes>
  <HiddenSlides>0</HiddenSlides>
  <MMClips>0</MMClips>
  <ScaleCrop>false</ScaleCrop>
  <HeadingPairs>
    <vt:vector size="4" baseType="variant">
      <vt:variant>
        <vt:lpstr>Design</vt:lpstr>
      </vt:variant>
      <vt:variant>
        <vt:i4>2</vt:i4>
      </vt:variant>
      <vt:variant>
        <vt:lpstr>Folientitel</vt:lpstr>
      </vt:variant>
      <vt:variant>
        <vt:i4>20</vt:i4>
      </vt:variant>
    </vt:vector>
  </HeadingPairs>
  <TitlesOfParts>
    <vt:vector size="22" baseType="lpstr">
      <vt:lpstr>Office Theme</vt:lpstr>
      <vt:lpstr>Twilight</vt:lpstr>
      <vt:lpstr>Implementation Basket</vt:lpstr>
      <vt:lpstr>What is in the basket?</vt:lpstr>
      <vt:lpstr>ITS 2.0 in editing environments</vt:lpstr>
      <vt:lpstr>PowerPoint-Präsentation</vt:lpstr>
      <vt:lpstr>Build the bridge Web CMS &lt;&gt; TMS</vt:lpstr>
      <vt:lpstr>ITS Libre Office Extension  ]init[ AG für Digitale Kommunikation</vt:lpstr>
      <vt:lpstr>PowerPoint-Präsentation</vt:lpstr>
      <vt:lpstr>Generate and validate ITS 2.0</vt:lpstr>
      <vt:lpstr>ITS 2.0 Enriched Terminology Annotation Showcase</vt:lpstr>
      <vt:lpstr>Creating translation context  with disambiguation</vt:lpstr>
      <vt:lpstr>ITS 2.0 Support in Modern Document Formats</vt:lpstr>
      <vt:lpstr>(Automatically) process ITS 2.0 enhanced content (1/2)</vt:lpstr>
      <vt:lpstr>ITS 2.0 &amp; Machine Translation</vt:lpstr>
      <vt:lpstr>ITS in the Okapi Framework</vt:lpstr>
      <vt:lpstr>ITS2.0 for Global Intelligent Content</vt:lpstr>
      <vt:lpstr>Preview of ITS 2.0 Metadata in Web Browsers (Part of the Multilingual Web-LT Program)</vt:lpstr>
      <vt:lpstr>(Automatically) process ITS 2.0 enhanced content (2/2)</vt:lpstr>
      <vt:lpstr>What will or may come next?</vt:lpstr>
      <vt:lpstr>What will or may come next?</vt:lpstr>
      <vt:lpstr>Implementation Basket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Arle Lommel</dc:creator>
  <cp:lastModifiedBy>Felix Sasaki lokaler Adminaccount</cp:lastModifiedBy>
  <cp:revision>166</cp:revision>
  <dcterms:created xsi:type="dcterms:W3CDTF">2012-12-03T11:51:30Z</dcterms:created>
  <dcterms:modified xsi:type="dcterms:W3CDTF">2013-09-18T08:41:50Z</dcterms:modified>
</cp:coreProperties>
</file>