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61" r:id="rId18"/>
    <p:sldId id="263" r:id="rId19"/>
    <p:sldId id="262" r:id="rId20"/>
  </p:sldIdLst>
  <p:sldSz cx="9906000" cy="6858000" type="A4"/>
  <p:notesSz cx="6858000" cy="9144000"/>
  <p:defaultTextStyle>
    <a:defPPr>
      <a:defRPr lang="en-US"/>
    </a:defPPr>
    <a:lvl1pPr marL="0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4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96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4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92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739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88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235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984" algn="l" defTabSz="47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2"/>
    <a:srgbClr val="02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19" autoAdjust="0"/>
  </p:normalViewPr>
  <p:slideViewPr>
    <p:cSldViewPr snapToGrid="0" snapToObjects="1">
      <p:cViewPr varScale="1">
        <p:scale>
          <a:sx n="65" d="100"/>
          <a:sy n="65" d="100"/>
        </p:scale>
        <p:origin x="-2200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7A90-B410-BD48-BDBB-5D73DDCA4FE6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FAEB8-B231-FF4D-A16C-AA1BBABD09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48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2D9A9-84ED-B846-94D7-E34BA0C7255B}" type="datetimeFigureOut">
              <a:rPr lang="de-DE" smtClean="0"/>
              <a:t>17.09.13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8F63-64D7-E74B-8B31-23338BD88D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99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DF8C-D902-4A09-93DE-25086D9CE0E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2.0 Enriched Terminology Annotation Showcase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showcase allows users to automatically annotate terminology in the ITS 2.0 enriched content in: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HTML5, XLIFF, and plaintext formats.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users of the showcase can be: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users, e.g., translators, terminologists, and others;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machine users – machine translation systems, terminology management systems, computer-aided translation tools, and others.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2.0 content analysis and terminology annotation for the showcase are performed by a dedicated Terminology Annotation Web Service API that provides a Web-Based interface for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Terminology Services.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(Terminology as a Service – FP7 project coordinated by Tilde)</a:t>
            </a:r>
            <a:endParaRPr lang="de-DE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Terminology Services perform: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candidate annotation using state-of-the-art statistical methods,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 bank based term annotation using terminology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from the terminology portal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EuroTermBank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ITS 2.0 Enriched Terminology Annotation Showcase consumes the following data categories (in global and local manner):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Domain, Element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Text, Language Information, Locale Filter, Terminology.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28F63-64D7-E74B-8B31-23338BD88D8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3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72683" y="1714500"/>
            <a:ext cx="7377906" cy="3651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8963" y="1714500"/>
            <a:ext cx="21968619" cy="3651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9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22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6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4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962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7325" y="9985376"/>
            <a:ext cx="14673262" cy="28241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05" indent="0">
              <a:buNone/>
              <a:defRPr sz="2100" b="1"/>
            </a:lvl2pPr>
            <a:lvl3pPr marL="957610" indent="0">
              <a:buNone/>
              <a:defRPr sz="1900" b="1"/>
            </a:lvl3pPr>
            <a:lvl4pPr marL="1436415" indent="0">
              <a:buNone/>
              <a:defRPr sz="1700" b="1"/>
            </a:lvl4pPr>
            <a:lvl5pPr marL="1915220" indent="0">
              <a:buNone/>
              <a:defRPr sz="1700" b="1"/>
            </a:lvl5pPr>
            <a:lvl6pPr marL="2394024" indent="0">
              <a:buNone/>
              <a:defRPr sz="1700" b="1"/>
            </a:lvl6pPr>
            <a:lvl7pPr marL="2872829" indent="0">
              <a:buNone/>
              <a:defRPr sz="1700" b="1"/>
            </a:lvl7pPr>
            <a:lvl8pPr marL="3351633" indent="0">
              <a:buNone/>
              <a:defRPr sz="1700" b="1"/>
            </a:lvl8pPr>
            <a:lvl9pPr marL="383043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805" indent="0">
              <a:buNone/>
              <a:defRPr sz="2900"/>
            </a:lvl2pPr>
            <a:lvl3pPr marL="957610" indent="0">
              <a:buNone/>
              <a:defRPr sz="2500"/>
            </a:lvl3pPr>
            <a:lvl4pPr marL="1436415" indent="0">
              <a:buNone/>
              <a:defRPr sz="2100"/>
            </a:lvl4pPr>
            <a:lvl5pPr marL="1915220" indent="0">
              <a:buNone/>
              <a:defRPr sz="2100"/>
            </a:lvl5pPr>
            <a:lvl6pPr marL="2394024" indent="0">
              <a:buNone/>
              <a:defRPr sz="2100"/>
            </a:lvl6pPr>
            <a:lvl7pPr marL="2872829" indent="0">
              <a:buNone/>
              <a:defRPr sz="2100"/>
            </a:lvl7pPr>
            <a:lvl8pPr marL="3351633" indent="0">
              <a:buNone/>
              <a:defRPr sz="2100"/>
            </a:lvl8pPr>
            <a:lvl9pPr marL="3830438" indent="0">
              <a:buNone/>
              <a:defRPr sz="2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05" indent="0">
              <a:buNone/>
              <a:defRPr sz="1300"/>
            </a:lvl2pPr>
            <a:lvl3pPr marL="957610" indent="0">
              <a:buNone/>
              <a:defRPr sz="1100"/>
            </a:lvl3pPr>
            <a:lvl4pPr marL="1436415" indent="0">
              <a:buNone/>
              <a:defRPr sz="900"/>
            </a:lvl4pPr>
            <a:lvl5pPr marL="1915220" indent="0">
              <a:buNone/>
              <a:defRPr sz="900"/>
            </a:lvl5pPr>
            <a:lvl6pPr marL="2394024" indent="0">
              <a:buNone/>
              <a:defRPr sz="900"/>
            </a:lvl6pPr>
            <a:lvl7pPr marL="2872829" indent="0">
              <a:buNone/>
              <a:defRPr sz="900"/>
            </a:lvl7pPr>
            <a:lvl8pPr marL="3351633" indent="0">
              <a:buNone/>
              <a:defRPr sz="900"/>
            </a:lvl8pPr>
            <a:lvl9pPr marL="38304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  <a:prstGeom prst="rect">
            <a:avLst/>
          </a:prstGeom>
        </p:spPr>
        <p:txBody>
          <a:bodyPr lIns="20976" tIns="10488" rIns="20976" bIns="10488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fld id="{0A512F4F-E236-534E-8482-D2412B64E2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4999">
              <a:srgbClr val="F0EBD5"/>
            </a:gs>
            <a:gs pos="100000">
              <a:srgbClr val="FFCC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450410" y="274638"/>
            <a:ext cx="9015526" cy="5953200"/>
          </a:xfrm>
          <a:prstGeom prst="roundRect">
            <a:avLst>
              <a:gd name="adj" fmla="val 23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76" tIns="10488" rIns="20976" bIns="10488"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373" y="274638"/>
            <a:ext cx="8990218" cy="1143000"/>
          </a:xfrm>
          <a:prstGeom prst="rect">
            <a:avLst/>
          </a:prstGeom>
        </p:spPr>
        <p:txBody>
          <a:bodyPr vert="horz" lIns="95761" tIns="47881" rIns="95761" bIns="4788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73" y="1509335"/>
            <a:ext cx="9000563" cy="4616830"/>
          </a:xfrm>
          <a:prstGeom prst="rect">
            <a:avLst/>
          </a:prstGeom>
        </p:spPr>
        <p:txBody>
          <a:bodyPr vert="horz" lIns="95761" tIns="47881" rIns="95761" bIns="47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483107" y="6334464"/>
            <a:ext cx="6987923" cy="361778"/>
          </a:xfrm>
          <a:prstGeom prst="rect">
            <a:avLst/>
          </a:prstGeom>
        </p:spPr>
        <p:txBody>
          <a:bodyPr vert="horz" lIns="95761" tIns="47881" rIns="95761" bIns="47881" rtlCol="0">
            <a:normAutofit fontScale="32500" lnSpcReduction="20000"/>
          </a:bodyPr>
          <a:lstStyle>
            <a:lvl1pPr marL="1565405" indent="-1565405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91708" indent="-1304503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21801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0521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39242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1479626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31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37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42" indent="-1043600" algn="l" defTabSz="41744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sz="3200" dirty="0" smtClean="0"/>
              <a:t>The MultilingualWeb-LT Working Group receives funding by the European Commission (project name LT-Web) through the Seventh Framework Programme (FP7) in the area of Language Technologies. Grant Agreement No. 287815.</a:t>
            </a:r>
          </a:p>
        </p:txBody>
      </p:sp>
      <p:pic>
        <p:nvPicPr>
          <p:cNvPr id="1026" name="Picture 2" descr="http://www.flagdetective.com/images/download/wo/european-union-hi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34" y="6297940"/>
            <a:ext cx="697902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8372" y="6279062"/>
            <a:ext cx="502966" cy="5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761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9104" indent="-359104" algn="l" defTabSz="95761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78058" indent="-299253" algn="l" defTabSz="95761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bg1"/>
          </a:solidFill>
          <a:latin typeface="+mn-lt"/>
          <a:ea typeface="+mn-ea"/>
          <a:cs typeface="+mn-cs"/>
        </a:defRPr>
      </a:lvl2pPr>
      <a:lvl3pPr marL="1197012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75817" indent="-239402" algn="l" defTabSz="95761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54621" indent="-239402" algn="l" defTabSz="95761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63342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3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036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841" indent="-239402" algn="l" defTabSz="95761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0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1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15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20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024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829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33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438" algn="l" defTabSz="9576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17.09.13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defTabSz="914400"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drupal.org/project/its" TargetMode="External"/><Relationship Id="rId5" Type="http://schemas.openxmlformats.org/officeDocument/2006/relationships/hyperlink" Target="http://plugins.jquery.com/its-parser/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s.libreoffice.org/extension-center" TargetMode="External"/><Relationship Id="rId4" Type="http://schemas.openxmlformats.org/officeDocument/2006/relationships/hyperlink" Target="http://www.init.de/en/libreofficeWrit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ws.tilde.com/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330" y="415684"/>
            <a:ext cx="6565900" cy="56684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4492" y="562627"/>
            <a:ext cx="4141665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>
                <a:solidFill>
                  <a:srgbClr val="FFFF00"/>
                </a:solidFill>
              </a:rPr>
              <a:t>Implementation</a:t>
            </a:r>
            <a:r>
              <a:rPr lang="en-GB" dirty="0">
                <a:solidFill>
                  <a:srgbClr val="FFFF00"/>
                </a:solidFill>
              </a:rPr>
              <a:t/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Basket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976" y="4843562"/>
            <a:ext cx="6934200" cy="14478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Moderator: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Felix Sasaki (DFKI / W3C Fellow)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14" y="660317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Creating translation context </a:t>
            </a:r>
            <a:br>
              <a:rPr lang="en-US" sz="3600" dirty="0" smtClean="0"/>
            </a:br>
            <a:r>
              <a:rPr lang="en-US" sz="3600" dirty="0" smtClean="0"/>
              <a:t>with disambiguation</a:t>
            </a:r>
            <a:endParaRPr lang="en-US" sz="36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idx="1"/>
          </p:nvPr>
        </p:nvSpPr>
        <p:spPr>
          <a:xfrm>
            <a:off x="495300" y="1580697"/>
            <a:ext cx="4376870" cy="1053419"/>
          </a:xfrm>
        </p:spPr>
        <p:txBody>
          <a:bodyPr>
            <a:noAutofit/>
          </a:bodyPr>
          <a:lstStyle/>
          <a:p>
            <a:r>
              <a:rPr lang="en-US" sz="2400" dirty="0"/>
              <a:t>Problem: </a:t>
            </a:r>
            <a:r>
              <a:rPr lang="en-US" sz="2400" b="0" dirty="0" smtClean="0"/>
              <a:t>Localizing content containing proper names without sufficient context</a:t>
            </a:r>
            <a:endParaRPr lang="en-US" sz="2400" b="0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>
          <a:xfrm>
            <a:off x="495301" y="2601913"/>
            <a:ext cx="4376870" cy="3655106"/>
          </a:xfrm>
        </p:spPr>
        <p:txBody>
          <a:bodyPr>
            <a:noAutofit/>
          </a:bodyPr>
          <a:lstStyle/>
          <a:p>
            <a:r>
              <a:rPr lang="en-US" sz="2400" dirty="0"/>
              <a:t>ITS 2.0 markup provides the key information about which entities are mentioned, so they can be correctly processed within </a:t>
            </a:r>
            <a:r>
              <a:rPr lang="en-US" sz="2400" dirty="0" smtClean="0"/>
              <a:t>translation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Data category: Text Analysis </a:t>
            </a:r>
            <a:endParaRPr lang="en-US" sz="2400" b="1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quarter" idx="3"/>
          </p:nvPr>
        </p:nvSpPr>
        <p:spPr>
          <a:xfrm>
            <a:off x="5032112" y="1632631"/>
            <a:ext cx="4378590" cy="966333"/>
          </a:xfrm>
        </p:spPr>
        <p:txBody>
          <a:bodyPr>
            <a:noAutofit/>
          </a:bodyPr>
          <a:lstStyle/>
          <a:p>
            <a:r>
              <a:rPr lang="en-US" sz="2400" dirty="0"/>
              <a:t>Solution</a:t>
            </a:r>
            <a:r>
              <a:rPr lang="en-US" sz="2400" b="0" dirty="0"/>
              <a:t>: </a:t>
            </a:r>
            <a:r>
              <a:rPr lang="en-US" sz="2400" b="0" dirty="0" smtClean="0"/>
              <a:t>use natural language processing techniques to provide </a:t>
            </a:r>
            <a:r>
              <a:rPr lang="en-US" sz="2400" b="0" dirty="0"/>
              <a:t>context for ambiguous content.</a:t>
            </a:r>
          </a:p>
        </p:txBody>
      </p:sp>
      <p:sp>
        <p:nvSpPr>
          <p:cNvPr id="12" name="Označba mesta vsebine 11"/>
          <p:cNvSpPr>
            <a:spLocks noGrp="1"/>
          </p:cNvSpPr>
          <p:nvPr>
            <p:ph sz="quarter" idx="4"/>
          </p:nvPr>
        </p:nvSpPr>
        <p:spPr>
          <a:xfrm>
            <a:off x="5032112" y="2593521"/>
            <a:ext cx="4378590" cy="3663497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and demonstrated with the </a:t>
            </a:r>
            <a:r>
              <a:rPr lang="en-US" dirty="0" err="1" smtClean="0"/>
              <a:t>Enrycher</a:t>
            </a:r>
            <a:r>
              <a:rPr lang="en-US" dirty="0" smtClean="0"/>
              <a:t> NLP tool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Demo: </a:t>
            </a:r>
            <a:r>
              <a:rPr lang="en-US" sz="2400" dirty="0" smtClean="0"/>
              <a:t>enrycher.ijs.si/</a:t>
            </a:r>
            <a:r>
              <a:rPr lang="en-US" sz="2400" dirty="0" err="1" smtClean="0"/>
              <a:t>mlw</a:t>
            </a:r>
            <a:r>
              <a:rPr lang="en-US" sz="2400" dirty="0" smtClean="0"/>
              <a:t>/</a:t>
            </a:r>
          </a:p>
          <a:p>
            <a:r>
              <a:rPr lang="en-US" sz="2400" b="1" dirty="0" smtClean="0"/>
              <a:t>Questions: </a:t>
            </a:r>
            <a:r>
              <a:rPr lang="en-US" sz="2400" dirty="0" smtClean="0"/>
              <a:t>tadej.stajner@ijs.si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pic>
        <p:nvPicPr>
          <p:cNvPr id="24" name="Picture 3" descr="G:\tadej\workspace\ltweb\rome\r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12" y="3794451"/>
            <a:ext cx="4311693" cy="14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ITS 2.0 </a:t>
            </a:r>
            <a:r>
              <a:rPr lang="de-DE" dirty="0" smtClean="0"/>
              <a:t>Support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Modern </a:t>
            </a:r>
            <a:r>
              <a:rPr lang="de-DE" dirty="0" err="1"/>
              <a:t>Document</a:t>
            </a:r>
            <a:r>
              <a:rPr lang="de-DE" dirty="0"/>
              <a:t> Formats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HTML5 support</a:t>
            </a:r>
          </a:p>
          <a:p>
            <a:pPr lvl="1"/>
            <a:r>
              <a:rPr lang="en-US" dirty="0"/>
              <a:t>Native support (its-* attributes)</a:t>
            </a:r>
          </a:p>
          <a:p>
            <a:pPr lvl="1"/>
            <a:r>
              <a:rPr lang="en-US" dirty="0"/>
              <a:t>Supported by validators – validator.w3.org and </a:t>
            </a:r>
            <a:r>
              <a:rPr lang="en-US" dirty="0" err="1"/>
              <a:t>validator.nu</a:t>
            </a:r>
            <a:endParaRPr lang="en-US" dirty="0"/>
          </a:p>
          <a:p>
            <a:pPr lvl="0"/>
            <a:r>
              <a:rPr lang="en-US" dirty="0"/>
              <a:t>DocBook support</a:t>
            </a:r>
          </a:p>
          <a:p>
            <a:pPr lvl="1"/>
            <a:r>
              <a:rPr lang="en-US" dirty="0"/>
              <a:t>Supported by standard schema and </a:t>
            </a:r>
            <a:r>
              <a:rPr lang="en-US" dirty="0" err="1"/>
              <a:t>stylesheets</a:t>
            </a:r>
            <a:endParaRPr lang="en-US" dirty="0"/>
          </a:p>
          <a:p>
            <a:pPr lvl="0"/>
            <a:r>
              <a:rPr lang="en-US" dirty="0"/>
              <a:t>DITA support</a:t>
            </a:r>
          </a:p>
          <a:p>
            <a:pPr lvl="1"/>
            <a:r>
              <a:rPr lang="en-US" dirty="0" smtClean="0"/>
              <a:t>Coming </a:t>
            </a:r>
            <a:r>
              <a:rPr lang="en-US" dirty="0"/>
              <a:t>soon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(Automatically) p</a:t>
            </a:r>
            <a:r>
              <a:rPr lang="en-GB" dirty="0" smtClean="0"/>
              <a:t>rocess</a:t>
            </a:r>
            <a:br>
              <a:rPr lang="en-GB" dirty="0" smtClean="0"/>
            </a:br>
            <a:r>
              <a:rPr lang="en-GB" dirty="0" smtClean="0"/>
              <a:t>ITS </a:t>
            </a:r>
            <a:r>
              <a:rPr lang="en-GB" dirty="0"/>
              <a:t>2.0 </a:t>
            </a:r>
            <a:r>
              <a:rPr lang="en-GB" dirty="0" smtClean="0"/>
              <a:t>enhanced content (1/2)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373" y="1697495"/>
            <a:ext cx="9000563" cy="461683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Machine </a:t>
            </a:r>
            <a:r>
              <a:rPr lang="en-GB" dirty="0"/>
              <a:t>translation statistical: </a:t>
            </a:r>
            <a:r>
              <a:rPr lang="en-GB" dirty="0">
                <a:solidFill>
                  <a:srgbClr val="0000FF"/>
                </a:solidFill>
              </a:rPr>
              <a:t>Dublin City University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Machine </a:t>
            </a:r>
            <a:r>
              <a:rPr lang="en-GB" dirty="0"/>
              <a:t>translation rule based: </a:t>
            </a:r>
            <a:r>
              <a:rPr lang="en-GB" dirty="0">
                <a:solidFill>
                  <a:srgbClr val="0000FF"/>
                </a:solidFill>
              </a:rPr>
              <a:t>Lucy Software</a:t>
            </a:r>
            <a:r>
              <a:rPr lang="en-GB" dirty="0"/>
              <a:t>. </a:t>
            </a:r>
            <a:r>
              <a:rPr lang="en-GB" dirty="0" smtClean="0"/>
              <a:t>See </a:t>
            </a:r>
            <a:r>
              <a:rPr lang="en-GB" dirty="0"/>
              <a:t>presentation from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 smtClean="0"/>
              <a:t>Orzas</a:t>
            </a:r>
            <a:r>
              <a:rPr lang="en-GB" dirty="0" smtClean="0"/>
              <a:t> later</a:t>
            </a:r>
            <a:endParaRPr lang="en-GB" dirty="0"/>
          </a:p>
          <a:p>
            <a:r>
              <a:rPr lang="en-GB" dirty="0" smtClean="0"/>
              <a:t>Building </a:t>
            </a:r>
            <a:r>
              <a:rPr lang="en-GB" dirty="0"/>
              <a:t>localization processes: </a:t>
            </a:r>
            <a:r>
              <a:rPr lang="en-GB" dirty="0">
                <a:solidFill>
                  <a:srgbClr val="0000FF"/>
                </a:solidFill>
              </a:rPr>
              <a:t>ENLASO</a:t>
            </a:r>
            <a:r>
              <a:rPr lang="en-GB" dirty="0"/>
              <a:t>. Presenter:  Felix Sasaki</a:t>
            </a:r>
          </a:p>
          <a:p>
            <a:r>
              <a:rPr lang="en-GB" dirty="0" smtClean="0"/>
              <a:t>Building </a:t>
            </a:r>
            <a:r>
              <a:rPr lang="en-GB" dirty="0"/>
              <a:t>localization </a:t>
            </a:r>
            <a:r>
              <a:rPr lang="en-GB" dirty="0" smtClean="0"/>
              <a:t>Web </a:t>
            </a:r>
            <a:r>
              <a:rPr lang="en-GB" dirty="0"/>
              <a:t>services: </a:t>
            </a:r>
            <a:r>
              <a:rPr lang="en-GB" dirty="0">
                <a:solidFill>
                  <a:srgbClr val="0000FF"/>
                </a:solidFill>
              </a:rPr>
              <a:t>University of Limerick</a:t>
            </a:r>
            <a:r>
              <a:rPr lang="en-GB" dirty="0"/>
              <a:t>, </a:t>
            </a:r>
            <a:r>
              <a:rPr lang="en-GB" dirty="0" smtClean="0">
                <a:solidFill>
                  <a:srgbClr val="0000FF"/>
                </a:solidFill>
              </a:rPr>
              <a:t>Moravia</a:t>
            </a:r>
            <a:r>
              <a:rPr lang="en-GB" dirty="0" smtClean="0"/>
              <a:t>. Presenter: David </a:t>
            </a:r>
            <a:r>
              <a:rPr lang="en-GB" dirty="0" err="1"/>
              <a:t>Filip</a:t>
            </a:r>
            <a:endParaRPr lang="en-GB" dirty="0"/>
          </a:p>
          <a:p>
            <a:r>
              <a:rPr lang="en-GB" dirty="0" smtClean="0"/>
              <a:t>Preview </a:t>
            </a:r>
            <a:r>
              <a:rPr lang="en-GB" dirty="0"/>
              <a:t>in the browser: </a:t>
            </a:r>
            <a:r>
              <a:rPr lang="en-GB" dirty="0" err="1">
                <a:solidFill>
                  <a:srgbClr val="0000FF"/>
                </a:solidFill>
              </a:rPr>
              <a:t>Logrus</a:t>
            </a:r>
            <a:r>
              <a:rPr lang="en-GB" dirty="0"/>
              <a:t>. Presenter: Serge </a:t>
            </a:r>
            <a:r>
              <a:rPr lang="en-GB" dirty="0" err="1"/>
              <a:t>Gladkoff</a:t>
            </a:r>
            <a:r>
              <a:rPr lang="en-GB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small" dirty="0" smtClean="0"/>
              <a:t>ITS 2.0 &amp; Machine Translation</a:t>
            </a:r>
            <a:endParaRPr lang="en-US" b="1" cap="small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5301" y="1250113"/>
            <a:ext cx="4376870" cy="639762"/>
          </a:xfrm>
        </p:spPr>
        <p:txBody>
          <a:bodyPr/>
          <a:lstStyle/>
          <a:p>
            <a:pPr algn="ctr"/>
            <a:r>
              <a:rPr lang="en-US" u="sng" dirty="0" smtClean="0"/>
              <a:t>Translation Web Service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1" y="1889875"/>
            <a:ext cx="437687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ranslating of HTML / XLIFF documents tagged with ITS 2.0 metadata</a:t>
            </a:r>
          </a:p>
          <a:p>
            <a:pPr lvl="1"/>
            <a:r>
              <a:rPr lang="en-US" dirty="0" smtClean="0"/>
              <a:t>Domain, Lang Info, Locale Filter</a:t>
            </a:r>
          </a:p>
          <a:p>
            <a:pPr lvl="1"/>
            <a:r>
              <a:rPr lang="en-US" dirty="0" smtClean="0"/>
              <a:t>Terminology, Translate</a:t>
            </a:r>
          </a:p>
          <a:p>
            <a:pPr lvl="1"/>
            <a:r>
              <a:rPr lang="en-US" dirty="0" smtClean="0"/>
              <a:t>MT Confidence, Provenance</a:t>
            </a:r>
          </a:p>
          <a:p>
            <a:r>
              <a:rPr lang="en-US" dirty="0" smtClean="0"/>
              <a:t>Demonstrate pre/post process wrapper scripts are sufficient to adapt a pre-existing MT system to the ITS 2.0 standard</a:t>
            </a:r>
          </a:p>
          <a:p>
            <a:r>
              <a:rPr lang="en-US" dirty="0" smtClean="0"/>
              <a:t>Benefits include integration of MT system into the larger localization pipeline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112" y="1250113"/>
            <a:ext cx="4378590" cy="639762"/>
          </a:xfrm>
        </p:spPr>
        <p:txBody>
          <a:bodyPr/>
          <a:lstStyle/>
          <a:p>
            <a:pPr algn="ctr"/>
            <a:r>
              <a:rPr lang="en-US" u="sng" dirty="0" smtClean="0"/>
              <a:t>Training Web Service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32112" y="1889875"/>
            <a:ext cx="4378590" cy="4154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of metadata info to train Statistical MT components (Translation &amp; Lang Models)</a:t>
            </a:r>
          </a:p>
          <a:p>
            <a:pPr lvl="1"/>
            <a:r>
              <a:rPr lang="en-US" dirty="0" smtClean="0"/>
              <a:t>Translate, Terminology</a:t>
            </a:r>
          </a:p>
          <a:p>
            <a:r>
              <a:rPr lang="en-US" dirty="0" smtClean="0"/>
              <a:t>Extract do-not-translate and named entity Terms, force feed this in training cycle</a:t>
            </a:r>
          </a:p>
          <a:p>
            <a:pPr lvl="1"/>
            <a:r>
              <a:rPr lang="en-US" dirty="0" smtClean="0"/>
              <a:t>Significant Improvement observed in translation accuracy</a:t>
            </a:r>
          </a:p>
          <a:p>
            <a:r>
              <a:rPr lang="en-US" dirty="0" smtClean="0"/>
              <a:t>Benefits include added consistency in translation across multiple documents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68" y="346390"/>
            <a:ext cx="818866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32" y="588811"/>
            <a:ext cx="660850" cy="520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12" y="1132205"/>
            <a:ext cx="882588" cy="30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88770" y="5807034"/>
            <a:ext cx="8665039" cy="4512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</a:t>
            </a:r>
            <a:r>
              <a:rPr lang="en-US" dirty="0"/>
              <a:t>Service Located at: http://srv-cngl.computing.dcu.ie/mlwlt/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in the Okapi Framework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Open-source</a:t>
            </a:r>
            <a:r>
              <a:rPr lang="en-US" sz="2800" dirty="0" smtClean="0"/>
              <a:t> and </a:t>
            </a:r>
            <a:r>
              <a:rPr lang="en-US" sz="2800" b="1" dirty="0" smtClean="0"/>
              <a:t>cross-platform</a:t>
            </a:r>
            <a:r>
              <a:rPr lang="en-US" sz="2800" dirty="0" smtClean="0"/>
              <a:t> set of </a:t>
            </a:r>
            <a:r>
              <a:rPr lang="en-US" sz="2800" b="1" dirty="0" smtClean="0"/>
              <a:t>libraries and tools</a:t>
            </a:r>
            <a:r>
              <a:rPr lang="en-US" sz="2800" dirty="0" smtClean="0"/>
              <a:t> for building localization processes.</a:t>
            </a:r>
          </a:p>
          <a:p>
            <a:r>
              <a:rPr lang="en-US" sz="2800" dirty="0" smtClean="0"/>
              <a:t>Offers ITS support for XML, HTML5 and XLIFF, as well as in many components: Quality Check, Term Extraction, Microsoft Batch Translation, Enrycher, </a:t>
            </a:r>
            <a:r>
              <a:rPr lang="en-US" sz="2800" dirty="0" err="1" smtClean="0"/>
              <a:t>LanguageTool</a:t>
            </a:r>
            <a:r>
              <a:rPr lang="en-US" sz="2800" dirty="0" smtClean="0"/>
              <a:t>, etc.</a:t>
            </a:r>
          </a:p>
          <a:p>
            <a:r>
              <a:rPr lang="en-US" sz="2800" dirty="0" smtClean="0"/>
              <a:t>Makes adoption of ITS easy for developers and immediate for Okapi’s tools users.</a:t>
            </a:r>
          </a:p>
          <a:p>
            <a:r>
              <a:rPr lang="en-US" sz="2800" dirty="0" smtClean="0"/>
              <a:t>Continuing work after </a:t>
            </a:r>
            <a:br>
              <a:rPr lang="en-US" sz="2800" dirty="0" smtClean="0"/>
            </a:br>
            <a:r>
              <a:rPr lang="en-US" sz="2800" dirty="0" smtClean="0"/>
              <a:t>the MLW-LT project.</a:t>
            </a:r>
          </a:p>
        </p:txBody>
      </p:sp>
      <p:pic>
        <p:nvPicPr>
          <p:cNvPr id="5" name="Picture 4" descr="ENLASO_Logo_Full_Color_Wh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80" y="4939989"/>
            <a:ext cx="2200275" cy="743426"/>
          </a:xfrm>
          <a:prstGeom prst="rect">
            <a:avLst/>
          </a:prstGeom>
        </p:spPr>
      </p:pic>
      <p:pic>
        <p:nvPicPr>
          <p:cNvPr id="6" name="Picture 2" descr="http://okapi.opentag.com/okapi_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387" y="4901365"/>
            <a:ext cx="1990725" cy="685800"/>
          </a:xfrm>
          <a:prstGeom prst="rect">
            <a:avLst/>
          </a:prstGeom>
          <a:noFill/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mtClean="0"/>
              <a:t>Preview </a:t>
            </a:r>
            <a:r>
              <a:rPr lang="en-US" sz="3600" dirty="0" smtClean="0"/>
              <a:t>of ITS 2.0 Metadata in Web Browsers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2800" dirty="0" smtClean="0"/>
              <a:t>Part of the Multilingual Web-LT Program)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373" y="1509335"/>
            <a:ext cx="9000563" cy="38175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92205"/>
            <a:ext cx="8801100" cy="41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2450" y="5526007"/>
            <a:ext cx="88011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COMPLEX METADATA AT YOUR </a:t>
            </a:r>
            <a:r>
              <a:rPr lang="en-US" b="1" dirty="0" smtClean="0">
                <a:solidFill>
                  <a:schemeClr val="bg1"/>
                </a:solidFill>
              </a:rPr>
              <a:t>FINGERTIPS: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450" y="5825667"/>
            <a:ext cx="8801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Part of Work in Context Solution (WICS) from Logrus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(Automatically) process</a:t>
            </a:r>
            <a:br>
              <a:rPr lang="en-GB" dirty="0"/>
            </a:br>
            <a:r>
              <a:rPr lang="en-GB" dirty="0"/>
              <a:t>ITS 2.0 enhanced content </a:t>
            </a:r>
            <a:r>
              <a:rPr lang="en-GB" dirty="0" smtClean="0"/>
              <a:t>(2/</a:t>
            </a:r>
            <a:r>
              <a:rPr lang="en-GB" dirty="0"/>
              <a:t>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Capturing  ITS 2.0 metadata: </a:t>
            </a:r>
            <a:r>
              <a:rPr lang="en-GB" dirty="0" smtClean="0">
                <a:solidFill>
                  <a:srgbClr val="0000FF"/>
                </a:solidFill>
              </a:rPr>
              <a:t>VistaTEC</a:t>
            </a:r>
            <a:r>
              <a:rPr lang="en-GB" dirty="0" smtClean="0"/>
              <a:t>. Presenter: Phil </a:t>
            </a:r>
            <a:r>
              <a:rPr lang="en-GB" dirty="0"/>
              <a:t>Ritchie, separate slot</a:t>
            </a:r>
          </a:p>
          <a:p>
            <a:r>
              <a:rPr lang="en-GB" dirty="0"/>
              <a:t>Localization CMS / TMS / MT integration: </a:t>
            </a:r>
            <a:r>
              <a:rPr lang="en-GB" dirty="0" smtClean="0">
                <a:solidFill>
                  <a:srgbClr val="0000FF"/>
                </a:solidFill>
              </a:rPr>
              <a:t>Linguaserve</a:t>
            </a:r>
            <a:r>
              <a:rPr lang="en-GB" dirty="0" smtClean="0"/>
              <a:t>. Presenter: Pedro </a:t>
            </a:r>
            <a:r>
              <a:rPr lang="en-GB" dirty="0" err="1"/>
              <a:t>Díez</a:t>
            </a:r>
            <a:r>
              <a:rPr lang="en-GB" dirty="0"/>
              <a:t> </a:t>
            </a:r>
            <a:r>
              <a:rPr lang="en-GB" dirty="0" err="1"/>
              <a:t>Orzas</a:t>
            </a:r>
            <a:r>
              <a:rPr lang="en-GB" dirty="0"/>
              <a:t>, separate </a:t>
            </a:r>
            <a:r>
              <a:rPr lang="en-GB" dirty="0" smtClean="0"/>
              <a:t>slot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5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will or may come next?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Standardization break – let’s use the stuff and gather experience!</a:t>
            </a:r>
          </a:p>
          <a:p>
            <a:r>
              <a:rPr lang="en-GB" dirty="0" smtClean="0"/>
              <a:t>Contributions to the </a:t>
            </a:r>
            <a:r>
              <a:rPr lang="en-GB" dirty="0"/>
              <a:t>development </a:t>
            </a:r>
            <a:r>
              <a:rPr lang="en-GB" dirty="0" smtClean="0"/>
              <a:t>of multilingual </a:t>
            </a:r>
            <a:r>
              <a:rPr lang="en-GB" dirty="0"/>
              <a:t>services and data analytics technologies</a:t>
            </a:r>
            <a:endParaRPr lang="en-GB" dirty="0" smtClean="0"/>
          </a:p>
          <a:p>
            <a:pPr lvl="1"/>
            <a:r>
              <a:rPr lang="en-GB" dirty="0" smtClean="0"/>
              <a:t>“Terminology</a:t>
            </a:r>
            <a:r>
              <a:rPr lang="en-GB" dirty="0"/>
              <a:t>-Translation-Web </a:t>
            </a:r>
            <a:r>
              <a:rPr lang="en-GB" dirty="0" smtClean="0"/>
              <a:t>technology” triangle</a:t>
            </a:r>
          </a:p>
          <a:p>
            <a:pPr lvl="1"/>
            <a:r>
              <a:rPr lang="en-GB" dirty="0" smtClean="0"/>
              <a:t>Bridge to the Semantic Web: deploy ITS2&lt;&gt;NIF conversion (cf. Sebastian Hellmann poster), FALCON &amp; LIDER projects</a:t>
            </a:r>
          </a:p>
          <a:p>
            <a:r>
              <a:rPr lang="en-GB" dirty="0" smtClean="0"/>
              <a:t>More deployment scenarios involving ordinary Web (content) developers – “ITS 2.0 for everybody”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 the basket?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Tools to support work with ITS 2.0</a:t>
            </a:r>
          </a:p>
          <a:p>
            <a:pPr marL="1050305" lvl="1" indent="-571500">
              <a:buFont typeface="+mj-ea"/>
              <a:buAutoNum type="circleNumDbPlain"/>
            </a:pPr>
            <a:r>
              <a:rPr lang="en-GB" dirty="0" smtClean="0"/>
              <a:t>ITS </a:t>
            </a:r>
            <a:r>
              <a:rPr lang="en-GB" dirty="0" smtClean="0"/>
              <a:t>2.0 in editing environments</a:t>
            </a:r>
          </a:p>
          <a:p>
            <a:pPr marL="1050305" lvl="1" indent="-571500">
              <a:buFont typeface="+mj-ea"/>
              <a:buAutoNum type="circleNumDbPlain"/>
            </a:pPr>
            <a:r>
              <a:rPr lang="en-GB" dirty="0" smtClean="0"/>
              <a:t>Generate and validate ITS 2.0</a:t>
            </a:r>
          </a:p>
          <a:p>
            <a:pPr marL="1050305" lvl="1" indent="-571500">
              <a:buFont typeface="+mj-ea"/>
              <a:buAutoNum type="circleNumDbPlain"/>
            </a:pPr>
            <a:r>
              <a:rPr lang="en-GB" dirty="0" smtClean="0"/>
              <a:t>(Automatically) process </a:t>
            </a:r>
            <a:r>
              <a:rPr lang="en-GB" dirty="0" smtClean="0"/>
              <a:t>ITS 2.0 enhanced </a:t>
            </a:r>
            <a:r>
              <a:rPr lang="en-GB" dirty="0" smtClean="0"/>
              <a:t>content</a:t>
            </a:r>
            <a:endParaRPr lang="en-GB" dirty="0" smtClean="0"/>
          </a:p>
          <a:p>
            <a:r>
              <a:rPr lang="en-GB" dirty="0" smtClean="0"/>
              <a:t>What the audience should do</a:t>
            </a:r>
          </a:p>
          <a:p>
            <a:pPr lvl="1"/>
            <a:r>
              <a:rPr lang="en-GB" dirty="0" smtClean="0"/>
              <a:t>Think about the area that interests you</a:t>
            </a:r>
          </a:p>
          <a:p>
            <a:pPr lvl="1"/>
            <a:r>
              <a:rPr lang="en-GB" dirty="0" smtClean="0"/>
              <a:t>Remember faces and use META-FORUM for hallway conversations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</a:t>
            </a:r>
            <a:r>
              <a:rPr lang="en-GB" dirty="0"/>
              <a:t>2.0 in editing environments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CMS 1: </a:t>
            </a:r>
            <a:r>
              <a:rPr lang="en-GB" dirty="0">
                <a:solidFill>
                  <a:srgbClr val="0000FF"/>
                </a:solidFill>
              </a:rPr>
              <a:t>Adobe</a:t>
            </a:r>
            <a:r>
              <a:rPr lang="en-GB" dirty="0"/>
              <a:t>. Presenter: Felix Sasaki</a:t>
            </a:r>
          </a:p>
          <a:p>
            <a:r>
              <a:rPr lang="en-GB" dirty="0" smtClean="0"/>
              <a:t>In </a:t>
            </a:r>
            <a:r>
              <a:rPr lang="en-GB" dirty="0"/>
              <a:t>the CMS 2: </a:t>
            </a:r>
            <a:r>
              <a:rPr lang="en-GB" dirty="0">
                <a:solidFill>
                  <a:srgbClr val="0000FF"/>
                </a:solidFill>
              </a:rPr>
              <a:t>Cocomore</a:t>
            </a:r>
            <a:r>
              <a:rPr lang="en-GB" dirty="0"/>
              <a:t>. Presenter: </a:t>
            </a:r>
            <a:r>
              <a:rPr lang="en-GB" dirty="0" smtClean="0"/>
              <a:t>Clemens </a:t>
            </a:r>
            <a:r>
              <a:rPr lang="en-GB" dirty="0" err="1"/>
              <a:t>Weins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 word processor: </a:t>
            </a:r>
            <a:r>
              <a:rPr lang="en-GB" dirty="0">
                <a:solidFill>
                  <a:srgbClr val="0000FF"/>
                </a:solidFill>
              </a:rPr>
              <a:t>]</a:t>
            </a:r>
            <a:r>
              <a:rPr lang="en-GB" dirty="0" err="1">
                <a:solidFill>
                  <a:srgbClr val="0000FF"/>
                </a:solidFill>
              </a:rPr>
              <a:t>init</a:t>
            </a:r>
            <a:r>
              <a:rPr lang="en-GB" dirty="0">
                <a:solidFill>
                  <a:srgbClr val="0000FF"/>
                </a:solidFill>
              </a:rPr>
              <a:t>[</a:t>
            </a:r>
            <a:r>
              <a:rPr lang="en-GB" dirty="0"/>
              <a:t>. Presenter: </a:t>
            </a:r>
            <a:r>
              <a:rPr lang="en-GB" dirty="0" smtClean="0"/>
              <a:t>Steffen </a:t>
            </a:r>
            <a:r>
              <a:rPr lang="en-GB" dirty="0"/>
              <a:t>Haller</a:t>
            </a:r>
          </a:p>
          <a:p>
            <a:r>
              <a:rPr lang="en-GB" dirty="0" smtClean="0"/>
              <a:t>In </a:t>
            </a:r>
            <a:r>
              <a:rPr lang="en-GB" dirty="0"/>
              <a:t>a Web content editor: </a:t>
            </a:r>
            <a:r>
              <a:rPr lang="en-GB" dirty="0">
                <a:solidFill>
                  <a:srgbClr val="0000FF"/>
                </a:solidFill>
              </a:rPr>
              <a:t>Disruptive Innovations</a:t>
            </a:r>
            <a:r>
              <a:rPr lang="en-GB" dirty="0"/>
              <a:t>. Presenter: </a:t>
            </a:r>
            <a:r>
              <a:rPr lang="en-GB" dirty="0" smtClean="0"/>
              <a:t>Daniel </a:t>
            </a:r>
            <a:r>
              <a:rPr lang="en-GB" dirty="0" err="1" smtClean="0"/>
              <a:t>Glazman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1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/>
          <p:nvPr/>
        </p:nvSpPr>
        <p:spPr>
          <a:xfrm>
            <a:off x="5948344" y="394127"/>
            <a:ext cx="2483992" cy="2707802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8000"/>
                </a:schemeClr>
              </a:gs>
              <a:gs pos="80000">
                <a:schemeClr val="accent1">
                  <a:shade val="93000"/>
                  <a:satMod val="130000"/>
                  <a:alpha val="36000"/>
                </a:schemeClr>
              </a:gs>
              <a:gs pos="100000">
                <a:schemeClr val="accent1">
                  <a:shade val="94000"/>
                  <a:satMod val="135000"/>
                  <a:alpha val="2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0235" y="890742"/>
            <a:ext cx="2545311" cy="606569"/>
          </a:xfrm>
          <a:prstGeom prst="rect">
            <a:avLst/>
          </a:prstGeom>
        </p:spPr>
        <p:txBody>
          <a:bodyPr/>
          <a:lstStyle>
            <a:lvl1pPr algn="l" defTabSz="95761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Adobe’s ITS2 Implementation</a:t>
            </a:r>
            <a:endParaRPr lang="en-IE" dirty="0"/>
          </a:p>
        </p:txBody>
      </p:sp>
      <p:grpSp>
        <p:nvGrpSpPr>
          <p:cNvPr id="7" name="Group 15"/>
          <p:cNvGrpSpPr/>
          <p:nvPr/>
        </p:nvGrpSpPr>
        <p:grpSpPr>
          <a:xfrm>
            <a:off x="5452042" y="3534414"/>
            <a:ext cx="3379252" cy="2459648"/>
            <a:chOff x="4882760" y="3123824"/>
            <a:chExt cx="3255167" cy="2459648"/>
          </a:xfrm>
        </p:grpSpPr>
        <p:sp>
          <p:nvSpPr>
            <p:cNvPr id="8" name="Round Single Corner Rectangle 14"/>
            <p:cNvSpPr/>
            <p:nvPr userDrawn="1"/>
          </p:nvSpPr>
          <p:spPr>
            <a:xfrm>
              <a:off x="4882760" y="3123824"/>
              <a:ext cx="3255167" cy="2459648"/>
            </a:xfrm>
            <a:prstGeom prst="round1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 descr="adobe_logo_tag_TOP_63px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365" y="3123824"/>
              <a:ext cx="495300" cy="812800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43265" y="4590683"/>
              <a:ext cx="3111500" cy="927100"/>
            </a:xfrm>
            <a:prstGeom prst="rect">
              <a:avLst/>
            </a:prstGeom>
          </p:spPr>
        </p:pic>
        <p:pic>
          <p:nvPicPr>
            <p:cNvPr id="11" name="Content Placeholder 13"/>
            <p:cNvPicPr>
              <a:picLocks noChangeAspect="1"/>
            </p:cNvPicPr>
            <p:nvPr userDrawn="1"/>
          </p:nvPicPr>
          <p:blipFill>
            <a:blip r:embed="rId4"/>
            <a:srcRect l="22960" r="22960"/>
            <a:stretch>
              <a:fillRect/>
            </a:stretch>
          </p:blipFill>
          <p:spPr>
            <a:xfrm>
              <a:off x="5955651" y="3936269"/>
              <a:ext cx="1097106" cy="654414"/>
            </a:xfrm>
            <a:prstGeom prst="rect">
              <a:avLst/>
            </a:prstGeom>
          </p:spPr>
        </p:pic>
      </p:grpSp>
      <p:sp>
        <p:nvSpPr>
          <p:cNvPr id="12" name="Rectangle 8"/>
          <p:cNvSpPr/>
          <p:nvPr/>
        </p:nvSpPr>
        <p:spPr>
          <a:xfrm>
            <a:off x="5643159" y="5044616"/>
            <a:ext cx="63485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loud 10"/>
          <p:cNvSpPr/>
          <p:nvPr/>
        </p:nvSpPr>
        <p:spPr>
          <a:xfrm>
            <a:off x="6098304" y="846662"/>
            <a:ext cx="2222079" cy="1558649"/>
          </a:xfrm>
          <a:prstGeom prst="cloud">
            <a:avLst/>
          </a:prstGeom>
          <a:gradFill flip="none" rotWithShape="1">
            <a:gsLst>
              <a:gs pos="25000">
                <a:srgbClr val="FF0000">
                  <a:alpha val="42000"/>
                </a:srgbClr>
              </a:gs>
              <a:gs pos="80000">
                <a:schemeClr val="accent2">
                  <a:lumMod val="75000"/>
                  <a:alpha val="42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4738021" y="4333039"/>
            <a:ext cx="19195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 </a:t>
            </a:r>
          </a:p>
          <a:p>
            <a:pPr marL="0" marR="0" lvl="0" indent="0" algn="r" defTabSz="478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Framework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85733" y="945444"/>
            <a:ext cx="1831234" cy="1211247"/>
          </a:xfrm>
          <a:prstGeom prst="rect">
            <a:avLst/>
          </a:prstGeom>
        </p:spPr>
        <p:txBody>
          <a:bodyPr wrap="none">
            <a:noAutofit/>
          </a:bodyPr>
          <a:lstStyle>
            <a:lvl1pPr marL="285750" indent="-285750" algn="l" defTabSz="95761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7880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5761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6415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15220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4024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72829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51633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30438" indent="0" algn="ctr" defTabSz="95761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/>
              <a:t>Translate</a:t>
            </a:r>
          </a:p>
          <a:p>
            <a:r>
              <a:rPr lang="en-IE" smtClean="0"/>
              <a:t>Localization Note</a:t>
            </a:r>
          </a:p>
          <a:p>
            <a:r>
              <a:rPr lang="en-IE" smtClean="0"/>
              <a:t>Id Value</a:t>
            </a:r>
          </a:p>
          <a:p>
            <a:r>
              <a:rPr lang="en-IE" smtClean="0"/>
              <a:t>Target Pointer</a:t>
            </a:r>
            <a:endParaRPr lang="en-IE" dirty="0"/>
          </a:p>
        </p:txBody>
      </p:sp>
      <p:sp>
        <p:nvSpPr>
          <p:cNvPr id="16" name="TextBox 11"/>
          <p:cNvSpPr txBox="1"/>
          <p:nvPr/>
        </p:nvSpPr>
        <p:spPr>
          <a:xfrm>
            <a:off x="775969" y="2209985"/>
            <a:ext cx="496561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Adobe’s fully</a:t>
            </a:r>
            <a:r>
              <a:rPr lang="en-US" baseline="0" dirty="0" smtClean="0">
                <a:solidFill>
                  <a:schemeClr val="bg1"/>
                </a:solidFill>
              </a:rPr>
              <a:t> open source i</a:t>
            </a:r>
            <a:r>
              <a:rPr lang="en-US" dirty="0" smtClean="0">
                <a:solidFill>
                  <a:schemeClr val="bg1"/>
                </a:solidFill>
              </a:rPr>
              <a:t>mplementation</a:t>
            </a:r>
            <a:r>
              <a:rPr lang="en-US" baseline="0" dirty="0" smtClean="0">
                <a:solidFill>
                  <a:schemeClr val="bg1"/>
                </a:solidFill>
              </a:rPr>
              <a:t> imports and </a:t>
            </a:r>
            <a:r>
              <a:rPr lang="en-US" dirty="0" smtClean="0">
                <a:solidFill>
                  <a:schemeClr val="bg1"/>
                </a:solidFill>
              </a:rPr>
              <a:t>exports</a:t>
            </a:r>
            <a:r>
              <a:rPr lang="en-US" baseline="0" dirty="0" smtClean="0">
                <a:solidFill>
                  <a:schemeClr val="bg1"/>
                </a:solidFill>
              </a:rPr>
              <a:t> content enabled with ITS2 metadata</a:t>
            </a:r>
            <a:r>
              <a:rPr lang="en-US" dirty="0" smtClean="0">
                <a:solidFill>
                  <a:schemeClr val="bg1"/>
                </a:solidFill>
              </a:rPr>
              <a:t> to/from a JCR</a:t>
            </a:r>
            <a:r>
              <a:rPr lang="en-US" baseline="0" dirty="0" smtClean="0">
                <a:solidFill>
                  <a:schemeClr val="bg1"/>
                </a:solidFill>
              </a:rPr>
              <a:t> Content Repository</a:t>
            </a:r>
          </a:p>
        </p:txBody>
      </p:sp>
      <p:sp>
        <p:nvSpPr>
          <p:cNvPr id="17" name="Folded Corner 12"/>
          <p:cNvSpPr/>
          <p:nvPr/>
        </p:nvSpPr>
        <p:spPr>
          <a:xfrm>
            <a:off x="6043234" y="2423154"/>
            <a:ext cx="1212810" cy="443618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(xliff)</a:t>
            </a:r>
            <a:endParaRPr lang="en-US" dirty="0"/>
          </a:p>
        </p:txBody>
      </p:sp>
      <p:sp>
        <p:nvSpPr>
          <p:cNvPr id="18" name="Folded Corner 13"/>
          <p:cNvSpPr/>
          <p:nvPr/>
        </p:nvSpPr>
        <p:spPr>
          <a:xfrm>
            <a:off x="7331185" y="2423154"/>
            <a:ext cx="821338" cy="443618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html5</a:t>
            </a:r>
            <a:endParaRPr lang="en-US" dirty="0"/>
          </a:p>
        </p:txBody>
      </p:sp>
      <p:cxnSp>
        <p:nvCxnSpPr>
          <p:cNvPr id="19" name="Elbow Connector 17"/>
          <p:cNvCxnSpPr>
            <a:stCxn id="17" idx="2"/>
            <a:endCxn id="8" idx="0"/>
          </p:cNvCxnSpPr>
          <p:nvPr/>
        </p:nvCxnSpPr>
        <p:spPr>
          <a:xfrm rot="16200000" flipH="1">
            <a:off x="6561832" y="2954578"/>
            <a:ext cx="667642" cy="49202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2"/>
          </p:cNvCxnSpPr>
          <p:nvPr/>
        </p:nvCxnSpPr>
        <p:spPr>
          <a:xfrm rot="5400000">
            <a:off x="7202700" y="2995260"/>
            <a:ext cx="667642" cy="41066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2" descr="adobe_logo_tag_TOP_63px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5" y="285641"/>
            <a:ext cx="495300" cy="812800"/>
          </a:xfrm>
          <a:prstGeom prst="rect">
            <a:avLst/>
          </a:prstGeom>
        </p:spPr>
      </p:pic>
      <p:sp>
        <p:nvSpPr>
          <p:cNvPr id="22" name="TextBox 23"/>
          <p:cNvSpPr txBox="1"/>
          <p:nvPr/>
        </p:nvSpPr>
        <p:spPr>
          <a:xfrm>
            <a:off x="717582" y="4209215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 content:</a:t>
            </a:r>
          </a:p>
          <a:p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GET http://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Narrow Italic"/>
                <a:cs typeface="Arial Narrow Italic"/>
              </a:rPr>
              <a:t>file.html</a:t>
            </a:r>
            <a:endParaRPr lang="en-US" b="0" i="0" dirty="0">
              <a:solidFill>
                <a:schemeClr val="bg1">
                  <a:lumMod val="75000"/>
                  <a:lumOff val="25000"/>
                </a:schemeClr>
              </a:solidFill>
              <a:latin typeface="Arial Narrow Italic"/>
              <a:cs typeface="Arial Narrow Italic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717582" y="5044616"/>
            <a:ext cx="41432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To access</a:t>
            </a:r>
            <a:r>
              <a:rPr lang="en-US" b="0" i="0" baseline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 the same content, </a:t>
            </a:r>
            <a:r>
              <a:rPr lang="en-US" b="0" i="0" dirty="0" smtClean="0">
                <a:solidFill>
                  <a:srgbClr val="000000"/>
                </a:solidFill>
                <a:latin typeface="Arial Narrow Italic"/>
                <a:cs typeface="Arial Narrow Italic"/>
              </a:rPr>
              <a:t>ITS Enabled :</a:t>
            </a:r>
          </a:p>
          <a:p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GET</a:t>
            </a:r>
            <a:r>
              <a:rPr lang="en-US" b="0" i="0" baseline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 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http://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myhost</a:t>
            </a:r>
            <a:r>
              <a:rPr lang="en-US" b="0" i="0" dirty="0" smtClean="0">
                <a:solidFill>
                  <a:srgbClr val="404040"/>
                </a:solidFill>
                <a:latin typeface="Arial Narrow Italic"/>
                <a:cs typeface="Arial Narrow Italic"/>
              </a:rPr>
              <a:t>/my/content/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file</a:t>
            </a:r>
            <a:r>
              <a:rPr lang="en-US" sz="1800" b="1" i="0" dirty="0" err="1" smtClean="0">
                <a:solidFill>
                  <a:schemeClr val="bg1"/>
                </a:solidFill>
                <a:latin typeface="Arial Narrow Italic"/>
                <a:cs typeface="Arial Narrow Italic"/>
              </a:rPr>
              <a:t>.its.</a:t>
            </a:r>
            <a:r>
              <a:rPr lang="en-US" b="0" i="0" dirty="0" err="1" smtClean="0">
                <a:solidFill>
                  <a:srgbClr val="404040"/>
                </a:solidFill>
                <a:latin typeface="Arial Narrow Italic"/>
                <a:cs typeface="Arial Narrow Italic"/>
              </a:rPr>
              <a:t>html</a:t>
            </a:r>
            <a:endParaRPr lang="en-US" b="0" i="0" dirty="0">
              <a:solidFill>
                <a:srgbClr val="404040"/>
              </a:solidFill>
              <a:latin typeface="Arial Narrow Italic"/>
              <a:cs typeface="Arial Narrow Italic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278018" y="454747"/>
            <a:ext cx="215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Implemented</a:t>
            </a:r>
            <a:r>
              <a:rPr lang="en-US" sz="1400" baseline="0" dirty="0" smtClean="0">
                <a:solidFill>
                  <a:srgbClr val="404040"/>
                </a:solidFill>
              </a:rPr>
              <a:t> Data Categories</a:t>
            </a: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666065" y="3792705"/>
            <a:ext cx="412778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chemeClr val="bg1"/>
                </a:solidFill>
              </a:rPr>
              <a:t>Accessible via ‘selector’ REST URLs. E.g.:</a:t>
            </a:r>
            <a:endParaRPr lang="en-US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79" y="416401"/>
            <a:ext cx="1270000" cy="1270000"/>
          </a:xfrm>
          <a:prstGeom prst="rect">
            <a:avLst/>
          </a:prstGeom>
        </p:spPr>
      </p:pic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62" y="1185165"/>
            <a:ext cx="2372946" cy="7801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 the bridge Web CMS &lt;&gt; TMS</a:t>
            </a:r>
            <a:endParaRPr lang="en-GB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5373" y="2798843"/>
            <a:ext cx="9000563" cy="32189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Drupal ITS </a:t>
            </a:r>
            <a:r>
              <a:rPr lang="en-GB" dirty="0"/>
              <a:t>2.0 integration </a:t>
            </a:r>
            <a:r>
              <a:rPr lang="en-GB" dirty="0">
                <a:hlinkClick r:id="rId4"/>
              </a:rPr>
              <a:t>https://drupal.org/project/</a:t>
            </a:r>
            <a:r>
              <a:rPr lang="en-GB" dirty="0" smtClean="0">
                <a:hlinkClick r:id="rId4"/>
              </a:rPr>
              <a:t>its</a:t>
            </a:r>
            <a:endParaRPr lang="en-GB" dirty="0" smtClean="0"/>
          </a:p>
          <a:p>
            <a:r>
              <a:rPr lang="en-GB" dirty="0"/>
              <a:t>JavaScript ITS 2.0 parser </a:t>
            </a:r>
            <a:r>
              <a:rPr lang="en-GB" dirty="0">
                <a:hlinkClick r:id="rId5"/>
              </a:rPr>
              <a:t>http://plugins.jquery.com/its-parser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Real life ITS 2.0 showcase with VDMA and LSP (Linguaserve)</a:t>
            </a:r>
            <a:endParaRPr lang="en-GB" dirty="0"/>
          </a:p>
        </p:txBody>
      </p:sp>
      <p:sp>
        <p:nvSpPr>
          <p:cNvPr id="9" name="Pfeil nach links und rechts 8"/>
          <p:cNvSpPr/>
          <p:nvPr/>
        </p:nvSpPr>
        <p:spPr>
          <a:xfrm>
            <a:off x="2012459" y="1807711"/>
            <a:ext cx="6330461" cy="90006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rgbClr val="FFFF00"/>
                </a:solidFill>
              </a:rPr>
              <a:t>XHTML + ITS 2.0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72198" y="2036722"/>
            <a:ext cx="829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0000"/>
                </a:solidFill>
              </a:rPr>
              <a:t>LSP</a:t>
            </a:r>
            <a:endParaRPr lang="de-DE" sz="3600" dirty="0">
              <a:solidFill>
                <a:srgbClr val="000000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357" y="1584114"/>
            <a:ext cx="857019" cy="85701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46" y="1997646"/>
            <a:ext cx="854808" cy="9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smtClean="0"/>
              <a:t>ITS Libre Office Extension </a:t>
            </a:r>
            <a:br>
              <a:rPr lang="en-US" sz="4000" smtClean="0"/>
            </a:br>
            <a:r>
              <a:rPr lang="en-US" sz="2400" smtClean="0"/>
              <a:t>]init[ AG für Digitale Kommunikation</a:t>
            </a:r>
            <a:endParaRPr lang="en-US" sz="24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0" y="1600200"/>
            <a:ext cx="5554896" cy="4522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Rechteck 2"/>
          <p:cNvSpPr/>
          <p:nvPr/>
        </p:nvSpPr>
        <p:spPr>
          <a:xfrm>
            <a:off x="6181724" y="2390775"/>
            <a:ext cx="3124199" cy="3629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bg1"/>
                </a:solidFill>
              </a:rPr>
              <a:t>Downloadable </a:t>
            </a:r>
            <a:r>
              <a:rPr lang="en-US" dirty="0">
                <a:solidFill>
                  <a:schemeClr val="bg1"/>
                </a:solidFill>
              </a:rPr>
              <a:t>at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Libre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Office Extension Centre: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extensions.libreoffice.org/extension-center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Open Source GPL v3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to use and to be developed further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More on: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www.init.de/en/libreofficeWriter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7" y="309936"/>
            <a:ext cx="7647240" cy="5348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712" y="5832044"/>
            <a:ext cx="940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800" dirty="0" smtClean="0">
                <a:solidFill>
                  <a:prstClr val="white"/>
                </a:solidFill>
                <a:latin typeface="Corbel"/>
              </a:rPr>
              <a:t>http://</a:t>
            </a:r>
            <a:r>
              <a:rPr lang="en-US" sz="4800" dirty="0" err="1" smtClean="0">
                <a:solidFill>
                  <a:prstClr val="white"/>
                </a:solidFill>
                <a:latin typeface="Corbel"/>
              </a:rPr>
              <a:t>bluegriffon.org</a:t>
            </a:r>
            <a:endParaRPr lang="en-US" sz="4800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0374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 </a:t>
            </a:r>
            <a:r>
              <a:rPr lang="en-GB" dirty="0"/>
              <a:t>and validate ITS 2.0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Generate </a:t>
            </a:r>
            <a:r>
              <a:rPr lang="en-GB" dirty="0"/>
              <a:t>Terminology: </a:t>
            </a:r>
            <a:r>
              <a:rPr lang="en-GB" dirty="0">
                <a:solidFill>
                  <a:srgbClr val="0000FF"/>
                </a:solidFill>
              </a:rPr>
              <a:t>Tilde</a:t>
            </a:r>
            <a:r>
              <a:rPr lang="en-GB" dirty="0"/>
              <a:t>. Presenter: </a:t>
            </a:r>
            <a:r>
              <a:rPr lang="en-GB" dirty="0" smtClean="0"/>
              <a:t>Felix </a:t>
            </a:r>
            <a:r>
              <a:rPr lang="en-GB" dirty="0"/>
              <a:t>Sasaki</a:t>
            </a:r>
          </a:p>
          <a:p>
            <a:r>
              <a:rPr lang="en-GB" dirty="0" smtClean="0"/>
              <a:t>Generate </a:t>
            </a:r>
            <a:r>
              <a:rPr lang="en-GB" dirty="0"/>
              <a:t>Text Analysis information: </a:t>
            </a:r>
            <a:r>
              <a:rPr lang="en-GB" dirty="0" err="1">
                <a:solidFill>
                  <a:srgbClr val="0000FF"/>
                </a:solidFill>
              </a:rPr>
              <a:t>Institut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“</a:t>
            </a:r>
            <a:r>
              <a:rPr lang="en-GB" dirty="0" err="1" smtClean="0">
                <a:solidFill>
                  <a:srgbClr val="0000FF"/>
                </a:solidFill>
              </a:rPr>
              <a:t>Jožef</a:t>
            </a:r>
            <a:r>
              <a:rPr lang="en-GB" dirty="0" smtClean="0">
                <a:solidFill>
                  <a:srgbClr val="0000FF"/>
                </a:solidFill>
              </a:rPr>
              <a:t> Stefan”</a:t>
            </a:r>
            <a:r>
              <a:rPr lang="en-GB" dirty="0" smtClean="0"/>
              <a:t>. </a:t>
            </a:r>
            <a:r>
              <a:rPr lang="en-GB" dirty="0"/>
              <a:t>Presenter: </a:t>
            </a:r>
            <a:r>
              <a:rPr lang="en-GB" dirty="0" smtClean="0"/>
              <a:t>Felix Sasaki</a:t>
            </a:r>
          </a:p>
          <a:p>
            <a:r>
              <a:rPr lang="en-GB" dirty="0" smtClean="0"/>
              <a:t>Transform HTML5+ITS2 to NIF (NLP Interchange </a:t>
            </a:r>
            <a:r>
              <a:rPr lang="en-GB" dirty="0" err="1" smtClean="0"/>
              <a:t>Fformat</a:t>
            </a:r>
            <a:r>
              <a:rPr lang="en-GB" dirty="0" smtClean="0"/>
              <a:t>): </a:t>
            </a:r>
            <a:r>
              <a:rPr lang="en-GB" dirty="0" smtClean="0">
                <a:solidFill>
                  <a:srgbClr val="0000FF"/>
                </a:solidFill>
              </a:rPr>
              <a:t>Univ. of Leipzig</a:t>
            </a:r>
            <a:r>
              <a:rPr lang="en-GB" dirty="0" smtClean="0"/>
              <a:t>. See on NIF poster from Sebastian Hellmann</a:t>
            </a:r>
            <a:endParaRPr lang="en-GB" dirty="0"/>
          </a:p>
          <a:p>
            <a:r>
              <a:rPr lang="en-GB" dirty="0" smtClean="0"/>
              <a:t>Validate </a:t>
            </a:r>
            <a:r>
              <a:rPr lang="en-GB" dirty="0"/>
              <a:t>all ITS 2.0 data categories: </a:t>
            </a:r>
            <a:r>
              <a:rPr lang="en-GB" dirty="0">
                <a:solidFill>
                  <a:srgbClr val="0000FF"/>
                </a:solidFill>
              </a:rPr>
              <a:t>University of Economics Prague</a:t>
            </a:r>
            <a:r>
              <a:rPr lang="en-GB" dirty="0"/>
              <a:t>. Presenter: </a:t>
            </a:r>
            <a:r>
              <a:rPr lang="en-GB" dirty="0" err="1" smtClean="0"/>
              <a:t>Jirka</a:t>
            </a:r>
            <a:r>
              <a:rPr lang="en-GB" dirty="0" smtClean="0"/>
              <a:t> </a:t>
            </a:r>
            <a:r>
              <a:rPr lang="en-GB" dirty="0" err="1" smtClean="0"/>
              <a:t>Kosek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2F4F-E236-534E-8482-D2412B64E2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0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373" y="274638"/>
            <a:ext cx="7844155" cy="1265404"/>
          </a:xfrm>
        </p:spPr>
        <p:txBody>
          <a:bodyPr>
            <a:normAutofit fontScale="90000"/>
          </a:bodyPr>
          <a:lstStyle/>
          <a:p>
            <a:r>
              <a:rPr lang="en-US" dirty="0"/>
              <a:t>ITS 2.0 </a:t>
            </a:r>
            <a:r>
              <a:rPr lang="en-US" dirty="0" smtClean="0"/>
              <a:t>Enriched</a:t>
            </a:r>
            <a:r>
              <a:rPr lang="lv-LV" dirty="0"/>
              <a:t/>
            </a:r>
            <a:br>
              <a:rPr lang="lv-LV" dirty="0"/>
            </a:br>
            <a:r>
              <a:rPr lang="en-US" dirty="0" smtClean="0"/>
              <a:t>Terminology </a:t>
            </a:r>
            <a:r>
              <a:rPr lang="en-US" dirty="0"/>
              <a:t>Annotation </a:t>
            </a:r>
            <a:r>
              <a:rPr lang="en-US" dirty="0" smtClean="0"/>
              <a:t>Showcase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4604" y="5334502"/>
            <a:ext cx="333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3"/>
              </a:rPr>
              <a:t>taws.tilde.com</a:t>
            </a:r>
            <a:endParaRPr lang="lv-LV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28" y="441357"/>
            <a:ext cx="1025946" cy="931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73" y="1706761"/>
            <a:ext cx="8987389" cy="4000272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519101" y="6368682"/>
            <a:ext cx="400283" cy="365125"/>
          </a:xfrm>
        </p:spPr>
        <p:txBody>
          <a:bodyPr/>
          <a:lstStyle/>
          <a:p>
            <a:fld id="{0A512F4F-E236-534E-8482-D2412B64E20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8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1069</Words>
  <Application>Microsoft Macintosh PowerPoint</Application>
  <PresentationFormat>A4-Papier (210x297 mm)</PresentationFormat>
  <Paragraphs>146</Paragraphs>
  <Slides>18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Office Theme</vt:lpstr>
      <vt:lpstr>Twilight</vt:lpstr>
      <vt:lpstr>Implementation Basket</vt:lpstr>
      <vt:lpstr>What is in the basket?</vt:lpstr>
      <vt:lpstr>ITS 2.0 in editing environments</vt:lpstr>
      <vt:lpstr>PowerPoint-Präsentation</vt:lpstr>
      <vt:lpstr>Build the bridge Web CMS &lt;&gt; TMS</vt:lpstr>
      <vt:lpstr>ITS Libre Office Extension  ]init[ AG für Digitale Kommunikation</vt:lpstr>
      <vt:lpstr>PowerPoint-Präsentation</vt:lpstr>
      <vt:lpstr>Generate and validate ITS 2.0</vt:lpstr>
      <vt:lpstr>ITS 2.0 Enriched Terminology Annotation Showcase</vt:lpstr>
      <vt:lpstr>Creating translation context  with disambiguation</vt:lpstr>
      <vt:lpstr>ITS 2.0 Support in Modern Document Formats</vt:lpstr>
      <vt:lpstr>(Automatically) process ITS 2.0 enhanced content (1/2)</vt:lpstr>
      <vt:lpstr>ITS 2.0 &amp; Machine Translation</vt:lpstr>
      <vt:lpstr>ITS in the Okapi Framework</vt:lpstr>
      <vt:lpstr>Preview of ITS 2.0 Metadata in Web Browsers (Part of the Multilingual Web-LT Program)</vt:lpstr>
      <vt:lpstr>(Automatically) process ITS 2.0 enhanced content (2/2)</vt:lpstr>
      <vt:lpstr>What will or may come next?</vt:lpstr>
      <vt:lpstr>What will or may come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 Lommel</dc:creator>
  <cp:lastModifiedBy>Felix Sasaki lokaler Adminaccount</cp:lastModifiedBy>
  <cp:revision>120</cp:revision>
  <dcterms:created xsi:type="dcterms:W3CDTF">2012-12-03T11:51:30Z</dcterms:created>
  <dcterms:modified xsi:type="dcterms:W3CDTF">2013-09-17T12:18:28Z</dcterms:modified>
</cp:coreProperties>
</file>