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326" r:id="rId3"/>
    <p:sldId id="327" r:id="rId4"/>
    <p:sldId id="328" r:id="rId5"/>
    <p:sldId id="329" r:id="rId6"/>
    <p:sldId id="330" r:id="rId7"/>
    <p:sldId id="358" r:id="rId8"/>
    <p:sldId id="331" r:id="rId9"/>
    <p:sldId id="332" r:id="rId10"/>
    <p:sldId id="359" r:id="rId11"/>
    <p:sldId id="335" r:id="rId12"/>
    <p:sldId id="336" r:id="rId13"/>
    <p:sldId id="337" r:id="rId14"/>
    <p:sldId id="357" r:id="rId15"/>
    <p:sldId id="338" r:id="rId16"/>
    <p:sldId id="339" r:id="rId17"/>
    <p:sldId id="340" r:id="rId18"/>
    <p:sldId id="341" r:id="rId19"/>
    <p:sldId id="343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6" r:id="rId33"/>
  </p:sldIdLst>
  <p:sldSz cx="9906000" cy="6858000" type="A4"/>
  <p:notesSz cx="6858000" cy="9144000"/>
  <p:defaultTextStyle>
    <a:defPPr>
      <a:defRPr lang="en-US"/>
    </a:defPPr>
    <a:lvl1pPr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77838" indent="-20638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57263" indent="-42863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435100" indent="-63500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914525" indent="-85725" algn="l" defTabSz="4778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</p:showPr>
  <p:clrMru>
    <a:srgbClr val="E6AD3A"/>
    <a:srgbClr val="000000"/>
    <a:srgbClr val="E3883D"/>
    <a:srgbClr val="CC66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9" autoAdjust="0"/>
    <p:restoredTop sz="94628" autoAdjust="0"/>
  </p:normalViewPr>
  <p:slideViewPr>
    <p:cSldViewPr snapToGrid="0" snapToObjects="1">
      <p:cViewPr varScale="1">
        <p:scale>
          <a:sx n="93" d="100"/>
          <a:sy n="93" d="100"/>
        </p:scale>
        <p:origin x="-55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F53010B-F355-4418-A766-0CE03AAF775C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5F9E8B-8789-4E25-B792-845C10D99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218F4-601D-488A-83FF-E0AFC9A5C23A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787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E95C68-D8B7-4EA5-AD3D-4601F899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fld id="{3F8B055F-E8B8-4993-A695-D1F1409CDA2D}" type="slidenum">
              <a:rPr lang="es-ES"/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F76C1368-7620-462C-9EB4-35BBA28B3D2A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fld id="{388792A7-68B6-4099-A9E1-CD81A21E0F39}" type="slidenum">
              <a:rPr lang="es-ES"/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E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for many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7402B-4736-4670-AF68-9AE9F27B62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for many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4BE5A-6C23-4DA4-BA98-EBA1E61246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User:</a:t>
            </a:r>
            <a:r>
              <a:rPr lang="en-US" smtClean="0"/>
              <a:t> mlw-lt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Password:</a:t>
            </a:r>
            <a:r>
              <a:rPr lang="en-US" smtClean="0"/>
              <a:t> its2-wp4</a:t>
            </a:r>
          </a:p>
          <a:p>
            <a:pPr eaLnBrk="1" hangingPunct="1">
              <a:spcBef>
                <a:spcPct val="0"/>
              </a:spcBef>
            </a:pPr>
            <a:endParaRPr lang="es-ES_tradnl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705E56EF-09AC-4B89-86AB-0815D63A3032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794A7874-BB46-4213-B5F0-0F2F5A133CE9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AB138963-C76F-4C6F-965C-E93FE20B60D1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fld id="{20419DCA-90E7-40A0-8282-707429C3E61D}" type="slidenum">
              <a:rPr lang="es-ES"/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9BF0A38D-EC6B-4191-8C37-3CD45F688428}" type="slidenum">
              <a:rPr lang="es-E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Seventh Framework Programme (FP7) </a:t>
            </a:r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A5BC456F-0334-47AC-95E7-2EFD77A8A501}" type="slidenum">
              <a:rPr lang="es-E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User:</a:t>
            </a:r>
            <a:r>
              <a:rPr lang="en-US" smtClean="0"/>
              <a:t> mlw-lt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Password:</a:t>
            </a:r>
            <a:r>
              <a:rPr lang="en-US" smtClean="0"/>
              <a:t> its2-wp4</a:t>
            </a:r>
          </a:p>
          <a:p>
            <a:pPr eaLnBrk="1" hangingPunct="1">
              <a:spcBef>
                <a:spcPct val="0"/>
              </a:spcBef>
            </a:pPr>
            <a:endParaRPr lang="es-ES_tradnl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492C0E17-280A-44FC-82C2-E8B620A75B5D}" type="slidenum">
              <a:rPr lang="en-U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7791" fontAlgn="base">
              <a:spcBef>
                <a:spcPct val="0"/>
              </a:spcBef>
              <a:spcAft>
                <a:spcPct val="0"/>
              </a:spcAft>
              <a:defRPr/>
            </a:pPr>
            <a:fld id="{07B50FFA-4C00-424A-8065-31547900C9EF}" type="slidenum">
              <a:rPr lang="es-ES"/>
              <a:pPr defTabSz="477791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PORTADA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 t="9531" r="58986" b="24223"/>
          <a:stretch>
            <a:fillRect/>
          </a:stretch>
        </p:blipFill>
        <p:spPr bwMode="auto">
          <a:xfrm>
            <a:off x="4068763" y="538163"/>
            <a:ext cx="16732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5A4B782-AFC9-46DF-BCE4-FF0A50F4F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917E30F-1DE1-47F6-89B0-68FEB5E5F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A5945B2-187E-44FD-9AEF-581C8EC5F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92EC7F8-C7F1-419C-AE0C-2561B3584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51A8F61-8087-4CDA-99BC-0D56529BC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2BD4207-ADA2-4F5B-8504-3E8F9EA3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97F4ADD-3207-4A72-9F61-262A5015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19BB9DF-E0B9-4797-AEEB-258E21D8E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18650" y="6369050"/>
            <a:ext cx="400050" cy="365125"/>
          </a:xfrm>
          <a:prstGeom prst="rect">
            <a:avLst/>
          </a:prstGeom>
        </p:spPr>
        <p:txBody>
          <a:bodyPr lIns="20976" tIns="10488" rIns="20976" bIns="10488"/>
          <a:lstStyle>
            <a:lvl1pPr defTabSz="47874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F429DAB-BEE1-4E1D-A9D9-E402508A9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850" y="274638"/>
            <a:ext cx="9015413" cy="5953125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274638"/>
            <a:ext cx="8990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1" tIns="47881" rIns="95761" bIns="478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1509713"/>
            <a:ext cx="90011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1" tIns="47881" rIns="95761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2725" y="6334125"/>
            <a:ext cx="6988175" cy="361950"/>
          </a:xfrm>
          <a:prstGeom prst="rect">
            <a:avLst/>
          </a:prstGeom>
        </p:spPr>
        <p:txBody>
          <a:bodyPr lIns="95761" tIns="47881" rIns="95761" bIns="47881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30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67763" y="6297613"/>
            <a:ext cx="6985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4"/>
          <a:srcRect t="9531" r="58986" b="24223"/>
          <a:stretch>
            <a:fillRect/>
          </a:stretch>
        </p:blipFill>
        <p:spPr bwMode="auto">
          <a:xfrm>
            <a:off x="471488" y="6281738"/>
            <a:ext cx="6445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 userDrawn="1"/>
        </p:nvSpPr>
        <p:spPr>
          <a:xfrm>
            <a:off x="8123238" y="6057900"/>
            <a:ext cx="13684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800" b="0" i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Berlin, September 19, 2013</a:t>
            </a:r>
          </a:p>
        </p:txBody>
      </p:sp>
      <p:pic>
        <p:nvPicPr>
          <p:cNvPr id="1033" name="9 Imagen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03238" y="5889625"/>
            <a:ext cx="1828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427038" y="6053138"/>
            <a:ext cx="1725612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Connecting Europe for New Horizons</a:t>
            </a:r>
            <a:endParaRPr lang="en-US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35" name="28 Imagen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882063" y="346075"/>
            <a:ext cx="5461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71" r:id="rId10"/>
    <p:sldLayoutId id="2147483681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enciatributaria.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enciatributaria.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ts2demo.aeat.es/" TargetMode="External"/><Relationship Id="rId7" Type="http://schemas.openxmlformats.org/officeDocument/2006/relationships/hyperlink" Target="http://its2demo.aeat.es/AEAT.internet/de_de/Inicio.shtml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s2demo.aeat.es/AEAT.internet/fr_fr/Inicio.shtml" TargetMode="External"/><Relationship Id="rId5" Type="http://schemas.openxmlformats.org/officeDocument/2006/relationships/hyperlink" Target="http://its2demo.aeat.es/AEAT.internet/en_gb/Inicio.shtml" TargetMode="External"/><Relationship Id="rId4" Type="http://schemas.openxmlformats.org/officeDocument/2006/relationships/hyperlink" Target="http://its2demo.aeat.es/AEAT.internet/Inicio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tlaspw1-pre.linguaserve.net:10080/its2_prototype/hom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 rtlCol="0">
            <a:normAutofit fontScale="90000"/>
          </a:bodyPr>
          <a:lstStyle/>
          <a:p>
            <a:pPr defTabSz="957610" eaLnBrk="1" fontAlgn="auto" hangingPunct="1">
              <a:spcAft>
                <a:spcPts val="0"/>
              </a:spcAft>
              <a:defRPr/>
            </a:pPr>
            <a:r>
              <a:rPr lang="en-US" dirty="0"/>
              <a:t>Business Benefits of ITS 2.0-Aware Interoperability CMS-TMS and </a:t>
            </a:r>
            <a:br>
              <a:rPr lang="en-US" dirty="0"/>
            </a:br>
            <a:r>
              <a:rPr lang="en-US" dirty="0"/>
              <a:t>Online Multilingual Publishing System</a:t>
            </a: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123238" cy="2159000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Pedro L. Díez Orzas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5363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025" y="5313363"/>
            <a:ext cx="18542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88" y="3848100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495300" y="-234950"/>
            <a:ext cx="8915400" cy="2219325"/>
          </a:xfrm>
        </p:spPr>
        <p:txBody>
          <a:bodyPr/>
          <a:lstStyle/>
          <a:p>
            <a:pPr eaLnBrk="1" hangingPunct="1"/>
            <a:r>
              <a:rPr lang="en-GB" smtClean="0"/>
              <a:t>ITS 2.0 expectations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ITS 2.0 </a:t>
            </a:r>
            <a:r>
              <a:rPr lang="es-ES_tradnl" dirty="0" err="1"/>
              <a:t>Interoperability</a:t>
            </a:r>
            <a:r>
              <a:rPr lang="es-ES_tradnl" dirty="0"/>
              <a:t> CMS-TMS </a:t>
            </a:r>
            <a:endParaRPr lang="en-US" dirty="0"/>
          </a:p>
        </p:txBody>
      </p:sp>
      <p:sp>
        <p:nvSpPr>
          <p:cNvPr id="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70111-7D37-4A01-9550-534EB7B045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6630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547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1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46125" y="1327150"/>
          <a:ext cx="8516938" cy="4718050"/>
        </p:xfrm>
        <a:graphic>
          <a:graphicData uri="http://schemas.openxmlformats.org/presentationml/2006/ole">
            <p:oleObj spid="_x0000_s26631" r:id="rId4" imgW="8522947" imgH="4718713" progId="Excel.Chart.8">
              <p:embed/>
            </p:oleObj>
          </a:graphicData>
        </a:graphic>
      </p:graphicFrame>
      <p:sp>
        <p:nvSpPr>
          <p:cNvPr id="10" name="9 Rectángulo"/>
          <p:cNvSpPr/>
          <p:nvPr/>
        </p:nvSpPr>
        <p:spPr>
          <a:xfrm rot="20551277">
            <a:off x="1502417" y="3234886"/>
            <a:ext cx="4632678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Non-quality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07119" y="-14748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95300" y="-234950"/>
            <a:ext cx="8915400" cy="2219325"/>
          </a:xfrm>
        </p:spPr>
        <p:txBody>
          <a:bodyPr/>
          <a:lstStyle/>
          <a:p>
            <a:pPr eaLnBrk="1" hangingPunct="1"/>
            <a:r>
              <a:rPr lang="en-GB" smtClean="0"/>
              <a:t>Some ITS 2.0 benefits (I)</a:t>
            </a:r>
          </a:p>
        </p:txBody>
      </p:sp>
      <p:sp>
        <p:nvSpPr>
          <p:cNvPr id="4301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ITS 2.0 increases both user’s control and automatic decision processes, allowing more “intelligence“ in the systems involved: </a:t>
            </a:r>
          </a:p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Translate</a:t>
            </a:r>
            <a:r>
              <a:rPr lang="en-US" sz="2400" smtClean="0"/>
              <a:t>: can be automatically or manually annotated. E.g. it allows not to add “non-translatable” terms in several specific glossaries or MT systems.</a:t>
            </a:r>
          </a:p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Localization Note</a:t>
            </a:r>
            <a:r>
              <a:rPr lang="en-US" sz="2400" smtClean="0"/>
              <a:t>: direct communication with PM and translators. When </a:t>
            </a:r>
            <a:r>
              <a:rPr lang="en-US" sz="2400" i="1" smtClean="0"/>
              <a:t>alert</a:t>
            </a:r>
            <a:r>
              <a:rPr lang="en-US" sz="2400" smtClean="0"/>
              <a:t> type, it can be used for triggering certain processes in the Translation Workflow.</a:t>
            </a:r>
          </a:p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Domain</a:t>
            </a:r>
            <a:r>
              <a:rPr lang="en-US" sz="2400" smtClean="0"/>
              <a:t>: automatic selection of CAT/MT terminology and dictionaries. Selection of Translation Memories by domains.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10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814D9-242B-4F81-B7F7-85D2EF3A18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7656" name="1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547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07119" y="-14748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95300" y="-234950"/>
            <a:ext cx="8915400" cy="2219325"/>
          </a:xfrm>
        </p:spPr>
        <p:txBody>
          <a:bodyPr/>
          <a:lstStyle/>
          <a:p>
            <a:pPr eaLnBrk="1" hangingPunct="1"/>
            <a:r>
              <a:rPr lang="en-GB" smtClean="0"/>
              <a:t>Some ITS 2.0 benefits (II)</a:t>
            </a:r>
          </a:p>
        </p:txBody>
      </p:sp>
      <p:sp>
        <p:nvSpPr>
          <p:cNvPr id="4301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Language Information</a:t>
            </a:r>
            <a:r>
              <a:rPr lang="en-US" sz="2400" smtClean="0"/>
              <a:t>: quality check to ensure the source language content is according to the Webservice parameter.</a:t>
            </a:r>
            <a:endParaRPr lang="es-ES" sz="2400" smtClean="0"/>
          </a:p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Allowed Characters</a:t>
            </a:r>
            <a:r>
              <a:rPr lang="en-US" sz="2400" smtClean="0"/>
              <a:t>: quality check for the target content.</a:t>
            </a:r>
          </a:p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Storage Size</a:t>
            </a:r>
            <a:r>
              <a:rPr lang="en-US" sz="2400" smtClean="0"/>
              <a:t>: quality check for both original content and the target content to be uploaded into the CMS. It can be used also for translators’ visual control.</a:t>
            </a:r>
          </a:p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Provenance</a:t>
            </a:r>
            <a:r>
              <a:rPr lang="en-US" sz="2400" smtClean="0"/>
              <a:t>: possibility to reassign the same translator/reviewer in new versions of the same content and inform the PM. Tracking control in the CMS.</a:t>
            </a:r>
          </a:p>
          <a:p>
            <a:pPr lvl="1" eaLnBrk="1" hangingPunct="1"/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Readiness</a:t>
            </a: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smtClean="0"/>
              <a:t>(ITS 2.0 extension): control of processes to be done, date control for availability, delivery and </a:t>
            </a:r>
            <a:r>
              <a:rPr lang="en-GB" sz="2400" smtClean="0"/>
              <a:t>priority</a:t>
            </a:r>
            <a:r>
              <a:rPr lang="es-ES" sz="2400" smtClean="0"/>
              <a:t>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94FE9-3170-4808-A344-C9169C5C03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8680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5476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MLW-LT CMS-TMS SWOT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62138" y="1211263"/>
            <a:ext cx="21780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Strengths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245225" y="1216025"/>
            <a:ext cx="19002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Weaknesses</a:t>
            </a:r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 bwMode="auto">
          <a:xfrm>
            <a:off x="5083463" y="1695738"/>
            <a:ext cx="4248000" cy="410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There is no CMS-TMS interoperability standard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800" b="1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800" b="1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800" b="1">
              <a:solidFill>
                <a:schemeClr val="bg1"/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625645" y="1695738"/>
            <a:ext cx="4248000" cy="410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More efficient control over the content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Faster and more efficient communication between localization chain actors (e.g. </a:t>
            </a:r>
            <a:r>
              <a:rPr lang="en-US" sz="1800" b="1" i="1">
                <a:solidFill>
                  <a:schemeClr val="bg1"/>
                </a:solidFill>
              </a:rPr>
              <a:t>fine-grain </a:t>
            </a:r>
            <a:r>
              <a:rPr lang="en-US" sz="1800" b="1">
                <a:solidFill>
                  <a:schemeClr val="bg1"/>
                </a:solidFill>
              </a:rPr>
              <a:t>communication webmaster/ localization project manager)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Localization platforms and format Independent 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Better linguistic technology interaction machine/machine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chemeClr val="bg1"/>
                </a:solidFill>
              </a:rPr>
              <a:t>Better translation and localization interaction human/machine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endParaRPr lang="en-GB" sz="1800" b="1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32375" y="2323106"/>
            <a:ext cx="4340225" cy="575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66700" indent="-114300" defTabSz="478748" fontAlgn="auto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chemeClr val="tx1"/>
                </a:solidFill>
              </a:rPr>
              <a:t>Readiness can simplify the web service standard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19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BE0A2-050E-4A26-A2CB-CC2DBE4102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MLW-LT CMS-TMS SWOT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564313" y="1281113"/>
            <a:ext cx="12382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Threats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82775" y="1239838"/>
            <a:ext cx="21367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Opportunities</a:t>
            </a: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 bwMode="auto">
          <a:xfrm>
            <a:off x="626400" y="1695600"/>
            <a:ext cx="4248000" cy="410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Accelerating adoption of interoperability localization chains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Problem solving, quality and control improvement for those clients already using it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Increasing fully automatic processes and localization expert systems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chemeClr val="bg1"/>
                </a:solidFill>
              </a:rPr>
              <a:t>Opens up ways for connectors, pre-editing, post-editing, cat tools, and Translation and Localization management systems</a:t>
            </a:r>
          </a:p>
          <a:p>
            <a:pPr marL="358775" indent="-358775" defTabSz="957263">
              <a:spcBef>
                <a:spcPct val="20000"/>
              </a:spcBef>
              <a:buFont typeface="Arial" charset="0"/>
              <a:buChar char="•"/>
            </a:pPr>
            <a:endParaRPr lang="en-GB" sz="1800" b="1">
              <a:solidFill>
                <a:schemeClr val="bg1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5083200" y="1696938"/>
            <a:ext cx="4248000" cy="410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55600" indent="-355600">
              <a:spcBef>
                <a:spcPct val="20000"/>
              </a:spcBef>
              <a:buFont typeface="Arial" charset="0"/>
              <a:buChar char="•"/>
            </a:pPr>
            <a:r>
              <a:rPr lang="en-GB" sz="1800" b="1">
                <a:solidFill>
                  <a:schemeClr val="bg1"/>
                </a:solidFill>
              </a:rPr>
              <a:t>Source content annotation and tools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endParaRPr lang="en-GB" sz="1800" b="1">
              <a:solidFill>
                <a:schemeClr val="bg1"/>
              </a:solidFill>
            </a:endParaRP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bg1"/>
                </a:solidFill>
              </a:rPr>
              <a:t>CMS developers adoption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bg1"/>
                </a:solidFill>
              </a:rPr>
              <a:t>ITS 2.0 compliant and facilities CAT/Post-editing tools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bg1"/>
                </a:solidFill>
              </a:rPr>
              <a:t>SEO applications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en-GB" sz="1800" b="1">
                <a:solidFill>
                  <a:schemeClr val="bg1"/>
                </a:solidFill>
              </a:rPr>
              <a:t>Automatic annotation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013125" y="2015934"/>
            <a:ext cx="4340225" cy="3976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66700" indent="-114300" defTabSz="478748" fontAlgn="auto"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chemeClr val="tx1"/>
                </a:solidFill>
              </a:rPr>
              <a:t>Content creators / webmasters adoption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19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D67BF-E8EA-456B-B407-ADB343480CF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0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77265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Business: Opportunities rise from needs</a:t>
            </a:r>
            <a:endParaRPr lang="en-GB" sz="4000" smtClean="0"/>
          </a:p>
        </p:txBody>
      </p:sp>
      <p:grpSp>
        <p:nvGrpSpPr>
          <p:cNvPr id="33799" name="3 Grupo"/>
          <p:cNvGrpSpPr>
            <a:grpSpLocks/>
          </p:cNvGrpSpPr>
          <p:nvPr/>
        </p:nvGrpSpPr>
        <p:grpSpPr bwMode="auto">
          <a:xfrm>
            <a:off x="6718300" y="2159000"/>
            <a:ext cx="2263775" cy="2151063"/>
            <a:chOff x="7038668" y="1911809"/>
            <a:chExt cx="1943100" cy="1943100"/>
          </a:xfrm>
        </p:grpSpPr>
        <p:pic>
          <p:nvPicPr>
            <p:cNvPr id="33800" name="7 Imagen" descr="notstart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8668" y="1911809"/>
              <a:ext cx="19431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7541339" y="2471466"/>
              <a:ext cx="1227275" cy="8423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perspectiveRelaxed">
                <a:rot lat="20673599" lon="0" rev="0"/>
              </a:camera>
              <a:lightRig rig="threePt" dir="t"/>
            </a:scene3d>
          </p:spPr>
        </p:pic>
      </p:grp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5138" y="1509713"/>
            <a:ext cx="8516937" cy="4616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900" smtClean="0"/>
              <a:t>Very frequently updated web sites that need efficient multilingual updates and maximum control: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smtClean="0"/>
              <a:t>Corporate and industry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smtClean="0"/>
              <a:t>e-Government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smtClean="0"/>
              <a:t>e-Commerce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smtClean="0"/>
              <a:t>Educational web sites</a:t>
            </a:r>
          </a:p>
          <a:p>
            <a:pPr eaLnBrk="1" hangingPunct="1">
              <a:lnSpc>
                <a:spcPct val="90000"/>
              </a:lnSpc>
            </a:pPr>
            <a:r>
              <a:rPr lang="en-GB" sz="2900" smtClean="0"/>
              <a:t>Highly distributed content creation through the CMS</a:t>
            </a:r>
          </a:p>
          <a:p>
            <a:pPr eaLnBrk="1" hangingPunct="1">
              <a:lnSpc>
                <a:spcPct val="90000"/>
              </a:lnSpc>
            </a:pPr>
            <a:r>
              <a:rPr lang="en-GB" sz="2900" smtClean="0"/>
              <a:t>Web 2.0 and user content created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500" smtClean="0"/>
              <a:t>Applying MT systems for immediacy</a:t>
            </a:r>
          </a:p>
          <a:p>
            <a:pPr eaLnBrk="1" hangingPunct="1">
              <a:lnSpc>
                <a:spcPct val="90000"/>
              </a:lnSpc>
            </a:pPr>
            <a:r>
              <a:rPr lang="en-GB" sz="2900" smtClean="0"/>
              <a:t>Using ITS 2.0 to contribute for multilingual SEO</a:t>
            </a:r>
          </a:p>
          <a:p>
            <a:pPr lvl="1" eaLnBrk="1" hangingPunct="1">
              <a:lnSpc>
                <a:spcPct val="90000"/>
              </a:lnSpc>
            </a:pPr>
            <a:endParaRPr lang="en-GB" sz="250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0C07D-7BAA-4755-8010-875DA680BD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7580" y="2406918"/>
            <a:ext cx="8614466" cy="414511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4 Rectángulo"/>
          <p:cNvSpPr>
            <a:spLocks noChangeArrowheads="1"/>
          </p:cNvSpPr>
          <p:nvPr/>
        </p:nvSpPr>
        <p:spPr bwMode="auto">
          <a:xfrm>
            <a:off x="773113" y="1803400"/>
            <a:ext cx="8435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Interoperability CMS-TMS 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GB" sz="2000" u="sng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ITS 2.0-Aware </a:t>
            </a:r>
            <a:r>
              <a:rPr lang="en-GB" sz="2000" b="1">
                <a:solidFill>
                  <a:schemeClr val="bg1"/>
                </a:solidFill>
                <a:latin typeface="Calibri" pitchFamily="34" charset="0"/>
              </a:rPr>
              <a:t>Online Multilingual Publishing System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Horizons</a:t>
            </a: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endParaRPr lang="en-GB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309563" y="928688"/>
            <a:ext cx="87503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4613275"/>
            <a:ext cx="3441700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Use case: t</a:t>
            </a:r>
            <a:r>
              <a:rPr lang="en-GB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 Spanish Tax Agency</a:t>
            </a:r>
            <a:endParaRPr lang="en-GB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8775" lvl="1" indent="-358775" eaLnBrk="1" hangingPunct="1">
              <a:buSzPct val="122000"/>
              <a:buFont typeface="Arial" charset="0"/>
              <a:buChar char="•"/>
            </a:pPr>
            <a:r>
              <a:rPr lang="en-GB" sz="1800" smtClean="0">
                <a:hlinkClick r:id="rId4"/>
              </a:rPr>
              <a:t>www.agenciatributaria.es</a:t>
            </a:r>
            <a:r>
              <a:rPr lang="en-GB" sz="1800" smtClean="0"/>
              <a:t> is the user in the “Online MT System” showcase in MLW-LT </a:t>
            </a:r>
          </a:p>
          <a:p>
            <a:pPr eaLnBrk="1" hangingPunct="1">
              <a:buSzPct val="122000"/>
            </a:pPr>
            <a:r>
              <a:rPr lang="en-GB" sz="1800" b="1" smtClean="0"/>
              <a:t>Spain: General Indicators 2011</a:t>
            </a:r>
            <a:endParaRPr lang="en-GB" sz="1800" smtClean="0"/>
          </a:p>
          <a:p>
            <a:pPr marL="358775" lvl="1" indent="-358775" eaLnBrk="1" hangingPunct="1">
              <a:buSzPct val="122000"/>
              <a:buFont typeface="Arial" charset="0"/>
              <a:buChar char="•"/>
            </a:pPr>
            <a:r>
              <a:rPr lang="en-GB" sz="1800" smtClean="0"/>
              <a:t>Spain is a country that is regionally structured into 17 autonomous communities and 2 autonomous cities with </a:t>
            </a:r>
            <a:r>
              <a:rPr lang="en-GB" sz="1800" b="1" smtClean="0"/>
              <a:t>5 co-official languages</a:t>
            </a:r>
          </a:p>
          <a:p>
            <a:pPr marL="358775" lvl="1" indent="-358775" eaLnBrk="1" hangingPunct="1">
              <a:buFontTx/>
              <a:buChar char="•"/>
            </a:pPr>
            <a:r>
              <a:rPr lang="en-GB" sz="1800" smtClean="0"/>
              <a:t>Population : 47,190,493 inhabitants ( </a:t>
            </a:r>
            <a:r>
              <a:rPr lang="en-GB" sz="1800" b="1" smtClean="0"/>
              <a:t>12.2 % foreign residents</a:t>
            </a:r>
            <a:r>
              <a:rPr lang="en-GB" sz="1800" smtClean="0"/>
              <a:t>)</a:t>
            </a:r>
          </a:p>
          <a:p>
            <a:pPr eaLnBrk="1" hangingPunct="1">
              <a:buFontTx/>
              <a:buChar char="•"/>
            </a:pPr>
            <a:r>
              <a:rPr lang="en-GB" sz="1800" b="1" smtClean="0"/>
              <a:t>Mission of the Spanish Tax Agency</a:t>
            </a:r>
          </a:p>
          <a:p>
            <a:pPr marL="358775" lvl="1" indent="-358775">
              <a:buFontTx/>
              <a:buChar char="•"/>
            </a:pPr>
            <a:r>
              <a:rPr lang="en-GB" sz="1800" smtClean="0"/>
              <a:t>Effective application of Spain’s tax and custom system</a:t>
            </a:r>
          </a:p>
          <a:p>
            <a:pPr marL="358775" lvl="1" indent="-358775">
              <a:buFontTx/>
              <a:buChar char="•"/>
            </a:pPr>
            <a:r>
              <a:rPr lang="en-GB" sz="1800" smtClean="0"/>
              <a:t>Management of tax resources on behalf of other public administrations when required by Law or Agreements</a:t>
            </a:r>
          </a:p>
          <a:p>
            <a:pPr>
              <a:buFontTx/>
              <a:buChar char="•"/>
            </a:pPr>
            <a:r>
              <a:rPr lang="en-GB" sz="1800" b="1" smtClean="0"/>
              <a:t>General taxpayer census</a:t>
            </a:r>
          </a:p>
          <a:p>
            <a:pPr marL="358775" lvl="1" indent="-358775" eaLnBrk="1" hangingPunct="1">
              <a:spcBef>
                <a:spcPct val="0"/>
              </a:spcBef>
              <a:buFontTx/>
              <a:buChar char="•"/>
            </a:pPr>
            <a:r>
              <a:rPr lang="en-GB" sz="1800" smtClean="0"/>
              <a:t>Individual taxpayers:            46,509,231</a:t>
            </a:r>
          </a:p>
          <a:p>
            <a:pPr marL="358775" lvl="1" indent="-358775" eaLnBrk="1" hangingPunct="1">
              <a:spcBef>
                <a:spcPct val="0"/>
              </a:spcBef>
              <a:buFontTx/>
              <a:buChar char="•"/>
            </a:pPr>
            <a:r>
              <a:rPr lang="en-GB" sz="1800" smtClean="0"/>
              <a:t>Companies:                             2,674,547</a:t>
            </a:r>
          </a:p>
          <a:p>
            <a:pPr marL="358775" lvl="1" indent="-358775" eaLnBrk="1" hangingPunct="1">
              <a:spcBef>
                <a:spcPct val="0"/>
              </a:spcBef>
              <a:buFontTx/>
              <a:buChar char="•"/>
            </a:pPr>
            <a:r>
              <a:rPr lang="en-GB" sz="1800" smtClean="0"/>
              <a:t>Other organisations:             2,293,939</a:t>
            </a:r>
          </a:p>
          <a:p>
            <a:pPr eaLnBrk="1" hangingPunct="1">
              <a:spcBef>
                <a:spcPct val="0"/>
              </a:spcBef>
            </a:pPr>
            <a:r>
              <a:rPr lang="en-GB" sz="1800" b="1" smtClean="0"/>
              <a:t>Total taxpayers:                           51,477,717</a:t>
            </a:r>
          </a:p>
          <a:p>
            <a:pPr marL="358775" lvl="1" indent="-358775">
              <a:buFontTx/>
              <a:buChar char="•"/>
            </a:pPr>
            <a:endParaRPr lang="en-GB" sz="1800" b="1" smtClean="0"/>
          </a:p>
          <a:p>
            <a:pPr marL="358775" lvl="1" indent="-358775">
              <a:buFontTx/>
              <a:buChar char="•"/>
            </a:pPr>
            <a:endParaRPr lang="en-GB" sz="1800" smtClean="0"/>
          </a:p>
          <a:p>
            <a:pPr eaLnBrk="1" hangingPunct="1"/>
            <a:endParaRPr lang="en-GB" sz="1800" smtClean="0"/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65F9E-3082-4288-9D44-B5BC47F24E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57288" y="462475"/>
            <a:ext cx="7593012" cy="569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38914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Use case: Scope</a:t>
            </a:r>
            <a:endParaRPr lang="en-GB" smtClean="0"/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Online MT System Internationalization showcase components: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ITS 2.0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HTML5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ATLAS RT (Linguaserve’s Real-time Multilingual Publishing System)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Lucy Software MT (Rule-based Machine Translation)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MaTrEx, from Dublin City University (Statistical Machine Translation)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hlinkClick r:id="rId4"/>
              </a:rPr>
              <a:t>www.agenciatributaria.es</a:t>
            </a:r>
            <a:r>
              <a:rPr lang="en-GB" sz="2000" smtClean="0"/>
              <a:t> (CMS: OpenText WEM)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 RTMPS implementation and deployment in pre-production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ITS 2.0 data categories: 6 (Translate, Localization Note, Language Information, Domain, Provenance, Localization Quality Issue)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Prototypes, test suite engines, and use case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250 web pages ES-EN and 30 web pages ES-FR, ES-DE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Content annotation and MT post-editing (EDI-TA methodology)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3200" smtClean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8888F-BD98-48C7-962E-DFDB45E226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6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57288" y="462475"/>
            <a:ext cx="7593012" cy="569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6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1633A-EF18-4F2E-B877-FA88A55F64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096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Spanish Tax Agency Showcase</a:t>
            </a:r>
          </a:p>
        </p:txBody>
      </p:sp>
      <p:sp>
        <p:nvSpPr>
          <p:cNvPr id="4096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600" i="1" smtClean="0"/>
              <a:t>Pre-production</a:t>
            </a:r>
            <a:r>
              <a:rPr lang="en-GB" sz="2600" smtClean="0"/>
              <a:t> (</a:t>
            </a:r>
            <a:r>
              <a:rPr lang="en-GB" sz="2600" u="sng" smtClean="0">
                <a:hlinkClick r:id="rId3"/>
              </a:rPr>
              <a:t>http://its2demo.aeat.es/</a:t>
            </a:r>
            <a:r>
              <a:rPr lang="en-GB" sz="2600" u="sng" smtClean="0"/>
              <a:t>)</a:t>
            </a:r>
            <a:endParaRPr lang="es-ES" sz="2600" smtClean="0"/>
          </a:p>
          <a:p>
            <a:pPr lvl="1" eaLnBrk="1" hangingPunct="1"/>
            <a:r>
              <a:rPr lang="en-GB" sz="2600" smtClean="0"/>
              <a:t>Spanish:</a:t>
            </a:r>
          </a:p>
          <a:p>
            <a:pPr lvl="1" eaLnBrk="1" hangingPunct="1">
              <a:buFont typeface="Arial" charset="0"/>
              <a:buNone/>
            </a:pPr>
            <a:r>
              <a:rPr lang="en-GB" sz="2600" smtClean="0"/>
              <a:t>	</a:t>
            </a:r>
            <a:r>
              <a:rPr lang="en-GB" sz="2600" u="sng" smtClean="0">
                <a:hlinkClick r:id="rId4"/>
              </a:rPr>
              <a:t>http://its2demo.aeat.es/AEAT.internet/Inicio.shtml</a:t>
            </a:r>
            <a:endParaRPr lang="es-ES" sz="2600" smtClean="0"/>
          </a:p>
          <a:p>
            <a:pPr lvl="1" eaLnBrk="1" hangingPunct="1"/>
            <a:r>
              <a:rPr lang="en-GB" sz="2600" smtClean="0"/>
              <a:t>English: </a:t>
            </a:r>
            <a:r>
              <a:rPr lang="en-GB" sz="2600" u="sng" smtClean="0">
                <a:hlinkClick r:id="rId5"/>
              </a:rPr>
              <a:t>http://its2demo.aeat.es/AEAT.internet/en_gb/Inicio.shtml</a:t>
            </a:r>
            <a:endParaRPr lang="es-ES" sz="2600" smtClean="0"/>
          </a:p>
          <a:p>
            <a:pPr lvl="1" eaLnBrk="1" hangingPunct="1"/>
            <a:r>
              <a:rPr lang="en-GB" sz="2600" smtClean="0"/>
              <a:t>French: </a:t>
            </a:r>
            <a:r>
              <a:rPr lang="en-GB" sz="2600" u="sng" smtClean="0">
                <a:hlinkClick r:id="rId6"/>
              </a:rPr>
              <a:t>http://its2demo.aeat.es/AEAT.internet/fr_fr/Inicio.shtml</a:t>
            </a:r>
            <a:endParaRPr lang="es-ES" sz="2600" smtClean="0"/>
          </a:p>
          <a:p>
            <a:pPr lvl="1" eaLnBrk="1" hangingPunct="1"/>
            <a:r>
              <a:rPr lang="en-GB" sz="2600" smtClean="0"/>
              <a:t>German: </a:t>
            </a:r>
            <a:r>
              <a:rPr lang="en-GB" sz="2600" u="sng" smtClean="0">
                <a:hlinkClick r:id="rId7"/>
              </a:rPr>
              <a:t>http://its2demo.aeat.es/AEAT.internet/de_de/Inicio.shtml</a:t>
            </a:r>
            <a:endParaRPr lang="es-ES" sz="2600" smtClean="0"/>
          </a:p>
          <a:p>
            <a:pPr eaLnBrk="1" hangingPunct="1"/>
            <a:endParaRPr lang="es-ES" sz="2600" smtClean="0"/>
          </a:p>
        </p:txBody>
      </p:sp>
      <p:sp>
        <p:nvSpPr>
          <p:cNvPr id="7" name="6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4 Marcador de contenido"/>
          <p:cNvSpPr>
            <a:spLocks noGrp="1"/>
          </p:cNvSpPr>
          <p:nvPr>
            <p:ph idx="1"/>
          </p:nvPr>
        </p:nvSpPr>
        <p:spPr>
          <a:xfrm>
            <a:off x="7053263" y="2355850"/>
            <a:ext cx="2349500" cy="2743200"/>
          </a:xfrm>
        </p:spPr>
        <p:txBody>
          <a:bodyPr>
            <a:spAutoFit/>
          </a:bodyPr>
          <a:lstStyle/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smtClean="0"/>
              <a:t>Experience in </a:t>
            </a:r>
            <a:r>
              <a:rPr lang="en-GB" sz="2600" b="1" smtClean="0"/>
              <a:t>interoperability</a:t>
            </a:r>
            <a:r>
              <a:rPr lang="en-GB" sz="2600" smtClean="0"/>
              <a:t> </a:t>
            </a:r>
            <a:r>
              <a:rPr lang="en-GB" sz="1800" smtClean="0"/>
              <a:t>since 2002 </a:t>
            </a:r>
          </a:p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smtClean="0"/>
              <a:t>and </a:t>
            </a:r>
            <a:r>
              <a:rPr lang="en-GB" sz="2600" b="1" smtClean="0"/>
              <a:t>real time </a:t>
            </a:r>
            <a:r>
              <a:rPr lang="en-GB" sz="2400" b="1" smtClean="0"/>
              <a:t>multilingual web publishing </a:t>
            </a:r>
          </a:p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smtClean="0"/>
              <a:t>since 2008.</a:t>
            </a:r>
          </a:p>
          <a:p>
            <a:pPr marL="0" indent="0" defTabSz="477838" eaLnBrk="1" hangingPunct="1">
              <a:spcBef>
                <a:spcPct val="0"/>
              </a:spcBef>
              <a:buFont typeface="Arial" charset="0"/>
              <a:buNone/>
            </a:pPr>
            <a:endParaRPr lang="en-US" sz="180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FEEE5-15B8-4089-A017-99DA8F55DC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6387" name="Picture 45" descr="LOGO_slogan (RG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339725"/>
            <a:ext cx="22812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739775" y="909638"/>
            <a:ext cx="60166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Linguaserve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specializes in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multilingual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web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advanced solutions for 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21st Century Challenges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064139" y="5500213"/>
            <a:ext cx="2327505" cy="3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1" tIns="47881" rIns="95761" bIns="4788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charset="0"/>
              <a:buNone/>
              <a:defRPr/>
            </a:pPr>
            <a:r>
              <a:rPr lang="en-US" sz="1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www.linguaserve.com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946275"/>
            <a:ext cx="62960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57288" y="462475"/>
            <a:ext cx="7593012" cy="569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0D193-6FC9-4170-A723-64BD70A0E6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198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case, access and information</a:t>
            </a:r>
            <a:endParaRPr lang="en-GB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www.w3.org/International/its/wiki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ITS_Implementations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Real_Time_Multilingual_Publishing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www.w3.org/International/multilingualweb/lt/wiki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/Deliverables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D4.1.x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D4-2x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MT System I18N</a:t>
            </a:r>
          </a:p>
        </p:txBody>
      </p:sp>
      <p:grpSp>
        <p:nvGrpSpPr>
          <p:cNvPr id="44034" name="1 Grupo"/>
          <p:cNvGrpSpPr>
            <a:grpSpLocks/>
          </p:cNvGrpSpPr>
          <p:nvPr/>
        </p:nvGrpSpPr>
        <p:grpSpPr bwMode="auto">
          <a:xfrm>
            <a:off x="787400" y="1141413"/>
            <a:ext cx="8255000" cy="4840287"/>
            <a:chOff x="914400" y="1354967"/>
            <a:chExt cx="7239000" cy="4420358"/>
          </a:xfrm>
        </p:grpSpPr>
        <p:pic>
          <p:nvPicPr>
            <p:cNvPr id="44040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371600"/>
              <a:ext cx="7239000" cy="440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4305593" y="1354967"/>
              <a:ext cx="495593" cy="927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4035" name="6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52959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7FC2-80E0-4F47-98A5-9F91C9332B9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ITS 2.0 in Online MT System I18N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181100"/>
            <a:ext cx="79819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309563" y="928688"/>
            <a:ext cx="87503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dirty="0"/>
          </a:p>
        </p:txBody>
      </p:sp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495300" y="119063"/>
            <a:ext cx="8915400" cy="1511300"/>
          </a:xfrm>
        </p:spPr>
        <p:txBody>
          <a:bodyPr/>
          <a:lstStyle/>
          <a:p>
            <a:pPr eaLnBrk="1" hangingPunct="1"/>
            <a:r>
              <a:rPr lang="en-GB" smtClean="0"/>
              <a:t>Shifting to HTML5: Strategy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9104" indent="-359104" defTabSz="95761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Using ITS 2.0 requires HTML version 5 according to the current W3C specification.</a:t>
            </a:r>
          </a:p>
          <a:p>
            <a:pPr marL="359104" indent="-359104" defTabSz="95761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marL="0" indent="0" defTabSz="95761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7" name="6 CuadroTexto"/>
          <p:cNvSpPr txBox="1">
            <a:spLocks/>
          </p:cNvSpPr>
          <p:nvPr/>
        </p:nvSpPr>
        <p:spPr>
          <a:xfrm>
            <a:off x="1130575" y="3239098"/>
            <a:ext cx="2496061" cy="108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HTML5 </a:t>
            </a:r>
          </a:p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Analysis of existing website</a:t>
            </a:r>
          </a:p>
        </p:txBody>
      </p:sp>
      <p:sp>
        <p:nvSpPr>
          <p:cNvPr id="8" name="7 CuadroTexto"/>
          <p:cNvSpPr txBox="1">
            <a:spLocks/>
          </p:cNvSpPr>
          <p:nvPr/>
        </p:nvSpPr>
        <p:spPr>
          <a:xfrm>
            <a:off x="3782870" y="3212976"/>
            <a:ext cx="2496061" cy="108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000">
                <a:latin typeface="Calibri" pitchFamily="34" charset="0"/>
              </a:defRPr>
            </a:lvl1pPr>
          </a:lstStyle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err="1" smtClean="0"/>
              <a:t>Shallow</a:t>
            </a:r>
            <a:r>
              <a:rPr lang="es-ES_tradnl" dirty="0" smtClean="0"/>
              <a:t> HTML5</a:t>
            </a:r>
          </a:p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err="1" smtClean="0"/>
              <a:t>Automatic</a:t>
            </a:r>
            <a:r>
              <a:rPr lang="es-ES_tradnl" dirty="0" smtClean="0"/>
              <a:t> </a:t>
            </a:r>
            <a:r>
              <a:rPr lang="es-ES_tradnl" dirty="0" err="1" smtClean="0"/>
              <a:t>conversion</a:t>
            </a:r>
            <a:endParaRPr lang="es-ES_tradnl" dirty="0"/>
          </a:p>
        </p:txBody>
      </p:sp>
      <p:sp>
        <p:nvSpPr>
          <p:cNvPr id="9" name="8 CuadroTexto"/>
          <p:cNvSpPr txBox="1">
            <a:spLocks/>
          </p:cNvSpPr>
          <p:nvPr/>
        </p:nvSpPr>
        <p:spPr>
          <a:xfrm>
            <a:off x="6435381" y="3212976"/>
            <a:ext cx="2496061" cy="108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2000">
                <a:solidFill>
                  <a:srgbClr val="FFFFFF"/>
                </a:solidFill>
              </a:rPr>
              <a:t>Deep HTML5</a:t>
            </a:r>
          </a:p>
          <a:p>
            <a:pPr algn="ctr"/>
            <a:r>
              <a:rPr lang="es-ES_tradnl" sz="2000">
                <a:solidFill>
                  <a:srgbClr val="FFFFFF"/>
                </a:solidFill>
              </a:rPr>
              <a:t>Content creation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974725" y="4292600"/>
            <a:ext cx="8240713" cy="379413"/>
          </a:xfrm>
          <a:prstGeom prst="rightArrow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uadroTexto"/>
          <p:cNvSpPr txBox="1">
            <a:spLocks/>
          </p:cNvSpPr>
          <p:nvPr/>
        </p:nvSpPr>
        <p:spPr>
          <a:xfrm>
            <a:off x="1130300" y="4679950"/>
            <a:ext cx="2497138" cy="765175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>
                <a:solidFill>
                  <a:srgbClr val="FFFFFF"/>
                </a:solidFill>
              </a:rPr>
              <a:t>Impact and implications</a:t>
            </a:r>
          </a:p>
        </p:txBody>
      </p:sp>
      <p:sp>
        <p:nvSpPr>
          <p:cNvPr id="12" name="11 CuadroTexto"/>
          <p:cNvSpPr txBox="1">
            <a:spLocks/>
          </p:cNvSpPr>
          <p:nvPr/>
        </p:nvSpPr>
        <p:spPr>
          <a:xfrm>
            <a:off x="3792538" y="4679950"/>
            <a:ext cx="2495550" cy="765175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>
                <a:solidFill>
                  <a:srgbClr val="FFFFFF"/>
                </a:solidFill>
              </a:rPr>
              <a:t>Schedule and content selection</a:t>
            </a:r>
          </a:p>
        </p:txBody>
      </p:sp>
      <p:sp>
        <p:nvSpPr>
          <p:cNvPr id="13" name="12 CuadroTexto"/>
          <p:cNvSpPr txBox="1">
            <a:spLocks/>
          </p:cNvSpPr>
          <p:nvPr/>
        </p:nvSpPr>
        <p:spPr>
          <a:xfrm>
            <a:off x="6435725" y="4652963"/>
            <a:ext cx="2495550" cy="766762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>
                <a:solidFill>
                  <a:srgbClr val="FFFFFF"/>
                </a:solidFill>
              </a:rPr>
              <a:t>New content and functionalities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ITS2.0 annotation experience</a:t>
            </a:r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572000" algn="l"/>
              </a:tabLst>
            </a:pPr>
            <a:r>
              <a:rPr lang="en-GB" smtClean="0"/>
              <a:t>Strategy adopted in order to annotate the content with ITS2.0 in an efficient and pragmatic way, considering the pressure and requirements of a real environment.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98613" y="4019550"/>
            <a:ext cx="1949450" cy="1570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000">
                <a:latin typeface="Calibri" pitchFamily="34" charset="0"/>
              </a:defRPr>
            </a:lvl1pPr>
          </a:lstStyle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err="1" smtClean="0"/>
              <a:t>Automatic</a:t>
            </a:r>
            <a:r>
              <a:rPr lang="es-ES_tradnl" dirty="0" smtClean="0"/>
              <a:t> </a:t>
            </a:r>
            <a:r>
              <a:rPr lang="es-ES_tradnl" dirty="0" err="1" smtClean="0"/>
              <a:t>custom</a:t>
            </a:r>
            <a:r>
              <a:rPr lang="es-ES_tradnl" dirty="0" smtClean="0"/>
              <a:t> </a:t>
            </a:r>
            <a:r>
              <a:rPr lang="es-ES_tradnl" dirty="0" err="1"/>
              <a:t>tags</a:t>
            </a:r>
            <a:r>
              <a:rPr lang="es-ES_tradnl" dirty="0"/>
              <a:t> </a:t>
            </a:r>
            <a:r>
              <a:rPr lang="es-ES_tradnl" dirty="0" err="1" smtClean="0"/>
              <a:t>conversion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3916363" y="4019550"/>
            <a:ext cx="1949450" cy="1570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/>
          </a:lstStyle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/>
              <a:t>Automatic annotation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34113" y="4019550"/>
            <a:ext cx="1949450" cy="1570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/>
          </a:lstStyle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/>
              <a:t>Manual annotation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1520825" y="5589588"/>
            <a:ext cx="6864350" cy="379412"/>
          </a:xfrm>
          <a:prstGeom prst="rightArrow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8135" name="8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3325813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060573" y="3818861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495300" y="-234950"/>
            <a:ext cx="8915400" cy="2219325"/>
          </a:xfrm>
        </p:spPr>
        <p:txBody>
          <a:bodyPr/>
          <a:lstStyle/>
          <a:p>
            <a:pPr eaLnBrk="1" hangingPunct="1"/>
            <a:r>
              <a:rPr lang="en-GB" smtClean="0"/>
              <a:t>ITS 2.0 </a:t>
            </a:r>
            <a:r>
              <a:rPr lang="en-GB" sz="4800" smtClean="0"/>
              <a:t>immediate</a:t>
            </a:r>
            <a:r>
              <a:rPr lang="en-GB" smtClean="0"/>
              <a:t> benefits</a:t>
            </a:r>
          </a:p>
        </p:txBody>
      </p:sp>
      <p:sp>
        <p:nvSpPr>
          <p:cNvPr id="491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ITS 2.0 increases user’s control and automatic decision processes: </a:t>
            </a:r>
          </a:p>
          <a:p>
            <a:pPr lvl="1" eaLnBrk="1" hangingPunct="1"/>
            <a:r>
              <a:rPr lang="en-GB" sz="2400" smtClean="0"/>
              <a:t>Translatability and language pair selection (Translate, Language information)</a:t>
            </a:r>
            <a:r>
              <a:rPr lang="en-US" sz="2400" smtClean="0"/>
              <a:t>. It allows not to add “non-translatable” terms in specific glossaries or MT.</a:t>
            </a:r>
            <a:endParaRPr lang="en-GB" sz="2400" smtClean="0"/>
          </a:p>
          <a:p>
            <a:pPr lvl="1" eaLnBrk="1" hangingPunct="1"/>
            <a:r>
              <a:rPr lang="en-GB" sz="2400" smtClean="0"/>
              <a:t>Specific terminology to apply in the MT (Domain) </a:t>
            </a:r>
          </a:p>
          <a:p>
            <a:pPr lvl="1" eaLnBrk="1" hangingPunct="1"/>
            <a:r>
              <a:rPr lang="en-GB" sz="2400" smtClean="0"/>
              <a:t>Activation rules for MT post-editing (Localization Note) </a:t>
            </a:r>
          </a:p>
          <a:p>
            <a:pPr lvl="1" eaLnBrk="1" hangingPunct="1"/>
            <a:r>
              <a:rPr lang="en-GB" sz="2400" smtClean="0"/>
              <a:t>Quality aspects reported to translation consumer or post-editor (Localization Quality Issue)</a:t>
            </a:r>
          </a:p>
          <a:p>
            <a:pPr lvl="1" eaLnBrk="1" hangingPunct="1"/>
            <a:r>
              <a:rPr lang="en-GB" sz="2400" smtClean="0"/>
              <a:t>Post-editors judge quality of translation (MT Confidence) </a:t>
            </a:r>
          </a:p>
          <a:p>
            <a:pPr lvl="1" eaLnBrk="1" hangingPunct="1"/>
            <a:r>
              <a:rPr lang="en-GB" sz="2400" smtClean="0"/>
              <a:t>Identification of agents (provenance)</a:t>
            </a:r>
          </a:p>
        </p:txBody>
      </p:sp>
      <p:pic>
        <p:nvPicPr>
          <p:cNvPr id="49156" name="6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6810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Shifting gears: New cost structure</a:t>
            </a:r>
            <a:endParaRPr lang="en-GB" smtClean="0"/>
          </a:p>
        </p:txBody>
      </p:sp>
      <p:graphicFrame>
        <p:nvGraphicFramePr>
          <p:cNvPr id="50178" name="20 Gráfico"/>
          <p:cNvGraphicFramePr>
            <a:graphicFrameLocks/>
          </p:cNvGraphicFramePr>
          <p:nvPr/>
        </p:nvGraphicFramePr>
        <p:xfrm>
          <a:off x="4340225" y="1714500"/>
          <a:ext cx="5054600" cy="4445000"/>
        </p:xfrm>
        <a:graphic>
          <a:graphicData uri="http://schemas.openxmlformats.org/presentationml/2006/ole">
            <p:oleObj spid="_x0000_s50178" r:id="rId4" imgW="5054022" imgH="4444369" progId="Excel.Chart.8">
              <p:embed/>
            </p:oleObj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  <p:graphicFrame>
        <p:nvGraphicFramePr>
          <p:cNvPr id="50182" name="19 Gráfico"/>
          <p:cNvGraphicFramePr>
            <a:graphicFrameLocks/>
          </p:cNvGraphicFramePr>
          <p:nvPr/>
        </p:nvGraphicFramePr>
        <p:xfrm>
          <a:off x="517525" y="1762125"/>
          <a:ext cx="4375150" cy="3775075"/>
        </p:xfrm>
        <a:graphic>
          <a:graphicData uri="http://schemas.openxmlformats.org/presentationml/2006/ole">
            <p:oleObj spid="_x0000_s50182" r:id="rId5" imgW="4377307" imgH="37737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MLW-LT Online MT Business Case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4337" y="1624470"/>
            <a:ext cx="3960000" cy="2151054"/>
          </a:xfrm>
          <a:solidFill>
            <a:srgbClr val="E6AD3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1800" b="1" smtClean="0">
                <a:solidFill>
                  <a:srgbClr val="000000"/>
                </a:solidFill>
              </a:rPr>
              <a:t>Lower translation costs (MT + PE) depending on % of post-editing (E.g. 100% post-edited: - 30%)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1800" b="1" smtClean="0">
                <a:solidFill>
                  <a:srgbClr val="000000"/>
                </a:solidFill>
              </a:rPr>
              <a:t>Management costs: higher setup / lower maintenance (-60%-80%)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1800" b="1" smtClean="0">
                <a:solidFill>
                  <a:srgbClr val="000000"/>
                </a:solidFill>
              </a:rPr>
              <a:t>Non-invasive technology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1800" b="1" smtClean="0">
                <a:solidFill>
                  <a:srgbClr val="000000"/>
                </a:solidFill>
              </a:rPr>
              <a:t>Real-time or fast post-edition</a:t>
            </a:r>
          </a:p>
          <a:p>
            <a:pPr marL="0" indent="0" eaLnBrk="1" hangingPunct="1">
              <a:buFont typeface="Arial" charset="0"/>
              <a:buNone/>
            </a:pPr>
            <a:endParaRPr lang="en-GB" sz="1800" b="1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GB" sz="1800" b="1" smtClean="0">
              <a:solidFill>
                <a:srgbClr val="00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5179457" y="1624470"/>
            <a:ext cx="3960000" cy="2151054"/>
          </a:xfrm>
          <a:solidFill>
            <a:srgbClr val="E6AD3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1" indent="0" defTabSz="477838" eaLnBrk="1" hangingPunct="1">
              <a:buFont typeface="Arial" charset="0"/>
              <a:buNone/>
            </a:pPr>
            <a:r>
              <a:rPr lang="en-GB" sz="1800" b="1" smtClean="0">
                <a:solidFill>
                  <a:schemeClr val="bg1"/>
                </a:solidFill>
              </a:rPr>
              <a:t>Viability dependent on :</a:t>
            </a:r>
          </a:p>
          <a:p>
            <a:pPr marL="0" lvl="1" indent="0" defTabSz="477838" eaLnBrk="1" hangingPunct="1">
              <a:buFont typeface="Arial" charset="0"/>
              <a:buChar char="•"/>
            </a:pPr>
            <a:r>
              <a:rPr lang="en-GB" sz="1600" b="1" smtClean="0">
                <a:solidFill>
                  <a:schemeClr val="bg1"/>
                </a:solidFill>
              </a:rPr>
              <a:t>Language combination and MT system output</a:t>
            </a:r>
          </a:p>
          <a:p>
            <a:pPr marL="0" lvl="1" indent="0" defTabSz="477838" eaLnBrk="1" hangingPunct="1">
              <a:buFont typeface="Arial" charset="0"/>
              <a:buChar char="•"/>
            </a:pPr>
            <a:endParaRPr lang="en-GB" sz="1600" b="1" smtClean="0">
              <a:solidFill>
                <a:schemeClr val="bg1"/>
              </a:solidFill>
            </a:endParaRPr>
          </a:p>
          <a:p>
            <a:pPr marL="0" lvl="1" indent="0" defTabSz="477838" eaLnBrk="1" hangingPunct="1">
              <a:buFont typeface="Arial" charset="0"/>
              <a:buNone/>
            </a:pPr>
            <a:endParaRPr lang="en-GB" sz="1600" b="1" smtClean="0">
              <a:solidFill>
                <a:schemeClr val="bg1"/>
              </a:solidFill>
            </a:endParaRPr>
          </a:p>
          <a:p>
            <a:pPr marL="0" lvl="1" indent="0" defTabSz="477838" eaLnBrk="1" hangingPunct="1">
              <a:buFont typeface="Arial" charset="0"/>
              <a:buChar char="•"/>
            </a:pPr>
            <a:endParaRPr lang="en-GB" sz="1600" b="1" smtClean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79457" y="4180412"/>
            <a:ext cx="3960000" cy="1908000"/>
          </a:xfrm>
          <a:prstGeom prst="rect">
            <a:avLst/>
          </a:prstGeom>
          <a:solidFill>
            <a:srgbClr val="E6AD3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78748">
              <a:buFontTx/>
              <a:buNone/>
              <a:defRPr/>
            </a:pPr>
            <a:r>
              <a:rPr lang="en-US" sz="1600" b="1" dirty="0">
                <a:solidFill>
                  <a:sysClr val="windowText" lastClr="000000"/>
                </a:solidFill>
              </a:rPr>
              <a:t>Control, performance and security:</a:t>
            </a:r>
          </a:p>
          <a:p>
            <a:pPr defTabSz="478748">
              <a:defRPr/>
            </a:pPr>
            <a:endParaRPr lang="en-US" sz="1400" b="1" dirty="0" smtClean="0">
              <a:solidFill>
                <a:sysClr val="windowText" lastClr="000000"/>
              </a:solidFill>
            </a:endParaRPr>
          </a:p>
          <a:p>
            <a:pPr defTabSz="478748">
              <a:defRPr/>
            </a:pPr>
            <a:endParaRPr lang="en-US" sz="1400" b="1" dirty="0" smtClean="0">
              <a:solidFill>
                <a:sysClr val="windowText" lastClr="000000"/>
              </a:solidFill>
            </a:endParaRPr>
          </a:p>
          <a:p>
            <a:pPr defTabSz="478748">
              <a:defRPr/>
            </a:pPr>
            <a:r>
              <a:rPr lang="en-US" sz="1600" b="1" dirty="0" smtClean="0">
                <a:solidFill>
                  <a:sysClr val="windowText" lastClr="000000"/>
                </a:solidFill>
              </a:rPr>
              <a:t>Real-time performance of MTs</a:t>
            </a:r>
          </a:p>
          <a:p>
            <a:pPr defTabSz="478748">
              <a:defRPr/>
            </a:pPr>
            <a:r>
              <a:rPr lang="en-US" sz="1600" b="1" dirty="0" smtClean="0">
                <a:solidFill>
                  <a:sysClr val="windowText" lastClr="000000"/>
                </a:solidFill>
              </a:rPr>
              <a:t>Security level in shared RTMPS</a:t>
            </a:r>
          </a:p>
          <a:p>
            <a:pPr defTabSz="478748"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Needs pre-editing and post-editing tools (ITS 2.0 and HTML5 compliance)</a:t>
            </a:r>
            <a:endParaRPr lang="en-US" sz="16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978804" y="4180412"/>
            <a:ext cx="3960000" cy="1908000"/>
          </a:xfrm>
          <a:prstGeom prst="rect">
            <a:avLst/>
          </a:prstGeom>
          <a:solidFill>
            <a:srgbClr val="E6AD3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lvl="1" indent="0">
              <a:spcBef>
                <a:spcPct val="20000"/>
              </a:spcBef>
            </a:pPr>
            <a:r>
              <a:rPr lang="en-GB" sz="1800" b="1">
                <a:solidFill>
                  <a:srgbClr val="000000"/>
                </a:solidFill>
              </a:rPr>
              <a:t>Web sites with daily high volume updates: Ecommerce, Administration, Corporate news and publications, user content generated (social media)</a:t>
            </a:r>
          </a:p>
          <a:p>
            <a:pPr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In house installation for s</a:t>
            </a:r>
            <a:r>
              <a:rPr lang="en-US" sz="1800" b="1">
                <a:solidFill>
                  <a:srgbClr val="000000"/>
                </a:solidFill>
              </a:rPr>
              <a:t>ites &gt; 1 million words and frequently updated</a:t>
            </a:r>
          </a:p>
          <a:p>
            <a:pPr>
              <a:spcBef>
                <a:spcPct val="20000"/>
              </a:spcBef>
            </a:pP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33588" y="1162050"/>
            <a:ext cx="21780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Strengths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602413" y="3716338"/>
            <a:ext cx="12382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Threats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054225" y="3722688"/>
            <a:ext cx="21367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Opportunities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83325" y="1166813"/>
            <a:ext cx="19002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Weaknesses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150722" y="4456850"/>
            <a:ext cx="4260886" cy="623150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The client might lose control of the translation: solved with </a:t>
            </a:r>
            <a:r>
              <a:rPr lang="en-US" b="1" dirty="0"/>
              <a:t>ITS 2.0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175014" y="2554514"/>
            <a:ext cx="4260886" cy="623150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>
                <a:solidFill>
                  <a:srgbClr val="000000"/>
                </a:solidFill>
              </a:rPr>
              <a:t>Recent MT approaches (Hybrids, vertical sectors/users…)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0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77265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Business: Opportunities rise from needs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3100" dirty="0" smtClean="0"/>
              <a:t>e-Commerce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Very high volume and rotation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Short texts and repetitive descriptions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300" dirty="0" smtClean="0"/>
              <a:t>Better for MT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300" dirty="0" smtClean="0"/>
              <a:t>Quicker to post-edit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Very sensitive to ITS 2.0 benefits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3100" dirty="0"/>
              <a:t>e</a:t>
            </a:r>
            <a:r>
              <a:rPr lang="en-GB" sz="3100" dirty="0" smtClean="0"/>
              <a:t>-Government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Controlled language and content policies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3100" dirty="0" smtClean="0"/>
              <a:t>HTML from several CMS and other applications (Content source independent)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3100" dirty="0" smtClean="0"/>
              <a:t>Web 2.0 and user content created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GIST translation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700" dirty="0" smtClean="0"/>
              <a:t>Immediacy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2700" dirty="0" smtClean="0"/>
          </a:p>
        </p:txBody>
      </p:sp>
      <p:grpSp>
        <p:nvGrpSpPr>
          <p:cNvPr id="53251" name="2 Grupo"/>
          <p:cNvGrpSpPr>
            <a:grpSpLocks/>
          </p:cNvGrpSpPr>
          <p:nvPr/>
        </p:nvGrpSpPr>
        <p:grpSpPr bwMode="auto">
          <a:xfrm>
            <a:off x="6529388" y="1065213"/>
            <a:ext cx="2557462" cy="2559050"/>
            <a:chOff x="6846274" y="1065852"/>
            <a:chExt cx="2558076" cy="2558076"/>
          </a:xfrm>
        </p:grpSpPr>
        <p:pic>
          <p:nvPicPr>
            <p:cNvPr id="53256" name="7 Imagen" descr="notstart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46274" y="1065852"/>
              <a:ext cx="2558076" cy="2558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99338" y="1828800"/>
              <a:ext cx="1440349" cy="11246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perspectiveRelaxed"/>
              <a:lightRig rig="threePt" dir="t"/>
            </a:scene3d>
          </p:spPr>
        </p:pic>
      </p:grp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2175" y="4646613"/>
            <a:ext cx="15271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608379" y="84107"/>
            <a:ext cx="4738508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Online Multilingual Publishing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7580" y="3016518"/>
            <a:ext cx="8614466" cy="414511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76" name="4 Rectángulo"/>
          <p:cNvSpPr>
            <a:spLocks noChangeArrowheads="1"/>
          </p:cNvSpPr>
          <p:nvPr/>
        </p:nvSpPr>
        <p:spPr bwMode="auto">
          <a:xfrm>
            <a:off x="773113" y="1803400"/>
            <a:ext cx="8435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Interoperability CMS-TMS 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GB" sz="2000" u="sng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</a:t>
            </a:r>
            <a:r>
              <a:rPr lang="en-GB" sz="2000">
                <a:solidFill>
                  <a:schemeClr val="bg1"/>
                </a:solidFill>
                <a:latin typeface="Calibri" pitchFamily="34" charset="0"/>
              </a:rPr>
              <a:t>Online Multilingual Publishing System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Horizons</a:t>
            </a:r>
            <a:endParaRPr lang="es-ES_tradnl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endParaRPr lang="en-GB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MLW-LT and ITS 2.0</a:t>
            </a:r>
            <a:endParaRPr lang="en-US" smtClean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en-IE" sz="3200" smtClean="0"/>
          </a:p>
          <a:p>
            <a:pPr marL="0" indent="0" algn="just" eaLnBrk="1" hangingPunct="1">
              <a:buFont typeface="Arial" charset="0"/>
              <a:buNone/>
            </a:pPr>
            <a:endParaRPr lang="en-IE" sz="3200" smtClean="0"/>
          </a:p>
          <a:p>
            <a:pPr marL="0" indent="0" algn="just" eaLnBrk="1" hangingPunct="1">
              <a:buFont typeface="Arial" charset="0"/>
              <a:buNone/>
            </a:pPr>
            <a:endParaRPr lang="en-IE" sz="2400" smtClean="0"/>
          </a:p>
          <a:p>
            <a:pPr marL="0" indent="0" algn="just" eaLnBrk="1" hangingPunct="1">
              <a:buFont typeface="Arial" charset="0"/>
              <a:buNone/>
            </a:pPr>
            <a:endParaRPr lang="en-IE" sz="2400" smtClean="0"/>
          </a:p>
          <a:p>
            <a:pPr marL="0" indent="0" algn="just" eaLnBrk="1" hangingPunct="1">
              <a:buFont typeface="Arial" charset="0"/>
              <a:buNone/>
            </a:pPr>
            <a:endParaRPr lang="en-IE" sz="240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IE" sz="3200" smtClean="0"/>
              <a:t>Linguaserve is a member of MultilingualWeb-LT.</a:t>
            </a:r>
          </a:p>
          <a:p>
            <a:pPr marL="0" indent="0" algn="just" eaLnBrk="1" hangingPunct="1"/>
            <a:endParaRPr lang="en-US" sz="320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B5FED-646C-40C4-841C-41A206F913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t="9531" r="58986" b="24223"/>
          <a:stretch>
            <a:fillRect/>
          </a:stretch>
        </p:blipFill>
        <p:spPr bwMode="auto">
          <a:xfrm>
            <a:off x="3713163" y="2181225"/>
            <a:ext cx="144621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www.flagdetective.com/images/download/wo/european-union-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2181225"/>
            <a:ext cx="757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w3c_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3850" y="2746375"/>
            <a:ext cx="74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2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4638" y="2173288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>
          <a:xfrm>
            <a:off x="465138" y="284163"/>
            <a:ext cx="8990012" cy="1143000"/>
          </a:xfrm>
        </p:spPr>
        <p:txBody>
          <a:bodyPr/>
          <a:lstStyle/>
          <a:p>
            <a:pPr eaLnBrk="1" hangingPunct="1"/>
            <a:r>
              <a:rPr lang="en-US" smtClean="0"/>
              <a:t>Standards help both:</a:t>
            </a:r>
            <a:br>
              <a:rPr lang="en-US" smtClean="0"/>
            </a:br>
            <a:r>
              <a:rPr lang="en-US" smtClean="0"/>
              <a:t>SMEs and large companies</a:t>
            </a:r>
          </a:p>
        </p:txBody>
      </p:sp>
      <p:sp>
        <p:nvSpPr>
          <p:cNvPr id="5632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ITS 2.0 innovation opportunities:</a:t>
            </a:r>
          </a:p>
          <a:p>
            <a:pPr lvl="1" eaLnBrk="1" hangingPunct="1"/>
            <a:r>
              <a:rPr lang="en-US" sz="2000" smtClean="0"/>
              <a:t>Automatic annotation and assisted tools</a:t>
            </a:r>
          </a:p>
          <a:p>
            <a:pPr lvl="1" eaLnBrk="1" hangingPunct="1"/>
            <a:r>
              <a:rPr lang="en-US" sz="2000" smtClean="0"/>
              <a:t>Content Management Systems</a:t>
            </a:r>
          </a:p>
          <a:p>
            <a:pPr lvl="1" eaLnBrk="1" hangingPunct="1"/>
            <a:r>
              <a:rPr lang="en-US" sz="2000" smtClean="0"/>
              <a:t>Web browsers</a:t>
            </a:r>
          </a:p>
          <a:p>
            <a:pPr lvl="1" eaLnBrk="1" hangingPunct="1"/>
            <a:r>
              <a:rPr lang="en-US" sz="2000" smtClean="0"/>
              <a:t>Pre-editing, Linked Open Data and Enrycher systems and tools</a:t>
            </a:r>
          </a:p>
          <a:p>
            <a:pPr lvl="1" eaLnBrk="1" hangingPunct="1"/>
            <a:r>
              <a:rPr lang="en-US" sz="2000" smtClean="0"/>
              <a:t>HTML publishing Systems </a:t>
            </a:r>
          </a:p>
          <a:p>
            <a:pPr lvl="1" eaLnBrk="1" hangingPunct="1"/>
            <a:r>
              <a:rPr lang="en-US" sz="2000" smtClean="0"/>
              <a:t>Translation and Localization Expert Systems and workflows</a:t>
            </a:r>
          </a:p>
          <a:p>
            <a:pPr lvl="1" eaLnBrk="1" hangingPunct="1"/>
            <a:r>
              <a:rPr lang="en-US" sz="2000" smtClean="0"/>
              <a:t>Translation Management and Business Systems</a:t>
            </a:r>
          </a:p>
          <a:p>
            <a:pPr lvl="1" eaLnBrk="1" hangingPunct="1"/>
            <a:r>
              <a:rPr lang="en-US" sz="2000" smtClean="0"/>
              <a:t>Machine Translation</a:t>
            </a:r>
          </a:p>
          <a:p>
            <a:pPr lvl="1" eaLnBrk="1" hangingPunct="1"/>
            <a:r>
              <a:rPr lang="en-US" sz="2000" smtClean="0"/>
              <a:t>Machine Translation Post-editing Tools</a:t>
            </a:r>
          </a:p>
          <a:p>
            <a:pPr lvl="1" eaLnBrk="1" hangingPunct="1"/>
            <a:r>
              <a:rPr lang="en-US" sz="2000" smtClean="0"/>
              <a:t>Computer Assisted Translation tools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20E2C-4A05-46DF-A25F-C9CBA620177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4 Rectángulo redondeado"/>
          <p:cNvSpPr/>
          <p:nvPr/>
        </p:nvSpPr>
        <p:spPr>
          <a:xfrm>
            <a:off x="608379" y="84107"/>
            <a:ext cx="1207721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Horizons</a:t>
            </a:r>
          </a:p>
        </p:txBody>
      </p:sp>
      <p:sp>
        <p:nvSpPr>
          <p:cNvPr id="6" name="5 Rectángulo"/>
          <p:cNvSpPr/>
          <p:nvPr/>
        </p:nvSpPr>
        <p:spPr>
          <a:xfrm rot="19507398">
            <a:off x="5490506" y="4647656"/>
            <a:ext cx="444948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key multilingual web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Multilingual Web Server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9D20F-8F18-4FC7-83B8-60B6E831750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4 Rectángulo redondeado"/>
          <p:cNvSpPr/>
          <p:nvPr/>
        </p:nvSpPr>
        <p:spPr>
          <a:xfrm>
            <a:off x="608379" y="84107"/>
            <a:ext cx="1207721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Horizons</a:t>
            </a:r>
          </a:p>
        </p:txBody>
      </p:sp>
      <p:pic>
        <p:nvPicPr>
          <p:cNvPr id="58374" name="6 Imagen" descr="notstart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888" y="1065213"/>
            <a:ext cx="255746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94600" y="1854200"/>
            <a:ext cx="1422401" cy="904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8376" name="2 Marcador de contenido"/>
          <p:cNvSpPr>
            <a:spLocks noGrp="1"/>
          </p:cNvSpPr>
          <p:nvPr>
            <p:ph idx="1"/>
          </p:nvPr>
        </p:nvSpPr>
        <p:spPr>
          <a:xfrm>
            <a:off x="465138" y="2327275"/>
            <a:ext cx="8577262" cy="3471863"/>
          </a:xfrm>
        </p:spPr>
        <p:txBody>
          <a:bodyPr/>
          <a:lstStyle/>
          <a:p>
            <a:pPr lvl="1" eaLnBrk="1" hangingPunct="1"/>
            <a:r>
              <a:rPr lang="en-US" sz="2200" smtClean="0"/>
              <a:t>Interoperable Web Services</a:t>
            </a:r>
          </a:p>
          <a:p>
            <a:pPr lvl="1" eaLnBrk="1" hangingPunct="1"/>
            <a:r>
              <a:rPr lang="en-US" sz="2200" smtClean="0"/>
              <a:t>Real-time multilingual publishing and translation</a:t>
            </a:r>
          </a:p>
          <a:p>
            <a:pPr lvl="1" eaLnBrk="1" hangingPunct="1"/>
            <a:r>
              <a:rPr lang="en-US" sz="2200" smtClean="0"/>
              <a:t>Expert Translation and Localization Management Systems</a:t>
            </a:r>
          </a:p>
          <a:p>
            <a:pPr lvl="1" eaLnBrk="1" hangingPunct="1"/>
            <a:r>
              <a:rPr lang="en-US" sz="2200" smtClean="0"/>
              <a:t>Collaborative solutions between hybrid MT and human translation</a:t>
            </a:r>
          </a:p>
          <a:p>
            <a:pPr lvl="1" eaLnBrk="1" hangingPunct="1"/>
            <a:r>
              <a:rPr lang="en-US" sz="2200" smtClean="0"/>
              <a:t>Linked Open Data compliant </a:t>
            </a:r>
          </a:p>
          <a:p>
            <a:pPr lvl="1" eaLnBrk="1" hangingPunct="1"/>
            <a:r>
              <a:rPr lang="en-US" sz="2200" smtClean="0"/>
              <a:t>Pre and Post-editing, lexical, terminological, CAT Tools</a:t>
            </a:r>
          </a:p>
          <a:p>
            <a:pPr lvl="1" eaLnBrk="1" hangingPunct="1"/>
            <a:r>
              <a:rPr lang="en-US" sz="2200" smtClean="0"/>
              <a:t>Translation Cloud</a:t>
            </a:r>
          </a:p>
          <a:p>
            <a:pPr lvl="1" eaLnBrk="1" hangingPunct="1"/>
            <a:r>
              <a:rPr lang="en-US" sz="2200" smtClean="0"/>
              <a:t>Automated Quality Assurance</a:t>
            </a:r>
          </a:p>
          <a:p>
            <a:pPr lvl="1" eaLnBrk="1" hangingPunct="1"/>
            <a:r>
              <a:rPr lang="en-US" sz="2200" smtClean="0"/>
              <a:t>Operational and management virtual offices and interfaces</a:t>
            </a:r>
          </a:p>
          <a:p>
            <a:pPr lvl="1" eaLnBrk="1" hangingPunct="1"/>
            <a:endParaRPr lang="en-US" sz="2200" smtClean="0"/>
          </a:p>
          <a:p>
            <a:pPr lvl="1" eaLnBrk="1" hangingPunct="1"/>
            <a:endParaRPr lang="en-US" sz="2200" smtClean="0"/>
          </a:p>
        </p:txBody>
      </p:sp>
      <p:sp>
        <p:nvSpPr>
          <p:cNvPr id="8" name="7 Rectángulo"/>
          <p:cNvSpPr/>
          <p:nvPr/>
        </p:nvSpPr>
        <p:spPr>
          <a:xfrm>
            <a:off x="608013" y="1476375"/>
            <a:ext cx="70119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ITS 2.0 improves a full equipped multilingual web server: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B71C6-C7C4-4DF7-B079-4A93A02E54B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0418" name="1 Título"/>
          <p:cNvSpPr>
            <a:spLocks noGrp="1"/>
          </p:cNvSpPr>
          <p:nvPr>
            <p:ph type="title" idx="4294967295"/>
          </p:nvPr>
        </p:nvSpPr>
        <p:spPr>
          <a:xfrm>
            <a:off x="419100" y="266700"/>
            <a:ext cx="7099300" cy="5626100"/>
          </a:xfrm>
        </p:spPr>
        <p:txBody>
          <a:bodyPr/>
          <a:lstStyle/>
          <a:p>
            <a:pPr algn="l" eaLnBrk="1" hangingPunct="1"/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/>
            </a:r>
            <a:br>
              <a:rPr lang="es-ES_tradnl" sz="4400" smtClean="0"/>
            </a:br>
            <a:r>
              <a:rPr lang="en-US" sz="4400" smtClean="0"/>
              <a:t>Thank you.</a:t>
            </a:r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/>
            </a:r>
            <a:br>
              <a:rPr lang="es-ES_tradnl" sz="4400" smtClean="0"/>
            </a:br>
            <a:r>
              <a:rPr lang="es-ES_tradnl" sz="4400" smtClean="0"/>
              <a:t>pedro.diez@linguaserve.com</a:t>
            </a:r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7580" y="1797318"/>
            <a:ext cx="8614466" cy="414511"/>
          </a:xfrm>
          <a:prstGeom prst="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4 Rectángulo"/>
          <p:cNvSpPr>
            <a:spLocks noChangeArrowheads="1"/>
          </p:cNvSpPr>
          <p:nvPr/>
        </p:nvSpPr>
        <p:spPr bwMode="auto">
          <a:xfrm>
            <a:off x="773113" y="1803400"/>
            <a:ext cx="8435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ITS 2.0-Aware Interoperability CMS-TMS 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n-GB" sz="2000" u="sng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ITS 2.0-Aware </a:t>
            </a:r>
            <a:r>
              <a:rPr lang="en-GB" sz="2000">
                <a:solidFill>
                  <a:schemeClr val="bg1"/>
                </a:solidFill>
                <a:latin typeface="Calibri" pitchFamily="34" charset="0"/>
              </a:rPr>
              <a:t>Online Multilingual Publishing System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Horizons</a:t>
            </a:r>
            <a:endParaRPr lang="es-ES_tradnl" sz="20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endParaRPr lang="en-GB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Use case: VDMA</a:t>
            </a:r>
            <a:endParaRPr lang="en-US" smtClean="0"/>
          </a:p>
        </p:txBody>
      </p:sp>
      <p:sp>
        <p:nvSpPr>
          <p:cNvPr id="20482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VDMA: German machinery and plant manufacturers' association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Largest industrial association in the capital goods industry in Europe (3170 industrial members)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Highly export-oriented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3D70C-82D4-44E2-BDC1-01D005FF9B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4206875"/>
            <a:ext cx="2314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3175000"/>
            <a:ext cx="51498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pic>
        <p:nvPicPr>
          <p:cNvPr id="20489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5700" y="57785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5300" y="666750"/>
            <a:ext cx="1320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Use case: Scope</a:t>
            </a:r>
            <a:endParaRPr lang="en-US" smtClean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3517900" y="1509713"/>
            <a:ext cx="5948363" cy="4616450"/>
          </a:xfrm>
        </p:spPr>
        <p:txBody>
          <a:bodyPr/>
          <a:lstStyle/>
          <a:p>
            <a:pPr eaLnBrk="1" hangingPunct="1"/>
            <a:r>
              <a:rPr lang="en-US" smtClean="0"/>
              <a:t>Annotated, processed and translated 150 press releases</a:t>
            </a:r>
          </a:p>
          <a:p>
            <a:pPr eaLnBrk="1" hangingPunct="1"/>
            <a:r>
              <a:rPr lang="en-US" smtClean="0"/>
              <a:t>75,000 words annotated and processed with ITS 2.0</a:t>
            </a:r>
          </a:p>
          <a:p>
            <a:pPr eaLnBrk="1" hangingPunct="1"/>
            <a:r>
              <a:rPr lang="en-US" smtClean="0"/>
              <a:t>Using Drupal MLW-LT modules</a:t>
            </a:r>
          </a:p>
          <a:p>
            <a:pPr eaLnBrk="1" hangingPunct="1"/>
            <a:r>
              <a:rPr lang="en-US" smtClean="0"/>
              <a:t>ITS 2.0-aware automatic content round tripping</a:t>
            </a:r>
          </a:p>
          <a:p>
            <a:pPr eaLnBrk="1" hangingPunct="1"/>
            <a:r>
              <a:rPr lang="en-US" smtClean="0"/>
              <a:t>Languages: DE &gt; FR, ZH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C0E8AA-8AD0-467C-9BEF-D1744880FA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193800"/>
            <a:ext cx="269716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  <p:pic>
        <p:nvPicPr>
          <p:cNvPr id="21512" name="8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666750"/>
            <a:ext cx="1320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5350" y="273798"/>
            <a:ext cx="7193439" cy="610477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5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7BE42-0120-4830-96B4-DD17493042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53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 case, access and information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138" y="1509713"/>
            <a:ext cx="8990012" cy="46164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www.w3.org/International/its/wiki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/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ITS_Implementations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#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CMS_Integration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www.w3.org/International/multilingualweb/lt/wiki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/Deliverables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D3.1.1. - D3.1.5. - D3.2.2 - D.3.23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level flow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56BAB-7373-4CFA-B55B-1AD3214840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4579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213" y="2971800"/>
            <a:ext cx="9826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4359508" y="1778530"/>
            <a:ext cx="1621232" cy="55374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Webservices</a:t>
            </a:r>
          </a:p>
        </p:txBody>
      </p:sp>
      <p:sp>
        <p:nvSpPr>
          <p:cNvPr id="29" name="28 Flecha arriba"/>
          <p:cNvSpPr/>
          <p:nvPr/>
        </p:nvSpPr>
        <p:spPr>
          <a:xfrm rot="16200000" flipH="1" flipV="1">
            <a:off x="2516982" y="3074194"/>
            <a:ext cx="633412" cy="41275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29 Flecha abajo"/>
          <p:cNvSpPr/>
          <p:nvPr/>
        </p:nvSpPr>
        <p:spPr>
          <a:xfrm rot="16200000" flipV="1">
            <a:off x="2434431" y="3637757"/>
            <a:ext cx="633413" cy="41275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34 CuadroTexto"/>
          <p:cNvSpPr txBox="1">
            <a:spLocks noChangeAspect="1"/>
          </p:cNvSpPr>
          <p:nvPr/>
        </p:nvSpPr>
        <p:spPr>
          <a:xfrm>
            <a:off x="6001913" y="2396263"/>
            <a:ext cx="1147836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Engine</a:t>
            </a:r>
          </a:p>
          <a:p>
            <a:pPr algn="ctr">
              <a:defRPr/>
            </a:pPr>
            <a:r>
              <a:rPr lang="es-ES_tradnl" sz="1100" b="1" dirty="0">
                <a:solidFill>
                  <a:schemeClr val="bg1"/>
                </a:solidFill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Processing</a:t>
            </a:r>
            <a:r>
              <a:rPr lang="es-ES_tradnl" sz="1100" b="1" dirty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>
            <a:spLocks noChangeAspect="1"/>
          </p:cNvSpPr>
          <p:nvPr/>
        </p:nvSpPr>
        <p:spPr>
          <a:xfrm>
            <a:off x="7144912" y="2374767"/>
            <a:ext cx="1159700" cy="574068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Workflow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(Management)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>
            <a:spLocks noChangeAspect="1"/>
          </p:cNvSpPr>
          <p:nvPr/>
        </p:nvSpPr>
        <p:spPr>
          <a:xfrm>
            <a:off x="8318500" y="2369684"/>
            <a:ext cx="1028701" cy="579151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CAT Tool / Machine Translation</a:t>
            </a:r>
          </a:p>
        </p:txBody>
      </p:sp>
      <p:sp>
        <p:nvSpPr>
          <p:cNvPr id="38" name="37 Flecha arriba"/>
          <p:cNvSpPr/>
          <p:nvPr/>
        </p:nvSpPr>
        <p:spPr>
          <a:xfrm rot="16200000" flipH="1" flipV="1">
            <a:off x="4090194" y="3074194"/>
            <a:ext cx="633412" cy="41275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38 Flecha abajo"/>
          <p:cNvSpPr/>
          <p:nvPr/>
        </p:nvSpPr>
        <p:spPr>
          <a:xfrm rot="16200000" flipV="1">
            <a:off x="4008437" y="3636963"/>
            <a:ext cx="633413" cy="41433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596" name="Picture 4"/>
          <p:cNvPicPr>
            <a:picLocks noChangeAspect="1" noChangeArrowheads="1"/>
          </p:cNvPicPr>
          <p:nvPr/>
        </p:nvPicPr>
        <p:blipFill>
          <a:blip r:embed="rId3"/>
          <a:srcRect t="9531" r="58986" b="24223"/>
          <a:stretch>
            <a:fillRect/>
          </a:stretch>
        </p:blipFill>
        <p:spPr bwMode="auto">
          <a:xfrm>
            <a:off x="7019925" y="5449888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" descr="http://www.flagdetective.com/images/download/wo/european-union-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7325" y="5818188"/>
            <a:ext cx="4587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" descr="w3c_h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0400" y="5818188"/>
            <a:ext cx="450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>
            <a:spLocks noChangeAspect="1"/>
          </p:cNvSpPr>
          <p:nvPr/>
        </p:nvSpPr>
        <p:spPr>
          <a:xfrm>
            <a:off x="2779658" y="1778530"/>
            <a:ext cx="1469747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CMS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90787" y="1778530"/>
            <a:ext cx="3356414" cy="55374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TMS</a:t>
            </a: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630238" y="2908300"/>
            <a:ext cx="1834777" cy="12221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358775" indent="-35877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96975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4813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4238" indent="-238125" algn="l" defTabSz="95726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342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1223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9103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6984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IE" sz="2000" u="sng" dirty="0" smtClean="0"/>
              <a:t>www.vdma.org</a:t>
            </a:r>
            <a:endParaRPr lang="es-ES" sz="2000" dirty="0"/>
          </a:p>
        </p:txBody>
      </p:sp>
      <p:pic>
        <p:nvPicPr>
          <p:cNvPr id="2460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6638" y="3070225"/>
            <a:ext cx="7747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9788" y="3929063"/>
            <a:ext cx="120491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rriba"/>
          <p:cNvSpPr/>
          <p:nvPr/>
        </p:nvSpPr>
        <p:spPr>
          <a:xfrm rot="16200000" flipH="1" flipV="1">
            <a:off x="5940426" y="3074987"/>
            <a:ext cx="633412" cy="41116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31 Flecha abajo"/>
          <p:cNvSpPr/>
          <p:nvPr/>
        </p:nvSpPr>
        <p:spPr>
          <a:xfrm rot="16200000" flipV="1">
            <a:off x="5857875" y="3636963"/>
            <a:ext cx="633413" cy="414337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61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0763" y="3070225"/>
            <a:ext cx="7667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6363" y="3903663"/>
            <a:ext cx="28908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CuadroTexto"/>
          <p:cNvSpPr txBox="1">
            <a:spLocks noChangeAspect="1"/>
          </p:cNvSpPr>
          <p:nvPr/>
        </p:nvSpPr>
        <p:spPr>
          <a:xfrm>
            <a:off x="630238" y="1778530"/>
            <a:ext cx="2133267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WEB SITE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532207" y="4750330"/>
            <a:ext cx="4814994" cy="55374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>
            <a:spLocks noChangeAspect="1"/>
          </p:cNvSpPr>
          <p:nvPr/>
        </p:nvSpPr>
        <p:spPr>
          <a:xfrm>
            <a:off x="2531375" y="4750330"/>
            <a:ext cx="1901473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>
            <a:spLocks noChangeAspect="1"/>
          </p:cNvSpPr>
          <p:nvPr/>
        </p:nvSpPr>
        <p:spPr>
          <a:xfrm>
            <a:off x="630238" y="4750330"/>
            <a:ext cx="1783977" cy="552572"/>
          </a:xfrm>
          <a:prstGeom prst="rect">
            <a:avLst/>
          </a:prstGeom>
          <a:solidFill>
            <a:schemeClr val="tx1"/>
          </a:solidFill>
          <a:ln w="571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626" name="28 Imagen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7963" y="4770438"/>
            <a:ext cx="10922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7" name="21 Imagen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9413" y="4856163"/>
            <a:ext cx="13192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8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1250" y="4775200"/>
            <a:ext cx="7508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ITS 2.0 Interoperability CMS-TMS </a:t>
            </a:r>
          </a:p>
        </p:txBody>
      </p:sp>
      <p:pic>
        <p:nvPicPr>
          <p:cNvPr id="24632" name="42 Imagen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8575" y="4203700"/>
            <a:ext cx="496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3" name="44 Imagen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30575" y="4197350"/>
            <a:ext cx="496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4" name="45 Imagen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84750" y="2449513"/>
            <a:ext cx="4968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5" name="46 Imagen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81788" y="3216275"/>
            <a:ext cx="496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6" name="47 Imagen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99463" y="3195638"/>
            <a:ext cx="496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ITS 2.0 in CMS/TMS processing</a:t>
            </a:r>
            <a:endParaRPr lang="es-ES" smtClean="0"/>
          </a:p>
        </p:txBody>
      </p:sp>
      <p:pic>
        <p:nvPicPr>
          <p:cNvPr id="25602" name="Picture 2" descr="C:\Users\cweins\Desktop\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38250"/>
            <a:ext cx="6832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8" y="5029200"/>
            <a:ext cx="37973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5725" y="1227138"/>
            <a:ext cx="917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608380" y="84107"/>
            <a:ext cx="3759200" cy="334170"/>
          </a:xfrm>
          <a:prstGeom prst="roundRect">
            <a:avLst/>
          </a:prstGeom>
          <a:gradFill flip="none" rotWithShape="1">
            <a:gsLst>
              <a:gs pos="0">
                <a:srgbClr val="E6AD3A">
                  <a:shade val="30000"/>
                  <a:satMod val="115000"/>
                </a:srgbClr>
              </a:gs>
              <a:gs pos="50000">
                <a:srgbClr val="E6AD3A">
                  <a:shade val="67500"/>
                  <a:satMod val="115000"/>
                </a:srgbClr>
              </a:gs>
              <a:gs pos="100000">
                <a:srgbClr val="E6AD3A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78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ITS 2.0 </a:t>
            </a:r>
            <a:r>
              <a:rPr lang="es-ES_tradnl" b="1" dirty="0" err="1"/>
              <a:t>Interoperability</a:t>
            </a:r>
            <a:r>
              <a:rPr lang="es-ES_tradnl" b="1" dirty="0"/>
              <a:t> CMS-TMS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6499</TotalTime>
  <Words>1362</Words>
  <Application>Microsoft Office PowerPoint</Application>
  <PresentationFormat>A4 Paper (210x297 mm)</PresentationFormat>
  <Paragraphs>308</Paragraphs>
  <Slides>32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Gráfico de Microsoft Excel</vt:lpstr>
      <vt:lpstr>Business Benefits of ITS 2.0-Aware Interoperability CMS-TMS and  Online Multilingual Publishing System</vt:lpstr>
      <vt:lpstr>Diapositiva 2</vt:lpstr>
      <vt:lpstr>MLW-LT and ITS 2.0</vt:lpstr>
      <vt:lpstr>Diapositiva 4</vt:lpstr>
      <vt:lpstr>Use case: VDMA</vt:lpstr>
      <vt:lpstr>Use case: Scope</vt:lpstr>
      <vt:lpstr>Use case, access and information</vt:lpstr>
      <vt:lpstr>High level flow</vt:lpstr>
      <vt:lpstr>ITS 2.0 in CMS/TMS processing</vt:lpstr>
      <vt:lpstr>ITS 2.0 expectations</vt:lpstr>
      <vt:lpstr>Some ITS 2.0 benefits (I)</vt:lpstr>
      <vt:lpstr>Some ITS 2.0 benefits (II)</vt:lpstr>
      <vt:lpstr>MLW-LT CMS-TMS SWOT</vt:lpstr>
      <vt:lpstr>MLW-LT CMS-TMS SWOT</vt:lpstr>
      <vt:lpstr>Business: Opportunities rise from needs</vt:lpstr>
      <vt:lpstr>Diapositiva 16</vt:lpstr>
      <vt:lpstr>Use case: the Spanish Tax Agency</vt:lpstr>
      <vt:lpstr>Use case: Scope</vt:lpstr>
      <vt:lpstr>Spanish Tax Agency Showcase</vt:lpstr>
      <vt:lpstr>Use case, access and information</vt:lpstr>
      <vt:lpstr>Online MT System I18N</vt:lpstr>
      <vt:lpstr>ITS 2.0 in Online MT System I18N</vt:lpstr>
      <vt:lpstr>Shifting to HTML5: Strategy</vt:lpstr>
      <vt:lpstr>ITS2.0 annotation experience</vt:lpstr>
      <vt:lpstr>ITS 2.0 immediate benefits</vt:lpstr>
      <vt:lpstr>Shifting gears: New cost structure</vt:lpstr>
      <vt:lpstr>MLW-LT Online MT Business Case</vt:lpstr>
      <vt:lpstr>Business: Opportunities rise from needs</vt:lpstr>
      <vt:lpstr>Diapositiva 29</vt:lpstr>
      <vt:lpstr>Standards help both: SMEs and large companies</vt:lpstr>
      <vt:lpstr>The Multilingual Web Server</vt:lpstr>
      <vt:lpstr>  Thank you.    pedro.diez@linguaserve.com</vt:lpstr>
    </vt:vector>
  </TitlesOfParts>
  <Company>Linguaserve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MLW-LT Online MT System</dc:subject>
  <dc:creator>Pedro L. Díez Orzas</dc:creator>
  <cp:keywords>Machine Translation, MultilingualWeb</cp:keywords>
  <cp:lastModifiedBy>Felix fernandez</cp:lastModifiedBy>
  <cp:revision>132</cp:revision>
  <cp:lastPrinted>2013-03-08T17:05:04Z</cp:lastPrinted>
  <dcterms:created xsi:type="dcterms:W3CDTF">2012-12-03T11:51:30Z</dcterms:created>
  <dcterms:modified xsi:type="dcterms:W3CDTF">2013-09-13T12:20:16Z</dcterms:modified>
</cp:coreProperties>
</file>