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8" r:id="rId2"/>
    <p:sldId id="272" r:id="rId3"/>
    <p:sldId id="264" r:id="rId4"/>
    <p:sldId id="277" r:id="rId5"/>
    <p:sldId id="265" r:id="rId6"/>
    <p:sldId id="273" r:id="rId7"/>
    <p:sldId id="281" r:id="rId8"/>
    <p:sldId id="280" r:id="rId9"/>
    <p:sldId id="267" r:id="rId10"/>
    <p:sldId id="278" r:id="rId11"/>
    <p:sldId id="268" r:id="rId12"/>
    <p:sldId id="274" r:id="rId13"/>
    <p:sldId id="279" r:id="rId14"/>
    <p:sldId id="276" r:id="rId15"/>
    <p:sldId id="275" r:id="rId16"/>
    <p:sldId id="269" r:id="rId17"/>
    <p:sldId id="263" r:id="rId18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C80"/>
    <a:srgbClr val="FF6699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532" y="-12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C9C44-DED3-4EFB-B68A-96FE69E0DB5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31E954-3AAD-40B0-8EF1-AD8489E7BA9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Content Management</a:t>
          </a:r>
          <a:endParaRPr lang="en-GB" sz="1800" b="1" dirty="0">
            <a:solidFill>
              <a:schemeClr val="tx1"/>
            </a:solidFill>
          </a:endParaRPr>
        </a:p>
      </dgm:t>
    </dgm:pt>
    <dgm:pt modelId="{838BCCD9-BBC5-4798-9ACA-019BC5FDFD17}" type="parTrans" cxnId="{65B6FB82-D8AC-4732-A065-D4089A8EE4B5}">
      <dgm:prSet/>
      <dgm:spPr/>
      <dgm:t>
        <a:bodyPr/>
        <a:lstStyle/>
        <a:p>
          <a:endParaRPr lang="en-GB" sz="2800" b="1"/>
        </a:p>
      </dgm:t>
    </dgm:pt>
    <dgm:pt modelId="{79FA1782-72D3-4B8D-B5B2-1765DB235CBA}" type="sibTrans" cxnId="{65B6FB82-D8AC-4732-A065-D4089A8EE4B5}">
      <dgm:prSet custT="1"/>
      <dgm:spPr>
        <a:solidFill>
          <a:srgbClr val="FF0000"/>
        </a:solidFill>
      </dgm:spPr>
      <dgm:t>
        <a:bodyPr/>
        <a:lstStyle/>
        <a:p>
          <a:endParaRPr lang="en-GB" sz="1600" b="1"/>
        </a:p>
      </dgm:t>
    </dgm:pt>
    <dgm:pt modelId="{BF6E9551-C8F4-4560-97D1-CE856BC3BEF0}">
      <dgm:prSet phldrT="[Text]" custT="1"/>
      <dgm:spPr>
        <a:solidFill>
          <a:srgbClr val="FF7C80"/>
        </a:solidFill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Terminology</a:t>
          </a:r>
          <a:endParaRPr lang="en-GB" sz="1800" b="1" dirty="0">
            <a:solidFill>
              <a:schemeClr val="tx1"/>
            </a:solidFill>
          </a:endParaRPr>
        </a:p>
      </dgm:t>
    </dgm:pt>
    <dgm:pt modelId="{3A38973A-52DA-44EE-B614-F1CB500C75B7}" type="parTrans" cxnId="{23C95287-FEAF-4345-B24C-C314A1C0F2A6}">
      <dgm:prSet/>
      <dgm:spPr/>
      <dgm:t>
        <a:bodyPr/>
        <a:lstStyle/>
        <a:p>
          <a:endParaRPr lang="en-GB" sz="2800" b="1"/>
        </a:p>
      </dgm:t>
    </dgm:pt>
    <dgm:pt modelId="{B0155F1D-00B8-4F5D-A146-40978F050394}" type="sibTrans" cxnId="{23C95287-FEAF-4345-B24C-C314A1C0F2A6}">
      <dgm:prSet custT="1"/>
      <dgm:spPr>
        <a:solidFill>
          <a:srgbClr val="FF0000"/>
        </a:solidFill>
      </dgm:spPr>
      <dgm:t>
        <a:bodyPr/>
        <a:lstStyle/>
        <a:p>
          <a:endParaRPr lang="en-GB" sz="1600" b="1"/>
        </a:p>
      </dgm:t>
    </dgm:pt>
    <dgm:pt modelId="{8B63166B-890D-41BF-8F56-F4CFB64B11E7}">
      <dgm:prSet phldrT="[Text]" custT="1"/>
      <dgm:spPr>
        <a:solidFill>
          <a:srgbClr val="008000"/>
        </a:solidFill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Translation</a:t>
          </a:r>
          <a:endParaRPr lang="en-GB" sz="1800" b="1" dirty="0">
            <a:solidFill>
              <a:schemeClr val="tx1"/>
            </a:solidFill>
          </a:endParaRPr>
        </a:p>
      </dgm:t>
    </dgm:pt>
    <dgm:pt modelId="{ED78799D-7D22-45CF-9062-EF41FEC6E326}" type="parTrans" cxnId="{DE71788A-FE5F-4777-BF22-B3F58EC2F35F}">
      <dgm:prSet/>
      <dgm:spPr/>
      <dgm:t>
        <a:bodyPr/>
        <a:lstStyle/>
        <a:p>
          <a:endParaRPr lang="en-GB" sz="2800" b="1"/>
        </a:p>
      </dgm:t>
    </dgm:pt>
    <dgm:pt modelId="{364D2D91-3FA3-4FBD-B2BC-45BEDB748ADA}" type="sibTrans" cxnId="{DE71788A-FE5F-4777-BF22-B3F58EC2F35F}">
      <dgm:prSet custT="1"/>
      <dgm:spPr>
        <a:solidFill>
          <a:srgbClr val="FF0000"/>
        </a:solidFill>
      </dgm:spPr>
      <dgm:t>
        <a:bodyPr/>
        <a:lstStyle/>
        <a:p>
          <a:endParaRPr lang="en-GB" sz="1600" b="1"/>
        </a:p>
      </dgm:t>
    </dgm:pt>
    <dgm:pt modelId="{6A454DF0-4910-4F1D-A410-BF0C2388CC1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Quality Assurance</a:t>
          </a:r>
          <a:endParaRPr lang="en-GB" sz="1800" b="1" dirty="0">
            <a:solidFill>
              <a:schemeClr val="tx1"/>
            </a:solidFill>
          </a:endParaRPr>
        </a:p>
      </dgm:t>
    </dgm:pt>
    <dgm:pt modelId="{7E8B6BA7-3E0E-4945-B10B-7A2BAC055F8F}" type="parTrans" cxnId="{C6CBC0F3-2AC0-4320-A6D6-AA75FDED25C3}">
      <dgm:prSet/>
      <dgm:spPr/>
      <dgm:t>
        <a:bodyPr/>
        <a:lstStyle/>
        <a:p>
          <a:endParaRPr lang="en-GB" sz="2800" b="1"/>
        </a:p>
      </dgm:t>
    </dgm:pt>
    <dgm:pt modelId="{BA449B19-1C60-467F-BA09-1BADF152E566}" type="sibTrans" cxnId="{C6CBC0F3-2AC0-4320-A6D6-AA75FDED25C3}">
      <dgm:prSet custT="1"/>
      <dgm:spPr>
        <a:solidFill>
          <a:srgbClr val="FF0000"/>
        </a:solidFill>
      </dgm:spPr>
      <dgm:t>
        <a:bodyPr/>
        <a:lstStyle/>
        <a:p>
          <a:endParaRPr lang="en-GB" sz="1600" b="1"/>
        </a:p>
      </dgm:t>
    </dgm:pt>
    <dgm:pt modelId="{EE5D4201-7324-47EB-BF03-53DB3F8A18F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Workflow / Resource Management</a:t>
          </a:r>
          <a:endParaRPr lang="en-GB" sz="1800" b="1" dirty="0">
            <a:solidFill>
              <a:schemeClr val="tx1"/>
            </a:solidFill>
          </a:endParaRPr>
        </a:p>
      </dgm:t>
    </dgm:pt>
    <dgm:pt modelId="{FC249805-355F-4457-AA8A-ADEC178E5D8C}" type="parTrans" cxnId="{F6376A74-98F1-46F4-9660-710F41D76588}">
      <dgm:prSet/>
      <dgm:spPr/>
      <dgm:t>
        <a:bodyPr/>
        <a:lstStyle/>
        <a:p>
          <a:endParaRPr lang="en-GB" sz="2800" b="1"/>
        </a:p>
      </dgm:t>
    </dgm:pt>
    <dgm:pt modelId="{138C2C68-E6A7-4996-8193-2138B1A65E8F}" type="sibTrans" cxnId="{F6376A74-98F1-46F4-9660-710F41D76588}">
      <dgm:prSet custT="1"/>
      <dgm:spPr>
        <a:solidFill>
          <a:srgbClr val="FF0000"/>
        </a:solidFill>
      </dgm:spPr>
      <dgm:t>
        <a:bodyPr/>
        <a:lstStyle/>
        <a:p>
          <a:endParaRPr lang="en-GB" sz="1600" b="1"/>
        </a:p>
      </dgm:t>
    </dgm:pt>
    <dgm:pt modelId="{4E5E8829-F2B7-4A7C-BFEB-8DBB747C7BCA}" type="pres">
      <dgm:prSet presAssocID="{25DC9C44-DED3-4EFB-B68A-96FE69E0DB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78EB7953-3380-4A93-9C53-74AE477F768A}" type="pres">
      <dgm:prSet presAssocID="{8631E954-3AAD-40B0-8EF1-AD8489E7BA9D}" presName="node" presStyleLbl="node1" presStyleIdx="0" presStyleCnt="5" custScaleX="145585" custRadScaleRad="10097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005879-C6A7-4640-8704-BFF68324C2F4}" type="pres">
      <dgm:prSet presAssocID="{79FA1782-72D3-4B8D-B5B2-1765DB235CBA}" presName="sibTrans" presStyleLbl="sibTrans2D1" presStyleIdx="0" presStyleCnt="5"/>
      <dgm:spPr/>
      <dgm:t>
        <a:bodyPr/>
        <a:lstStyle/>
        <a:p>
          <a:endParaRPr lang="en-IE"/>
        </a:p>
      </dgm:t>
    </dgm:pt>
    <dgm:pt modelId="{FD0B925D-47EF-4153-B4A3-4039D91234D8}" type="pres">
      <dgm:prSet presAssocID="{79FA1782-72D3-4B8D-B5B2-1765DB235CBA}" presName="connectorText" presStyleLbl="sibTrans2D1" presStyleIdx="0" presStyleCnt="5"/>
      <dgm:spPr/>
      <dgm:t>
        <a:bodyPr/>
        <a:lstStyle/>
        <a:p>
          <a:endParaRPr lang="en-IE"/>
        </a:p>
      </dgm:t>
    </dgm:pt>
    <dgm:pt modelId="{42BDE67E-9A3E-42C4-9EB3-254216B3F65F}" type="pres">
      <dgm:prSet presAssocID="{BF6E9551-C8F4-4560-97D1-CE856BC3BEF0}" presName="node" presStyleLbl="node1" presStyleIdx="1" presStyleCnt="5" custScaleX="145585" custRadScaleRad="108468" custRadScaleInc="845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93821A-60FF-427C-928C-BAF34B0A5F67}" type="pres">
      <dgm:prSet presAssocID="{B0155F1D-00B8-4F5D-A146-40978F050394}" presName="sibTrans" presStyleLbl="sibTrans2D1" presStyleIdx="1" presStyleCnt="5"/>
      <dgm:spPr/>
      <dgm:t>
        <a:bodyPr/>
        <a:lstStyle/>
        <a:p>
          <a:endParaRPr lang="en-IE"/>
        </a:p>
      </dgm:t>
    </dgm:pt>
    <dgm:pt modelId="{04D7AF0B-634E-45BA-88BF-D10825FB7152}" type="pres">
      <dgm:prSet presAssocID="{B0155F1D-00B8-4F5D-A146-40978F050394}" presName="connectorText" presStyleLbl="sibTrans2D1" presStyleIdx="1" presStyleCnt="5"/>
      <dgm:spPr/>
      <dgm:t>
        <a:bodyPr/>
        <a:lstStyle/>
        <a:p>
          <a:endParaRPr lang="en-IE"/>
        </a:p>
      </dgm:t>
    </dgm:pt>
    <dgm:pt modelId="{5C7AA674-7B84-42F4-A15B-C9EB076305DE}" type="pres">
      <dgm:prSet presAssocID="{8B63166B-890D-41BF-8F56-F4CFB64B11E7}" presName="node" presStyleLbl="node1" presStyleIdx="2" presStyleCnt="5" custScaleX="145585" custRadScaleRad="107882" custRadScaleInc="-1505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EF751B7-0412-48FF-9439-483062FCA23A}" type="pres">
      <dgm:prSet presAssocID="{364D2D91-3FA3-4FBD-B2BC-45BEDB748ADA}" presName="sibTrans" presStyleLbl="sibTrans2D1" presStyleIdx="2" presStyleCnt="5"/>
      <dgm:spPr/>
      <dgm:t>
        <a:bodyPr/>
        <a:lstStyle/>
        <a:p>
          <a:endParaRPr lang="en-IE"/>
        </a:p>
      </dgm:t>
    </dgm:pt>
    <dgm:pt modelId="{EE4EF159-D696-4A47-8AEF-39950801837C}" type="pres">
      <dgm:prSet presAssocID="{364D2D91-3FA3-4FBD-B2BC-45BEDB748ADA}" presName="connectorText" presStyleLbl="sibTrans2D1" presStyleIdx="2" presStyleCnt="5"/>
      <dgm:spPr/>
      <dgm:t>
        <a:bodyPr/>
        <a:lstStyle/>
        <a:p>
          <a:endParaRPr lang="en-IE"/>
        </a:p>
      </dgm:t>
    </dgm:pt>
    <dgm:pt modelId="{D447A0D3-9617-4318-BEA0-05A5DA12BF7A}" type="pres">
      <dgm:prSet presAssocID="{6A454DF0-4910-4F1D-A410-BF0C2388CC12}" presName="node" presStyleLbl="node1" presStyleIdx="3" presStyleCnt="5" custScaleX="145585" custRadScaleRad="107244" custRadScaleInc="1397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3BE5AD1-02B9-44C4-BC70-8A562D3209C8}" type="pres">
      <dgm:prSet presAssocID="{BA449B19-1C60-467F-BA09-1BADF152E566}" presName="sibTrans" presStyleLbl="sibTrans2D1" presStyleIdx="3" presStyleCnt="5"/>
      <dgm:spPr/>
      <dgm:t>
        <a:bodyPr/>
        <a:lstStyle/>
        <a:p>
          <a:endParaRPr lang="en-IE"/>
        </a:p>
      </dgm:t>
    </dgm:pt>
    <dgm:pt modelId="{3F3BBDAE-2621-4B50-BD1F-5E46E1F6DDB8}" type="pres">
      <dgm:prSet presAssocID="{BA449B19-1C60-467F-BA09-1BADF152E566}" presName="connectorText" presStyleLbl="sibTrans2D1" presStyleIdx="3" presStyleCnt="5"/>
      <dgm:spPr/>
      <dgm:t>
        <a:bodyPr/>
        <a:lstStyle/>
        <a:p>
          <a:endParaRPr lang="en-IE"/>
        </a:p>
      </dgm:t>
    </dgm:pt>
    <dgm:pt modelId="{F3F46904-51FB-4AB0-B565-6D60041C042C}" type="pres">
      <dgm:prSet presAssocID="{EE5D4201-7324-47EB-BF03-53DB3F8A18F4}" presName="node" presStyleLbl="node1" presStyleIdx="4" presStyleCnt="5" custScaleX="145585" custRadScaleRad="107984" custRadScaleInc="-1120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356CB12-8734-4BE1-83AF-3055B82A2F12}" type="pres">
      <dgm:prSet presAssocID="{138C2C68-E6A7-4996-8193-2138B1A65E8F}" presName="sibTrans" presStyleLbl="sibTrans2D1" presStyleIdx="4" presStyleCnt="5"/>
      <dgm:spPr/>
      <dgm:t>
        <a:bodyPr/>
        <a:lstStyle/>
        <a:p>
          <a:endParaRPr lang="en-IE"/>
        </a:p>
      </dgm:t>
    </dgm:pt>
    <dgm:pt modelId="{80A4C4BE-A4FC-4F16-A143-5E21C5404923}" type="pres">
      <dgm:prSet presAssocID="{138C2C68-E6A7-4996-8193-2138B1A65E8F}" presName="connectorText" presStyleLbl="sibTrans2D1" presStyleIdx="4" presStyleCnt="5"/>
      <dgm:spPr/>
      <dgm:t>
        <a:bodyPr/>
        <a:lstStyle/>
        <a:p>
          <a:endParaRPr lang="en-IE"/>
        </a:p>
      </dgm:t>
    </dgm:pt>
  </dgm:ptLst>
  <dgm:cxnLst>
    <dgm:cxn modelId="{6A2E36D5-3300-4FBD-B07E-1F18B69022E1}" type="presOf" srcId="{138C2C68-E6A7-4996-8193-2138B1A65E8F}" destId="{80A4C4BE-A4FC-4F16-A143-5E21C5404923}" srcOrd="1" destOrd="0" presId="urn:microsoft.com/office/officeart/2005/8/layout/cycle2"/>
    <dgm:cxn modelId="{F6376A74-98F1-46F4-9660-710F41D76588}" srcId="{25DC9C44-DED3-4EFB-B68A-96FE69E0DB56}" destId="{EE5D4201-7324-47EB-BF03-53DB3F8A18F4}" srcOrd="4" destOrd="0" parTransId="{FC249805-355F-4457-AA8A-ADEC178E5D8C}" sibTransId="{138C2C68-E6A7-4996-8193-2138B1A65E8F}"/>
    <dgm:cxn modelId="{1DF88B7E-FB20-4F8B-9ED1-DE912EE485BE}" type="presOf" srcId="{25DC9C44-DED3-4EFB-B68A-96FE69E0DB56}" destId="{4E5E8829-F2B7-4A7C-BFEB-8DBB747C7BCA}" srcOrd="0" destOrd="0" presId="urn:microsoft.com/office/officeart/2005/8/layout/cycle2"/>
    <dgm:cxn modelId="{09A37201-9595-4184-B673-54002D553D28}" type="presOf" srcId="{B0155F1D-00B8-4F5D-A146-40978F050394}" destId="{04D7AF0B-634E-45BA-88BF-D10825FB7152}" srcOrd="1" destOrd="0" presId="urn:microsoft.com/office/officeart/2005/8/layout/cycle2"/>
    <dgm:cxn modelId="{066B309E-4AAC-4F5D-9C01-942EE413BCE7}" type="presOf" srcId="{138C2C68-E6A7-4996-8193-2138B1A65E8F}" destId="{1356CB12-8734-4BE1-83AF-3055B82A2F12}" srcOrd="0" destOrd="0" presId="urn:microsoft.com/office/officeart/2005/8/layout/cycle2"/>
    <dgm:cxn modelId="{BCBA0A3D-29D8-41A1-B15F-11B486A3488A}" type="presOf" srcId="{B0155F1D-00B8-4F5D-A146-40978F050394}" destId="{BF93821A-60FF-427C-928C-BAF34B0A5F67}" srcOrd="0" destOrd="0" presId="urn:microsoft.com/office/officeart/2005/8/layout/cycle2"/>
    <dgm:cxn modelId="{9F70A4DE-2C9E-47A5-A970-9370D082F1EA}" type="presOf" srcId="{6A454DF0-4910-4F1D-A410-BF0C2388CC12}" destId="{D447A0D3-9617-4318-BEA0-05A5DA12BF7A}" srcOrd="0" destOrd="0" presId="urn:microsoft.com/office/officeart/2005/8/layout/cycle2"/>
    <dgm:cxn modelId="{65B6FB82-D8AC-4732-A065-D4089A8EE4B5}" srcId="{25DC9C44-DED3-4EFB-B68A-96FE69E0DB56}" destId="{8631E954-3AAD-40B0-8EF1-AD8489E7BA9D}" srcOrd="0" destOrd="0" parTransId="{838BCCD9-BBC5-4798-9ACA-019BC5FDFD17}" sibTransId="{79FA1782-72D3-4B8D-B5B2-1765DB235CBA}"/>
    <dgm:cxn modelId="{23C95287-FEAF-4345-B24C-C314A1C0F2A6}" srcId="{25DC9C44-DED3-4EFB-B68A-96FE69E0DB56}" destId="{BF6E9551-C8F4-4560-97D1-CE856BC3BEF0}" srcOrd="1" destOrd="0" parTransId="{3A38973A-52DA-44EE-B614-F1CB500C75B7}" sibTransId="{B0155F1D-00B8-4F5D-A146-40978F050394}"/>
    <dgm:cxn modelId="{994C274C-AC11-4335-936B-C2BE946F71F8}" type="presOf" srcId="{364D2D91-3FA3-4FBD-B2BC-45BEDB748ADA}" destId="{0EF751B7-0412-48FF-9439-483062FCA23A}" srcOrd="0" destOrd="0" presId="urn:microsoft.com/office/officeart/2005/8/layout/cycle2"/>
    <dgm:cxn modelId="{4744C215-D90F-4322-B782-FEBE732CFF3D}" type="presOf" srcId="{BA449B19-1C60-467F-BA09-1BADF152E566}" destId="{53BE5AD1-02B9-44C4-BC70-8A562D3209C8}" srcOrd="0" destOrd="0" presId="urn:microsoft.com/office/officeart/2005/8/layout/cycle2"/>
    <dgm:cxn modelId="{6288E2CE-A355-42D2-A2C2-1EA1578379E3}" type="presOf" srcId="{BF6E9551-C8F4-4560-97D1-CE856BC3BEF0}" destId="{42BDE67E-9A3E-42C4-9EB3-254216B3F65F}" srcOrd="0" destOrd="0" presId="urn:microsoft.com/office/officeart/2005/8/layout/cycle2"/>
    <dgm:cxn modelId="{E8E49F5B-682F-4174-A237-2D04153A1814}" type="presOf" srcId="{79FA1782-72D3-4B8D-B5B2-1765DB235CBA}" destId="{08005879-C6A7-4640-8704-BFF68324C2F4}" srcOrd="0" destOrd="0" presId="urn:microsoft.com/office/officeart/2005/8/layout/cycle2"/>
    <dgm:cxn modelId="{C6CBC0F3-2AC0-4320-A6D6-AA75FDED25C3}" srcId="{25DC9C44-DED3-4EFB-B68A-96FE69E0DB56}" destId="{6A454DF0-4910-4F1D-A410-BF0C2388CC12}" srcOrd="3" destOrd="0" parTransId="{7E8B6BA7-3E0E-4945-B10B-7A2BAC055F8F}" sibTransId="{BA449B19-1C60-467F-BA09-1BADF152E566}"/>
    <dgm:cxn modelId="{F3B90AB7-7823-480E-B38F-821FC3A4698C}" type="presOf" srcId="{8B63166B-890D-41BF-8F56-F4CFB64B11E7}" destId="{5C7AA674-7B84-42F4-A15B-C9EB076305DE}" srcOrd="0" destOrd="0" presId="urn:microsoft.com/office/officeart/2005/8/layout/cycle2"/>
    <dgm:cxn modelId="{C67D2520-C8B5-461A-9314-E5E6ADC9335E}" type="presOf" srcId="{79FA1782-72D3-4B8D-B5B2-1765DB235CBA}" destId="{FD0B925D-47EF-4153-B4A3-4039D91234D8}" srcOrd="1" destOrd="0" presId="urn:microsoft.com/office/officeart/2005/8/layout/cycle2"/>
    <dgm:cxn modelId="{193A0895-0B04-49C8-AEE9-7A1C58725200}" type="presOf" srcId="{BA449B19-1C60-467F-BA09-1BADF152E566}" destId="{3F3BBDAE-2621-4B50-BD1F-5E46E1F6DDB8}" srcOrd="1" destOrd="0" presId="urn:microsoft.com/office/officeart/2005/8/layout/cycle2"/>
    <dgm:cxn modelId="{604073B0-DD54-405A-9EB8-46F18BF209DF}" type="presOf" srcId="{EE5D4201-7324-47EB-BF03-53DB3F8A18F4}" destId="{F3F46904-51FB-4AB0-B565-6D60041C042C}" srcOrd="0" destOrd="0" presId="urn:microsoft.com/office/officeart/2005/8/layout/cycle2"/>
    <dgm:cxn modelId="{DE71788A-FE5F-4777-BF22-B3F58EC2F35F}" srcId="{25DC9C44-DED3-4EFB-B68A-96FE69E0DB56}" destId="{8B63166B-890D-41BF-8F56-F4CFB64B11E7}" srcOrd="2" destOrd="0" parTransId="{ED78799D-7D22-45CF-9062-EF41FEC6E326}" sibTransId="{364D2D91-3FA3-4FBD-B2BC-45BEDB748ADA}"/>
    <dgm:cxn modelId="{C3C9BA30-5B9F-48CB-8B23-ED1151B849AB}" type="presOf" srcId="{8631E954-3AAD-40B0-8EF1-AD8489E7BA9D}" destId="{78EB7953-3380-4A93-9C53-74AE477F768A}" srcOrd="0" destOrd="0" presId="urn:microsoft.com/office/officeart/2005/8/layout/cycle2"/>
    <dgm:cxn modelId="{4377D25C-5603-4AF7-AA1D-EA07CD372021}" type="presOf" srcId="{364D2D91-3FA3-4FBD-B2BC-45BEDB748ADA}" destId="{EE4EF159-D696-4A47-8AEF-39950801837C}" srcOrd="1" destOrd="0" presId="urn:microsoft.com/office/officeart/2005/8/layout/cycle2"/>
    <dgm:cxn modelId="{48782287-7262-4675-80E5-6435446ABD65}" type="presParOf" srcId="{4E5E8829-F2B7-4A7C-BFEB-8DBB747C7BCA}" destId="{78EB7953-3380-4A93-9C53-74AE477F768A}" srcOrd="0" destOrd="0" presId="urn:microsoft.com/office/officeart/2005/8/layout/cycle2"/>
    <dgm:cxn modelId="{A56E067D-53D8-4875-82DE-D3A5628470A6}" type="presParOf" srcId="{4E5E8829-F2B7-4A7C-BFEB-8DBB747C7BCA}" destId="{08005879-C6A7-4640-8704-BFF68324C2F4}" srcOrd="1" destOrd="0" presId="urn:microsoft.com/office/officeart/2005/8/layout/cycle2"/>
    <dgm:cxn modelId="{65474A54-1595-4F5E-A5B9-5C97D74A47D5}" type="presParOf" srcId="{08005879-C6A7-4640-8704-BFF68324C2F4}" destId="{FD0B925D-47EF-4153-B4A3-4039D91234D8}" srcOrd="0" destOrd="0" presId="urn:microsoft.com/office/officeart/2005/8/layout/cycle2"/>
    <dgm:cxn modelId="{B724DFD9-A123-474B-8A33-FDCD3042D43A}" type="presParOf" srcId="{4E5E8829-F2B7-4A7C-BFEB-8DBB747C7BCA}" destId="{42BDE67E-9A3E-42C4-9EB3-254216B3F65F}" srcOrd="2" destOrd="0" presId="urn:microsoft.com/office/officeart/2005/8/layout/cycle2"/>
    <dgm:cxn modelId="{BC6CEF31-BA67-4D71-B7D4-5AE54BF17493}" type="presParOf" srcId="{4E5E8829-F2B7-4A7C-BFEB-8DBB747C7BCA}" destId="{BF93821A-60FF-427C-928C-BAF34B0A5F67}" srcOrd="3" destOrd="0" presId="urn:microsoft.com/office/officeart/2005/8/layout/cycle2"/>
    <dgm:cxn modelId="{2B8E6178-7072-492A-B80B-0E43AA942DB5}" type="presParOf" srcId="{BF93821A-60FF-427C-928C-BAF34B0A5F67}" destId="{04D7AF0B-634E-45BA-88BF-D10825FB7152}" srcOrd="0" destOrd="0" presId="urn:microsoft.com/office/officeart/2005/8/layout/cycle2"/>
    <dgm:cxn modelId="{3449D513-5846-4ECC-BB92-DEA722C15098}" type="presParOf" srcId="{4E5E8829-F2B7-4A7C-BFEB-8DBB747C7BCA}" destId="{5C7AA674-7B84-42F4-A15B-C9EB076305DE}" srcOrd="4" destOrd="0" presId="urn:microsoft.com/office/officeart/2005/8/layout/cycle2"/>
    <dgm:cxn modelId="{EB1A6E55-58EF-4E88-B0C9-2E2654C22C18}" type="presParOf" srcId="{4E5E8829-F2B7-4A7C-BFEB-8DBB747C7BCA}" destId="{0EF751B7-0412-48FF-9439-483062FCA23A}" srcOrd="5" destOrd="0" presId="urn:microsoft.com/office/officeart/2005/8/layout/cycle2"/>
    <dgm:cxn modelId="{3BAAEBEE-8C60-4855-87FF-2390380D8D0C}" type="presParOf" srcId="{0EF751B7-0412-48FF-9439-483062FCA23A}" destId="{EE4EF159-D696-4A47-8AEF-39950801837C}" srcOrd="0" destOrd="0" presId="urn:microsoft.com/office/officeart/2005/8/layout/cycle2"/>
    <dgm:cxn modelId="{80D56ADE-5927-41FC-9B28-256365C3F3F1}" type="presParOf" srcId="{4E5E8829-F2B7-4A7C-BFEB-8DBB747C7BCA}" destId="{D447A0D3-9617-4318-BEA0-05A5DA12BF7A}" srcOrd="6" destOrd="0" presId="urn:microsoft.com/office/officeart/2005/8/layout/cycle2"/>
    <dgm:cxn modelId="{D82719D8-FEE2-4B4B-A9D8-AED412DE16CA}" type="presParOf" srcId="{4E5E8829-F2B7-4A7C-BFEB-8DBB747C7BCA}" destId="{53BE5AD1-02B9-44C4-BC70-8A562D3209C8}" srcOrd="7" destOrd="0" presId="urn:microsoft.com/office/officeart/2005/8/layout/cycle2"/>
    <dgm:cxn modelId="{546E526A-9F7F-4ECF-AC27-3F6FDF9A5D58}" type="presParOf" srcId="{53BE5AD1-02B9-44C4-BC70-8A562D3209C8}" destId="{3F3BBDAE-2621-4B50-BD1F-5E46E1F6DDB8}" srcOrd="0" destOrd="0" presId="urn:microsoft.com/office/officeart/2005/8/layout/cycle2"/>
    <dgm:cxn modelId="{FD7F9A49-E98B-467D-99E6-D12F8C3C0CFC}" type="presParOf" srcId="{4E5E8829-F2B7-4A7C-BFEB-8DBB747C7BCA}" destId="{F3F46904-51FB-4AB0-B565-6D60041C042C}" srcOrd="8" destOrd="0" presId="urn:microsoft.com/office/officeart/2005/8/layout/cycle2"/>
    <dgm:cxn modelId="{80C83096-E8CA-4F46-AFF7-AD0F06E9D4F2}" type="presParOf" srcId="{4E5E8829-F2B7-4A7C-BFEB-8DBB747C7BCA}" destId="{1356CB12-8734-4BE1-83AF-3055B82A2F12}" srcOrd="9" destOrd="0" presId="urn:microsoft.com/office/officeart/2005/8/layout/cycle2"/>
    <dgm:cxn modelId="{8B3EC704-D3D6-48D3-ACBC-6F6670F1DE28}" type="presParOf" srcId="{1356CB12-8734-4BE1-83AF-3055B82A2F12}" destId="{80A4C4BE-A4FC-4F16-A143-5E21C54049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B7953-3380-4A93-9C53-74AE477F768A}">
      <dsp:nvSpPr>
        <dsp:cNvPr id="0" name=""/>
        <dsp:cNvSpPr/>
      </dsp:nvSpPr>
      <dsp:spPr>
        <a:xfrm>
          <a:off x="4627027" y="0"/>
          <a:ext cx="2029295" cy="139389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Content Management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4924210" y="204130"/>
        <a:ext cx="1434929" cy="985630"/>
      </dsp:txXfrm>
    </dsp:sp>
    <dsp:sp modelId="{08005879-C6A7-4640-8704-BFF68324C2F4}">
      <dsp:nvSpPr>
        <dsp:cNvPr id="0" name=""/>
        <dsp:cNvSpPr/>
      </dsp:nvSpPr>
      <dsp:spPr>
        <a:xfrm rot="2069766">
          <a:off x="6429596" y="1098616"/>
          <a:ext cx="277791" cy="4704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>
        <a:off x="6436923" y="1169105"/>
        <a:ext cx="194454" cy="282262"/>
      </dsp:txXfrm>
    </dsp:sp>
    <dsp:sp modelId="{42BDE67E-9A3E-42C4-9EB3-254216B3F65F}">
      <dsp:nvSpPr>
        <dsp:cNvPr id="0" name=""/>
        <dsp:cNvSpPr/>
      </dsp:nvSpPr>
      <dsp:spPr>
        <a:xfrm>
          <a:off x="6493619" y="1282686"/>
          <a:ext cx="2029295" cy="1393890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Terminology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6790802" y="1486816"/>
        <a:ext cx="1434929" cy="985630"/>
      </dsp:txXfrm>
    </dsp:sp>
    <dsp:sp modelId="{BF93821A-60FF-427C-928C-BAF34B0A5F67}">
      <dsp:nvSpPr>
        <dsp:cNvPr id="0" name=""/>
        <dsp:cNvSpPr/>
      </dsp:nvSpPr>
      <dsp:spPr>
        <a:xfrm rot="6423745">
          <a:off x="7053637" y="2705629"/>
          <a:ext cx="319222" cy="4704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 rot="10800000">
        <a:off x="7115570" y="2753941"/>
        <a:ext cx="223455" cy="282262"/>
      </dsp:txXfrm>
    </dsp:sp>
    <dsp:sp modelId="{5C7AA674-7B84-42F4-A15B-C9EB076305DE}">
      <dsp:nvSpPr>
        <dsp:cNvPr id="0" name=""/>
        <dsp:cNvSpPr/>
      </dsp:nvSpPr>
      <dsp:spPr>
        <a:xfrm>
          <a:off x="5898280" y="3222393"/>
          <a:ext cx="2029295" cy="1393890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Translation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6195463" y="3426523"/>
        <a:ext cx="1434929" cy="985630"/>
      </dsp:txXfrm>
    </dsp:sp>
    <dsp:sp modelId="{0EF751B7-0412-48FF-9439-483062FCA23A}">
      <dsp:nvSpPr>
        <dsp:cNvPr id="0" name=""/>
        <dsp:cNvSpPr/>
      </dsp:nvSpPr>
      <dsp:spPr>
        <a:xfrm rot="10799994">
          <a:off x="5526310" y="3684122"/>
          <a:ext cx="262858" cy="4704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 rot="10800000">
        <a:off x="5605167" y="3778210"/>
        <a:ext cx="184001" cy="282262"/>
      </dsp:txXfrm>
    </dsp:sp>
    <dsp:sp modelId="{D447A0D3-9617-4318-BEA0-05A5DA12BF7A}">
      <dsp:nvSpPr>
        <dsp:cNvPr id="0" name=""/>
        <dsp:cNvSpPr/>
      </dsp:nvSpPr>
      <dsp:spPr>
        <a:xfrm>
          <a:off x="3373024" y="3222398"/>
          <a:ext cx="2029295" cy="139389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Quality Assurance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3670207" y="3426528"/>
        <a:ext cx="1434929" cy="985630"/>
      </dsp:txXfrm>
    </dsp:sp>
    <dsp:sp modelId="{53BE5AD1-02B9-44C4-BC70-8A562D3209C8}">
      <dsp:nvSpPr>
        <dsp:cNvPr id="0" name=""/>
        <dsp:cNvSpPr/>
      </dsp:nvSpPr>
      <dsp:spPr>
        <a:xfrm rot="15130550">
          <a:off x="3932542" y="2739680"/>
          <a:ext cx="302924" cy="4704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 rot="10800000">
        <a:off x="3991889" y="2877025"/>
        <a:ext cx="212047" cy="282262"/>
      </dsp:txXfrm>
    </dsp:sp>
    <dsp:sp modelId="{F3F46904-51FB-4AB0-B565-6D60041C042C}">
      <dsp:nvSpPr>
        <dsp:cNvPr id="0" name=""/>
        <dsp:cNvSpPr/>
      </dsp:nvSpPr>
      <dsp:spPr>
        <a:xfrm>
          <a:off x="2760441" y="1317186"/>
          <a:ext cx="2029295" cy="1393890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Workflow / Resource Management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3057624" y="1521316"/>
        <a:ext cx="1434929" cy="985630"/>
      </dsp:txXfrm>
    </dsp:sp>
    <dsp:sp modelId="{1356CB12-8734-4BE1-83AF-3055B82A2F12}">
      <dsp:nvSpPr>
        <dsp:cNvPr id="0" name=""/>
        <dsp:cNvSpPr/>
      </dsp:nvSpPr>
      <dsp:spPr>
        <a:xfrm rot="19487442">
          <a:off x="4555293" y="1125094"/>
          <a:ext cx="292642" cy="4704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>
        <a:off x="4563324" y="1244491"/>
        <a:ext cx="204849" cy="282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89988-5056-4ACA-AFD7-82E3ED42A2EF}" type="datetimeFigureOut">
              <a:rPr lang="en-IE" smtClean="0"/>
              <a:t>04/06/2013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E31F-4515-4420-827E-2E2E07949D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34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E31F-4515-4420-827E-2E2E07949D8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381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069323" y="538670"/>
            <a:ext cx="1672258" cy="1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71681" y="6281003"/>
            <a:ext cx="644743" cy="4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Everything you wanted to know about the </a:t>
            </a:r>
            <a:r>
              <a:rPr lang="en-IE" dirty="0" smtClean="0"/>
              <a:t>Internationalization Tag Set - ITS2.0</a:t>
            </a:r>
            <a:r>
              <a:rPr lang="en-IE" dirty="0"/>
              <a:t> 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414733" y="3782292"/>
            <a:ext cx="7159924" cy="1752600"/>
          </a:xfrm>
          <a:prstGeom prst="rect">
            <a:avLst/>
          </a:prstGeom>
        </p:spPr>
        <p:txBody>
          <a:bodyPr vert="horz" lIns="95761" tIns="47881" rIns="95761" bIns="47881" rtlCol="0">
            <a:normAutofit fontScale="70000" lnSpcReduction="20000"/>
          </a:bodyPr>
          <a:lstStyle>
            <a:lvl1pPr marL="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0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61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41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22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024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2829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1633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0438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Dave </a:t>
            </a:r>
            <a:r>
              <a:rPr lang="en-IE" dirty="0">
                <a:solidFill>
                  <a:schemeClr val="bg1"/>
                </a:solidFill>
              </a:rPr>
              <a:t>Lewis 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W3C MultilingualWeb </a:t>
            </a:r>
            <a:r>
              <a:rPr lang="en-IE" dirty="0" smtClean="0">
                <a:solidFill>
                  <a:schemeClr val="bg1"/>
                </a:solidFill>
              </a:rPr>
              <a:t>- Language Technology Working Group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CNGL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Trinity College Dublin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10" descr="http://t1.gstatic.com/images?q=tbn:ANd9GcQTgHC6yx8lstfcVXYbaBCg1VjkhJ2RldyPXva_7Lut3Uny_hX2MIZn8pQDF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b="17627"/>
          <a:stretch/>
        </p:blipFill>
        <p:spPr bwMode="auto">
          <a:xfrm>
            <a:off x="880609" y="4748027"/>
            <a:ext cx="1384917" cy="129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Analytics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31816" r="30792" b="15219"/>
          <a:stretch/>
        </p:blipFill>
        <p:spPr bwMode="auto">
          <a:xfrm>
            <a:off x="583324" y="1462038"/>
            <a:ext cx="8734097" cy="40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426296" y="274638"/>
            <a:ext cx="2029295" cy="1393890"/>
            <a:chOff x="6493619" y="1282686"/>
            <a:chExt cx="2029295" cy="1393890"/>
          </a:xfrm>
        </p:grpSpPr>
        <p:sp>
          <p:nvSpPr>
            <p:cNvPr id="6" name="Oval 5"/>
            <p:cNvSpPr/>
            <p:nvPr/>
          </p:nvSpPr>
          <p:spPr>
            <a:xfrm>
              <a:off x="6493619" y="1282686"/>
              <a:ext cx="2029295" cy="1393890"/>
            </a:xfrm>
            <a:prstGeom prst="ellipse">
              <a:avLst/>
            </a:pr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6790802" y="1486816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Terminology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78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Spanish Tax Agency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9847" r="28153" b="22946"/>
          <a:stretch/>
        </p:blipFill>
        <p:spPr bwMode="auto">
          <a:xfrm>
            <a:off x="560909" y="1206313"/>
            <a:ext cx="8732261" cy="491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568656" y="115445"/>
            <a:ext cx="2029295" cy="1393890"/>
            <a:chOff x="5898280" y="3222393"/>
            <a:chExt cx="2029295" cy="1393890"/>
          </a:xfrm>
        </p:grpSpPr>
        <p:sp>
          <p:nvSpPr>
            <p:cNvPr id="7" name="Oval 6"/>
            <p:cNvSpPr/>
            <p:nvPr/>
          </p:nvSpPr>
          <p:spPr>
            <a:xfrm>
              <a:off x="5898280" y="3222393"/>
              <a:ext cx="2029295" cy="1393890"/>
            </a:xfrm>
            <a:prstGeom prst="ellipse">
              <a:avLst/>
            </a:prstGeom>
            <a:solidFill>
              <a:srgbClr val="008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6195463" y="3426523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Translation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37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4965" r="9172" b="4368"/>
          <a:stretch/>
        </p:blipFill>
        <p:spPr bwMode="auto">
          <a:xfrm>
            <a:off x="5256" y="63064"/>
            <a:ext cx="9900744" cy="61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82305" y="115445"/>
            <a:ext cx="2029295" cy="1393890"/>
            <a:chOff x="5898280" y="3222393"/>
            <a:chExt cx="2029295" cy="1393890"/>
          </a:xfrm>
        </p:grpSpPr>
        <p:sp>
          <p:nvSpPr>
            <p:cNvPr id="6" name="Oval 5"/>
            <p:cNvSpPr/>
            <p:nvPr/>
          </p:nvSpPr>
          <p:spPr>
            <a:xfrm>
              <a:off x="5898280" y="3222393"/>
              <a:ext cx="2029295" cy="1393890"/>
            </a:xfrm>
            <a:prstGeom prst="ellipse">
              <a:avLst/>
            </a:prstGeom>
            <a:solidFill>
              <a:srgbClr val="008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6195463" y="3426523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Translation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05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Spanish Tax Agency: QA Example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35862" r="32759" b="8414"/>
          <a:stretch/>
        </p:blipFill>
        <p:spPr bwMode="auto">
          <a:xfrm>
            <a:off x="574184" y="1326773"/>
            <a:ext cx="8891752" cy="47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73373" y="23748"/>
            <a:ext cx="2029295" cy="1393890"/>
            <a:chOff x="3373024" y="3222398"/>
            <a:chExt cx="2029295" cy="1393890"/>
          </a:xfrm>
        </p:grpSpPr>
        <p:sp>
          <p:nvSpPr>
            <p:cNvPr id="9" name="Oval 8"/>
            <p:cNvSpPr/>
            <p:nvPr/>
          </p:nvSpPr>
          <p:spPr>
            <a:xfrm>
              <a:off x="3373024" y="3222398"/>
              <a:ext cx="2029295" cy="139389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670207" y="3426528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Quality Assurance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3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QA: Reviewers Benchmark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6" y="1262370"/>
            <a:ext cx="9002319" cy="4980857"/>
          </a:xfrm>
          <a:prstGeom prst="rect">
            <a:avLst/>
          </a:prstGeom>
        </p:spPr>
      </p:pic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0" y="3562837"/>
            <a:ext cx="2264230" cy="3799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32430" y="274638"/>
            <a:ext cx="2029295" cy="1393890"/>
            <a:chOff x="3373024" y="3222398"/>
            <a:chExt cx="2029295" cy="1393890"/>
          </a:xfrm>
        </p:grpSpPr>
        <p:sp>
          <p:nvSpPr>
            <p:cNvPr id="7" name="Oval 6"/>
            <p:cNvSpPr/>
            <p:nvPr/>
          </p:nvSpPr>
          <p:spPr>
            <a:xfrm>
              <a:off x="3373024" y="3222398"/>
              <a:ext cx="2029295" cy="139389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670207" y="3426528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Quality Assurance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53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73" y="0"/>
            <a:ext cx="8990218" cy="1143000"/>
          </a:xfrm>
        </p:spPr>
        <p:txBody>
          <a:bodyPr/>
          <a:lstStyle/>
          <a:p>
            <a:pPr algn="l"/>
            <a:r>
              <a:rPr lang="en-GB" sz="3200" dirty="0" smtClean="0"/>
              <a:t>Workflow/Resource Management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23" y="2308360"/>
            <a:ext cx="8960428" cy="2916783"/>
          </a:xfrm>
        </p:spPr>
        <p:txBody>
          <a:bodyPr/>
          <a:lstStyle/>
          <a:p>
            <a:pPr marL="571500" lvl="0" indent="-571500" defTabSz="2087190">
              <a:spcBef>
                <a:spcPts val="0"/>
              </a:spcBef>
              <a:spcAft>
                <a:spcPts val="600"/>
              </a:spcAft>
              <a:buClr>
                <a:srgbClr val="AD3F19"/>
              </a:buClr>
              <a:buFont typeface="Wingdings" pitchFamily="2" charset="2"/>
              <a:buChar char="§"/>
              <a:defRPr/>
            </a:pP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Better up-front and real-time business decision support:</a:t>
            </a:r>
          </a:p>
          <a:p>
            <a:pPr marL="1144800" lvl="1" indent="-571500" defTabSz="2087190">
              <a:spcBef>
                <a:spcPts val="0"/>
              </a:spcBef>
              <a:buClr>
                <a:srgbClr val="AD3F19"/>
              </a:buClr>
              <a:buFont typeface="Arial" pitchFamily="34" charset="0"/>
              <a:buChar char="–"/>
              <a:defRPr/>
            </a:pP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historic and aggregated metadata for inference</a:t>
            </a:r>
          </a:p>
          <a:p>
            <a:pPr marL="1144800" lvl="1" indent="-571500" defTabSz="2087190">
              <a:spcBef>
                <a:spcPts val="0"/>
              </a:spcBef>
              <a:buClr>
                <a:srgbClr val="AD3F19"/>
              </a:buClr>
              <a:buFont typeface="Arial" pitchFamily="34" charset="0"/>
              <a:buChar char="–"/>
              <a:defRPr/>
            </a:pP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Content carries its own “audit trail”</a:t>
            </a:r>
          </a:p>
          <a:p>
            <a:pPr marL="571500" lvl="0" indent="-571500" defTabSz="2087190">
              <a:spcBef>
                <a:spcPts val="0"/>
              </a:spcBef>
              <a:spcAft>
                <a:spcPts val="600"/>
              </a:spcAft>
              <a:buClr>
                <a:srgbClr val="AD3F19"/>
              </a:buClr>
              <a:buFont typeface="Wingdings" pitchFamily="2" charset="2"/>
              <a:buChar char="§"/>
              <a:defRPr/>
            </a:pP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Metadata can be transformed to linked </a:t>
            </a:r>
            <a:r>
              <a:rPr lang="en-IE" sz="20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semantic </a:t>
            </a: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allowing:</a:t>
            </a:r>
          </a:p>
          <a:p>
            <a:pPr marL="1144800" lvl="1" indent="-571500" defTabSz="2087190">
              <a:spcBef>
                <a:spcPts val="0"/>
              </a:spcBef>
              <a:buClr>
                <a:srgbClr val="AD3F19"/>
              </a:buClr>
              <a:buFont typeface="Arial" pitchFamily="34" charset="0"/>
              <a:buChar char="–"/>
              <a:defRPr/>
            </a:pP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Inferential </a:t>
            </a:r>
            <a:r>
              <a:rPr lang="en-IE" sz="20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queries across data siloes</a:t>
            </a:r>
            <a:endParaRPr lang="en-IE" sz="20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44800" lvl="1" indent="-571500" defTabSz="2087190">
              <a:spcBef>
                <a:spcPts val="0"/>
              </a:spcBef>
              <a:buClr>
                <a:srgbClr val="AD3F19"/>
              </a:buClr>
              <a:buFont typeface="Arial" pitchFamily="34" charset="0"/>
              <a:buChar char="–"/>
              <a:defRPr/>
            </a:pP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forms of data visualization</a:t>
            </a:r>
          </a:p>
          <a:p>
            <a:pPr marL="1144800" lvl="1" indent="-571500" defTabSz="2087190">
              <a:spcBef>
                <a:spcPts val="0"/>
              </a:spcBef>
              <a:buClr>
                <a:srgbClr val="AD3F19"/>
              </a:buClr>
              <a:buFont typeface="Arial" pitchFamily="34" charset="0"/>
              <a:buChar char="–"/>
              <a:defRPr/>
            </a:pPr>
            <a:r>
              <a:rPr lang="en-IE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Extensible data relationships </a:t>
            </a:r>
          </a:p>
          <a:p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23" y="4733984"/>
            <a:ext cx="7226756" cy="1582269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0" y="247363"/>
            <a:ext cx="4213131" cy="2916783"/>
          </a:xfrm>
          <a:prstGeom prst="rect">
            <a:avLst/>
          </a:prstGeom>
        </p:spPr>
      </p:pic>
      <p:pic>
        <p:nvPicPr>
          <p:cNvPr id="6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53" y="1705754"/>
            <a:ext cx="2264230" cy="37992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89768" y="247363"/>
            <a:ext cx="2029295" cy="1393890"/>
            <a:chOff x="2760441" y="1317186"/>
            <a:chExt cx="2029295" cy="1393890"/>
          </a:xfrm>
        </p:grpSpPr>
        <p:sp>
          <p:nvSpPr>
            <p:cNvPr id="8" name="Oval 7"/>
            <p:cNvSpPr/>
            <p:nvPr/>
          </p:nvSpPr>
          <p:spPr>
            <a:xfrm>
              <a:off x="2760441" y="1317186"/>
              <a:ext cx="2029295" cy="139389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057624" y="1521316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Workflow / Resource Management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ITS2.0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 in W3C ‘Last Call’ </a:t>
            </a:r>
          </a:p>
          <a:p>
            <a:pPr lvl="1"/>
            <a:r>
              <a:rPr lang="en-GB" dirty="0" smtClean="0"/>
              <a:t>W3C Recommendation by Autumn</a:t>
            </a:r>
          </a:p>
          <a:p>
            <a:r>
              <a:rPr lang="en-GB" dirty="0" smtClean="0"/>
              <a:t>Tools and Best Practice @ ITS Interest Group</a:t>
            </a:r>
          </a:p>
          <a:p>
            <a:pPr lvl="1"/>
            <a:r>
              <a:rPr lang="en-GB" dirty="0" smtClean="0"/>
              <a:t>ITS-XLIFF – Liaison with OASIS TC</a:t>
            </a:r>
          </a:p>
          <a:p>
            <a:pPr lvl="1"/>
            <a:r>
              <a:rPr lang="en-GB" dirty="0" smtClean="0"/>
              <a:t>ITS-RDF:NIF, PROV-O – W3C Community Group</a:t>
            </a:r>
          </a:p>
          <a:p>
            <a:pPr lvl="1"/>
            <a:r>
              <a:rPr lang="en-GB" dirty="0" smtClean="0"/>
              <a:t>ITS-CMIS – contribution to open CMS-TMS</a:t>
            </a:r>
          </a:p>
          <a:p>
            <a:pPr lvl="1"/>
            <a:r>
              <a:rPr lang="en-GB" dirty="0" smtClean="0"/>
              <a:t>Editors and CAT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0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57" y="2689592"/>
            <a:ext cx="8990218" cy="1143000"/>
          </a:xfrm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63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r="23241" b="5471"/>
          <a:stretch/>
        </p:blipFill>
        <p:spPr bwMode="auto">
          <a:xfrm>
            <a:off x="0" y="95272"/>
            <a:ext cx="9940111" cy="665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is ITS 2.0?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eta-data annotations addressing gaps in I18n and L10n interoperability</a:t>
            </a:r>
          </a:p>
          <a:p>
            <a:pPr lvl="1"/>
            <a:r>
              <a:rPr lang="en-GB" dirty="0" smtClean="0"/>
              <a:t>CMS, L10n Tools, Language Technology</a:t>
            </a:r>
          </a:p>
          <a:p>
            <a:r>
              <a:rPr lang="en-GB" dirty="0" smtClean="0"/>
              <a:t>Defines 19 separate Data Categories</a:t>
            </a:r>
          </a:p>
          <a:p>
            <a:r>
              <a:rPr lang="en-GB" dirty="0" smtClean="0"/>
              <a:t>Defines implementation in HTML5, XML and RDF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325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ITS2.0 Summary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147512" y="1876096"/>
            <a:ext cx="2096813" cy="113511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Test Suite: 225 File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638154" y="4420914"/>
            <a:ext cx="2606171" cy="97667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9 Implementations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913573" y="1873599"/>
            <a:ext cx="2096813" cy="113511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3500+ list posts</a:t>
            </a:r>
            <a:endParaRPr lang="en-GB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102667" y="1873600"/>
            <a:ext cx="2096813" cy="113511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41 WG Members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6913573" y="3257550"/>
            <a:ext cx="2096813" cy="15668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894 successful conformance test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102667" y="3242705"/>
            <a:ext cx="2606171" cy="97667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 9 Face-to-Face WG meeting</a:t>
            </a:r>
            <a:endParaRPr lang="en-GB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134799" y="3296439"/>
            <a:ext cx="2122238" cy="86920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 57 online WG meetings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130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Use Cases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225024"/>
              </p:ext>
            </p:extLst>
          </p:nvPr>
        </p:nvGraphicFramePr>
        <p:xfrm>
          <a:off x="-879894" y="1509713"/>
          <a:ext cx="11283351" cy="461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0680" y="3662238"/>
            <a:ext cx="134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ITS2.0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r="23241" b="5839"/>
          <a:stretch/>
        </p:blipFill>
        <p:spPr bwMode="auto">
          <a:xfrm>
            <a:off x="0" y="116978"/>
            <a:ext cx="9906000" cy="660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94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t="10508" r="23433" b="16259"/>
          <a:stretch/>
        </p:blipFill>
        <p:spPr bwMode="auto">
          <a:xfrm>
            <a:off x="545894" y="465710"/>
            <a:ext cx="6987654" cy="564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86767" y="115445"/>
            <a:ext cx="2029295" cy="1393890"/>
            <a:chOff x="4627027" y="0"/>
            <a:chExt cx="2029295" cy="1393890"/>
          </a:xfrm>
        </p:grpSpPr>
        <p:sp>
          <p:nvSpPr>
            <p:cNvPr id="6" name="Oval 5"/>
            <p:cNvSpPr/>
            <p:nvPr/>
          </p:nvSpPr>
          <p:spPr>
            <a:xfrm>
              <a:off x="4627027" y="0"/>
              <a:ext cx="2029295" cy="13938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924210" y="204130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Content Management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0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CMS-based I18n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27954" r="32799" b="16873"/>
          <a:stretch/>
        </p:blipFill>
        <p:spPr bwMode="auto">
          <a:xfrm>
            <a:off x="548959" y="1417638"/>
            <a:ext cx="8640761" cy="458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436641" y="115445"/>
            <a:ext cx="2029295" cy="1393890"/>
            <a:chOff x="4627027" y="0"/>
            <a:chExt cx="2029295" cy="1393890"/>
          </a:xfrm>
        </p:grpSpPr>
        <p:sp>
          <p:nvSpPr>
            <p:cNvPr id="6" name="Oval 5"/>
            <p:cNvSpPr/>
            <p:nvPr/>
          </p:nvSpPr>
          <p:spPr>
            <a:xfrm>
              <a:off x="4627027" y="0"/>
              <a:ext cx="2029295" cy="13938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924210" y="204130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Content Management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52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r="23121" b="5954"/>
          <a:stretch/>
        </p:blipFill>
        <p:spPr bwMode="auto">
          <a:xfrm>
            <a:off x="1" y="131464"/>
            <a:ext cx="9906000" cy="659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876705" y="115445"/>
            <a:ext cx="2029295" cy="1393890"/>
            <a:chOff x="6493619" y="1282686"/>
            <a:chExt cx="2029295" cy="1393890"/>
          </a:xfrm>
        </p:grpSpPr>
        <p:sp>
          <p:nvSpPr>
            <p:cNvPr id="8" name="Oval 7"/>
            <p:cNvSpPr/>
            <p:nvPr/>
          </p:nvSpPr>
          <p:spPr>
            <a:xfrm>
              <a:off x="6493619" y="1282686"/>
              <a:ext cx="2029295" cy="1393890"/>
            </a:xfrm>
            <a:prstGeom prst="ellipse">
              <a:avLst/>
            </a:pr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6790802" y="1486816"/>
              <a:ext cx="1434929" cy="98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chemeClr val="tx1"/>
                  </a:solidFill>
                </a:rPr>
                <a:t>Terminology</a:t>
              </a:r>
              <a:endParaRPr lang="en-GB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37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231</Words>
  <Application>Microsoft Office PowerPoint</Application>
  <PresentationFormat>A4 Paper (210x297 mm)</PresentationFormat>
  <Paragraphs>58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Everything you wanted to know about the Internationalization Tag Set - ITS2.0 </vt:lpstr>
      <vt:lpstr>PowerPoint Presentation</vt:lpstr>
      <vt:lpstr>What is ITS 2.0?</vt:lpstr>
      <vt:lpstr>ITS2.0 Summary</vt:lpstr>
      <vt:lpstr>Use Cases</vt:lpstr>
      <vt:lpstr>PowerPoint Presentation</vt:lpstr>
      <vt:lpstr>PowerPoint Presentation</vt:lpstr>
      <vt:lpstr>CMS-based I18n</vt:lpstr>
      <vt:lpstr>Terminology</vt:lpstr>
      <vt:lpstr>Text Analytics</vt:lpstr>
      <vt:lpstr>Spanish Tax Agency </vt:lpstr>
      <vt:lpstr>PowerPoint Presentation</vt:lpstr>
      <vt:lpstr>Spanish Tax Agency: QA Example</vt:lpstr>
      <vt:lpstr>QA: Reviewers Benchmark</vt:lpstr>
      <vt:lpstr>Workflow/Resource Management</vt:lpstr>
      <vt:lpstr>ITS2.0 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dlewis</cp:lastModifiedBy>
  <cp:revision>55</cp:revision>
  <dcterms:created xsi:type="dcterms:W3CDTF">2012-12-03T11:51:30Z</dcterms:created>
  <dcterms:modified xsi:type="dcterms:W3CDTF">2013-06-04T09:47:21Z</dcterms:modified>
</cp:coreProperties>
</file>