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5" r:id="rId16"/>
    <p:sldId id="279" r:id="rId17"/>
  </p:sldIdLst>
  <p:sldSz cx="9906000" cy="6858000" type="A4"/>
  <p:notesSz cx="6858000" cy="9144000"/>
  <p:defaultTextStyle>
    <a:defPPr>
      <a:defRPr lang="en-US"/>
    </a:defPPr>
    <a:lvl1pPr marL="0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74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496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24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4992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3739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48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235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998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606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7F006-5E32-4CC3-A15D-0CCCFB74EA2F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A21EE-264F-41E1-9629-A2D8DAD7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 r="58986" b="24224"/>
          <a:stretch/>
        </p:blipFill>
        <p:spPr bwMode="auto">
          <a:xfrm>
            <a:off x="4069323" y="538670"/>
            <a:ext cx="1672258" cy="127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2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36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72683" y="1714500"/>
            <a:ext cx="7377906" cy="3651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8963" y="1714500"/>
            <a:ext cx="21968619" cy="3651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962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7325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805" indent="0">
              <a:buNone/>
              <a:defRPr sz="2900"/>
            </a:lvl2pPr>
            <a:lvl3pPr marL="957610" indent="0">
              <a:buNone/>
              <a:defRPr sz="2500"/>
            </a:lvl3pPr>
            <a:lvl4pPr marL="1436415" indent="0">
              <a:buNone/>
              <a:defRPr sz="2100"/>
            </a:lvl4pPr>
            <a:lvl5pPr marL="1915220" indent="0">
              <a:buNone/>
              <a:defRPr sz="2100"/>
            </a:lvl5pPr>
            <a:lvl6pPr marL="2394024" indent="0">
              <a:buNone/>
              <a:defRPr sz="2100"/>
            </a:lvl6pPr>
            <a:lvl7pPr marL="2872829" indent="0">
              <a:buNone/>
              <a:defRPr sz="2100"/>
            </a:lvl7pPr>
            <a:lvl8pPr marL="3351633" indent="0">
              <a:buNone/>
              <a:defRPr sz="2100"/>
            </a:lvl8pPr>
            <a:lvl9pPr marL="383043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64999">
              <a:srgbClr val="F0EBD5"/>
            </a:gs>
            <a:gs pos="100000">
              <a:srgbClr val="FFCC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0410" y="274638"/>
            <a:ext cx="9015526" cy="5953200"/>
          </a:xfrm>
          <a:prstGeom prst="roundRect">
            <a:avLst>
              <a:gd name="adj" fmla="val 23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76" tIns="10488" rIns="20976" bIns="10488"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373" y="274638"/>
            <a:ext cx="8990218" cy="1143000"/>
          </a:xfrm>
          <a:prstGeom prst="rect">
            <a:avLst/>
          </a:prstGeom>
        </p:spPr>
        <p:txBody>
          <a:bodyPr vert="horz" lIns="95761" tIns="47881" rIns="95761" bIns="478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73" y="1509335"/>
            <a:ext cx="9000563" cy="4616830"/>
          </a:xfrm>
          <a:prstGeom prst="rect">
            <a:avLst/>
          </a:prstGeom>
        </p:spPr>
        <p:txBody>
          <a:bodyPr vert="horz" lIns="95761" tIns="47881" rIns="95761" bIns="478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483107" y="6334464"/>
            <a:ext cx="6987923" cy="361778"/>
          </a:xfrm>
          <a:prstGeom prst="rect">
            <a:avLst/>
          </a:prstGeom>
        </p:spPr>
        <p:txBody>
          <a:bodyPr vert="horz" lIns="95761" tIns="47881" rIns="95761" bIns="47881" rtlCol="0">
            <a:normAutofit fontScale="32500" lnSpcReduction="20000"/>
          </a:bodyPr>
          <a:lstStyle>
            <a:lvl1pPr marL="1565405" indent="-1565405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91708" indent="-1304503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21801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0521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9242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47962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683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4037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1242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3200" dirty="0" smtClean="0"/>
              <a:t>The MultilingualWeb-LT Working Group receives funding by the European Commission (project name LT-Web) through the Seventh Framework Programme (FP7) in the area of Language Technologies. Grant Agreement No. 287815.</a:t>
            </a:r>
          </a:p>
        </p:txBody>
      </p:sp>
      <p:pic>
        <p:nvPicPr>
          <p:cNvPr id="1026" name="Picture 2" descr="http://www.flagdetective.com/images/download/wo/european-union-h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34" y="6297940"/>
            <a:ext cx="697902" cy="4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 r="58986" b="24224"/>
          <a:stretch/>
        </p:blipFill>
        <p:spPr bwMode="auto">
          <a:xfrm>
            <a:off x="471681" y="6281003"/>
            <a:ext cx="644743" cy="4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8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5761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9104" indent="-359104" algn="l" defTabSz="95761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78058" indent="-299253" algn="l" defTabSz="95761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bg1"/>
          </a:solidFill>
          <a:latin typeface="+mn-lt"/>
          <a:ea typeface="+mn-ea"/>
          <a:cs typeface="+mn-cs"/>
        </a:defRPr>
      </a:lvl2pPr>
      <a:lvl3pPr marL="1197012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1675817" indent="-239402" algn="l" defTabSz="95761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2154621" indent="-239402" algn="l" defTabSz="95761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263342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3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03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84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1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2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24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29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33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38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ycher.ijs.si/mlw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nrycher.ijs.si/mlw/en/entityIdent.html5its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 Analytics in ITS 2.0: Annotation of Named Entities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Tadej</a:t>
            </a:r>
            <a:r>
              <a:rPr lang="sl-SI" dirty="0" smtClean="0">
                <a:solidFill>
                  <a:schemeClr val="bg1"/>
                </a:solidFill>
              </a:rPr>
              <a:t> Štajner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Jožef Stefan Institute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Named entity disambiguation</a:t>
            </a:r>
            <a:endParaRPr lang="sl-SI" smtClean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0" y="1301750"/>
            <a:ext cx="9207765" cy="4451350"/>
          </a:xfrm>
        </p:spPr>
      </p:pic>
      <p:sp>
        <p:nvSpPr>
          <p:cNvPr id="3" name="TextBox 2"/>
          <p:cNvSpPr txBox="1"/>
          <p:nvPr/>
        </p:nvSpPr>
        <p:spPr>
          <a:xfrm>
            <a:off x="1279525" y="1458914"/>
            <a:ext cx="1568450" cy="384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Document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6686550" y="5516564"/>
            <a:ext cx="8255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Label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8997950" y="4587875"/>
            <a:ext cx="90805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Entity</a:t>
            </a:r>
          </a:p>
        </p:txBody>
      </p:sp>
      <p:grpSp>
        <p:nvGrpSpPr>
          <p:cNvPr id="16391" name="Group 12"/>
          <p:cNvGrpSpPr>
            <a:grpSpLocks/>
          </p:cNvGrpSpPr>
          <p:nvPr/>
        </p:nvGrpSpPr>
        <p:grpSpPr bwMode="auto">
          <a:xfrm>
            <a:off x="660400" y="5383215"/>
            <a:ext cx="1238250" cy="1021445"/>
            <a:chOff x="609600" y="5383797"/>
            <a:chExt cx="1143000" cy="1020289"/>
          </a:xfrm>
        </p:grpSpPr>
        <p:sp>
          <p:nvSpPr>
            <p:cNvPr id="16394" name="TextBox 5"/>
            <p:cNvSpPr txBox="1">
              <a:spLocks noChangeArrowheads="1"/>
            </p:cNvSpPr>
            <p:nvPr/>
          </p:nvSpPr>
          <p:spPr bwMode="auto">
            <a:xfrm>
              <a:off x="609600" y="6019800"/>
              <a:ext cx="1143000" cy="38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Mention</a:t>
              </a:r>
            </a:p>
          </p:txBody>
        </p:sp>
        <p:cxnSp>
          <p:nvCxnSpPr>
            <p:cNvPr id="16395" name="Straight Arrow Connector 9"/>
            <p:cNvCxnSpPr>
              <a:cxnSpLocks noChangeShapeType="1"/>
              <a:stCxn id="16394" idx="0"/>
            </p:cNvCxnSpPr>
            <p:nvPr/>
          </p:nvCxnSpPr>
          <p:spPr bwMode="auto">
            <a:xfrm flipV="1">
              <a:off x="1181100" y="5383797"/>
              <a:ext cx="571500" cy="63600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392" name="Straight Arrow Connector 14"/>
          <p:cNvCxnSpPr>
            <a:cxnSpLocks noChangeShapeType="1"/>
          </p:cNvCxnSpPr>
          <p:nvPr/>
        </p:nvCxnSpPr>
        <p:spPr bwMode="auto">
          <a:xfrm flipH="1" flipV="1">
            <a:off x="6934200" y="5105401"/>
            <a:ext cx="165100" cy="411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Straight Arrow Connector 16"/>
          <p:cNvCxnSpPr>
            <a:cxnSpLocks noChangeShapeType="1"/>
            <a:stCxn id="16390" idx="0"/>
          </p:cNvCxnSpPr>
          <p:nvPr/>
        </p:nvCxnSpPr>
        <p:spPr bwMode="auto">
          <a:xfrm flipH="1" flipV="1">
            <a:off x="8997951" y="4191002"/>
            <a:ext cx="454024" cy="39687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0308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Named entity disambiguation – behind the scenes</a:t>
            </a:r>
            <a:endParaRPr lang="sl-SI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difficult problem:</a:t>
            </a:r>
          </a:p>
          <a:p>
            <a:pPr lvl="1">
              <a:defRPr/>
            </a:pPr>
            <a:r>
              <a:rPr lang="en-US" dirty="0" smtClean="0"/>
              <a:t>A name can refer to many entities, an entity can have many names</a:t>
            </a:r>
          </a:p>
          <a:p>
            <a:pPr lvl="1">
              <a:defRPr/>
            </a:pPr>
            <a:r>
              <a:rPr lang="en-US" dirty="0" smtClean="0"/>
              <a:t>Which interpretation is correct?</a:t>
            </a:r>
          </a:p>
          <a:p>
            <a:pPr>
              <a:defRPr/>
            </a:pPr>
            <a:r>
              <a:rPr lang="en-US" dirty="0" smtClean="0"/>
              <a:t>Humans are pretty good at this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We have </a:t>
            </a:r>
            <a:r>
              <a:rPr lang="en-US" b="1" dirty="0" smtClean="0"/>
              <a:t>prior knowledge </a:t>
            </a:r>
            <a:r>
              <a:rPr lang="en-US" dirty="0" smtClean="0"/>
              <a:t>on the </a:t>
            </a:r>
            <a:r>
              <a:rPr lang="sl-SI" dirty="0" smtClean="0"/>
              <a:t>‘</a:t>
            </a:r>
            <a:r>
              <a:rPr lang="sl-SI" dirty="0" err="1" smtClean="0"/>
              <a:t>usual</a:t>
            </a:r>
            <a:r>
              <a:rPr lang="sl-SI" dirty="0" smtClean="0"/>
              <a:t>’ </a:t>
            </a:r>
            <a:r>
              <a:rPr lang="sl-SI" dirty="0" err="1" smtClean="0"/>
              <a:t>meanings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We can glean the meaning from the </a:t>
            </a:r>
            <a:r>
              <a:rPr lang="en-US" b="1" dirty="0" smtClean="0"/>
              <a:t>context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Things which are related appear together</a:t>
            </a:r>
          </a:p>
          <a:p>
            <a:pPr lvl="1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399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Named entity disambiguation – behind the scenes (2)</a:t>
            </a:r>
            <a:endParaRPr lang="sl-SI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Text analysis heuristic mimic the human: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 smtClean="0"/>
              <a:t>Prior knowledge</a:t>
            </a:r>
            <a:r>
              <a:rPr lang="en-US" dirty="0" smtClean="0"/>
              <a:t>: get lots of training data, and </a:t>
            </a:r>
            <a:r>
              <a:rPr lang="en-US" b="1" dirty="0" smtClean="0"/>
              <a:t>learn a probabilistic model </a:t>
            </a:r>
            <a:r>
              <a:rPr lang="en-US" dirty="0" smtClean="0"/>
              <a:t>(</a:t>
            </a:r>
            <a:r>
              <a:rPr lang="en-US" i="1" dirty="0" smtClean="0"/>
              <a:t>what is the most frequent meaning of ‘London’)?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 smtClean="0"/>
              <a:t>Context</a:t>
            </a:r>
            <a:r>
              <a:rPr lang="en-US" dirty="0" smtClean="0"/>
              <a:t>: does the surrounding text of the mentioned name use </a:t>
            </a:r>
            <a:r>
              <a:rPr lang="en-US" b="1" dirty="0" smtClean="0"/>
              <a:t>similar vocabulary </a:t>
            </a:r>
            <a:r>
              <a:rPr lang="en-US" dirty="0" smtClean="0"/>
              <a:t>than the context of the entity? </a:t>
            </a:r>
            <a:r>
              <a:rPr lang="en-US" i="1" dirty="0" smtClean="0"/>
              <a:t>(someone using the word ‘London’ in the context of ‘Canada’ is likely to be referring to another London in Ontario)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334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Named entity disambiguation – behind the scenes (3)</a:t>
            </a:r>
            <a:endParaRPr lang="sl-SI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Calibri" pitchFamily="1" charset="0"/>
              <a:buAutoNum type="arabicPeriod" startAt="3"/>
            </a:pPr>
            <a:r>
              <a:rPr lang="en-US" b="1" smtClean="0"/>
              <a:t>Relational similarity</a:t>
            </a:r>
            <a:r>
              <a:rPr lang="en-US" smtClean="0"/>
              <a:t>:</a:t>
            </a:r>
            <a:r>
              <a:rPr lang="en-US" i="1" smtClean="0"/>
              <a:t> </a:t>
            </a:r>
            <a:r>
              <a:rPr lang="en-US" smtClean="0"/>
              <a:t>when disambiguation, take a look at the background knowledge graph and consider those connections: (</a:t>
            </a:r>
            <a:r>
              <a:rPr lang="en-US" i="1" smtClean="0"/>
              <a:t>things that are connected in the graph tend to appear together)</a:t>
            </a:r>
          </a:p>
          <a:p>
            <a:endParaRPr lang="sl-SI" smtClean="0"/>
          </a:p>
        </p:txBody>
      </p:sp>
      <p:pic>
        <p:nvPicPr>
          <p:cNvPr id="19460" name="Picture 2" descr="D:\tadej\workspace\clanki\aswc\relatio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402014"/>
            <a:ext cx="817589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blocks of Enrycher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Token-level analysis</a:t>
            </a:r>
          </a:p>
          <a:p>
            <a:pPr lvl="1"/>
            <a:r>
              <a:rPr lang="en-US" smtClean="0"/>
              <a:t>Sentence splitting</a:t>
            </a:r>
          </a:p>
          <a:p>
            <a:pPr lvl="1"/>
            <a:r>
              <a:rPr lang="en-US" smtClean="0"/>
              <a:t>Tokenization</a:t>
            </a:r>
          </a:p>
          <a:p>
            <a:pPr lvl="1"/>
            <a:r>
              <a:rPr lang="en-US" smtClean="0"/>
              <a:t>Lemmatization</a:t>
            </a:r>
          </a:p>
          <a:p>
            <a:pPr lvl="1"/>
            <a:r>
              <a:rPr lang="en-US" smtClean="0"/>
              <a:t>Part-of-speech tagging</a:t>
            </a:r>
          </a:p>
          <a:p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0450" y="1600201"/>
            <a:ext cx="47879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Entity-level analysis</a:t>
            </a:r>
          </a:p>
          <a:p>
            <a:pPr lvl="1"/>
            <a:r>
              <a:rPr lang="en-US" dirty="0" smtClean="0"/>
              <a:t>Named entity extraction</a:t>
            </a:r>
          </a:p>
          <a:p>
            <a:pPr lvl="1"/>
            <a:r>
              <a:rPr lang="en-US" dirty="0" smtClean="0"/>
              <a:t>Co-reference resolution</a:t>
            </a:r>
          </a:p>
          <a:p>
            <a:pPr lvl="1"/>
            <a:r>
              <a:rPr lang="en-US" dirty="0" smtClean="0"/>
              <a:t>Anaphora resolution</a:t>
            </a:r>
          </a:p>
          <a:p>
            <a:pPr lvl="1"/>
            <a:r>
              <a:rPr lang="en-US" dirty="0" smtClean="0"/>
              <a:t>Named entity disambiguation</a:t>
            </a:r>
          </a:p>
          <a:p>
            <a:r>
              <a:rPr lang="en-US" dirty="0" smtClean="0"/>
              <a:t>Document-level analysis</a:t>
            </a:r>
          </a:p>
          <a:p>
            <a:pPr lvl="1"/>
            <a:r>
              <a:rPr lang="en-US" dirty="0" smtClean="0"/>
              <a:t>Sentiment analysis</a:t>
            </a:r>
          </a:p>
          <a:p>
            <a:pPr lvl="1"/>
            <a:r>
              <a:rPr lang="en-US" dirty="0" smtClean="0"/>
              <a:t>Topic classification</a:t>
            </a:r>
          </a:p>
          <a:p>
            <a:pPr lvl="1"/>
            <a:r>
              <a:rPr lang="en-US" dirty="0" smtClean="0"/>
              <a:t>Keyword extraction</a:t>
            </a:r>
          </a:p>
          <a:p>
            <a:endParaRPr lang="sl-SI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20100" y="4953001"/>
            <a:ext cx="14859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</a:t>
            </a:r>
            <a:r>
              <a:rPr lang="en-US" i="1"/>
              <a:t>not used here</a:t>
            </a:r>
            <a:r>
              <a:rPr lang="en-US"/>
              <a:t>)</a:t>
            </a:r>
            <a:endParaRPr lang="sl-SI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5761" tIns="47881" rIns="95761" bIns="47881" rtlCol="0">
            <a:normAutofit/>
          </a:bodyPr>
          <a:lstStyle>
            <a:lvl1pPr marL="359104" indent="-359104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78058" indent="-299253" algn="l" defTabSz="9576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97012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75817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5462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633426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23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036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984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Token-level analysis</a:t>
            </a:r>
          </a:p>
          <a:p>
            <a:pPr lvl="1"/>
            <a:r>
              <a:rPr lang="en-US" smtClean="0"/>
              <a:t>Sentence splitting</a:t>
            </a:r>
          </a:p>
          <a:p>
            <a:pPr lvl="1"/>
            <a:r>
              <a:rPr lang="en-US" smtClean="0"/>
              <a:t>Tokenization</a:t>
            </a:r>
          </a:p>
          <a:p>
            <a:pPr lvl="1"/>
            <a:r>
              <a:rPr lang="en-US" smtClean="0"/>
              <a:t>Lemmatization</a:t>
            </a:r>
          </a:p>
          <a:p>
            <a:pPr lvl="1"/>
            <a:r>
              <a:rPr lang="en-US" smtClean="0"/>
              <a:t>Part-of-speech tagging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4429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http://enycher.ijs.si/mlw/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Source code</a:t>
            </a:r>
            <a:r>
              <a:rPr lang="en-US" sz="2000" dirty="0"/>
              <a:t>: https://github.com/tadejs/enrycher-its20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2" y="2123596"/>
            <a:ext cx="8762456" cy="29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Enrycher</a:t>
            </a:r>
            <a:endParaRPr lang="sl-SI" smtClean="0"/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HTTP service endpoint: send HTML5 in, get enriched HTML5+ITS2.0 out </a:t>
            </a:r>
          </a:p>
          <a:p>
            <a:r>
              <a:rPr lang="en-US" dirty="0" smtClean="0"/>
              <a:t>Multilingual: supports English and Slovene</a:t>
            </a:r>
          </a:p>
          <a:p>
            <a:pPr>
              <a:buFont typeface="Arial" charset="0"/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$ curl -d "&lt;p&gt;Welcome to London&lt;/p&gt;" 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hlinkClick r:id="rId2"/>
              </a:rPr>
              <a:t>http://enrycher.ijs.si/mlw/en/entityIdent.html5its2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&lt;p&gt;Welcome to &lt;span</a:t>
            </a:r>
          </a:p>
          <a:p>
            <a:pPr>
              <a:buFont typeface="Arial" charset="0"/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its-ta-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ident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-ref="http://dbpedia.org/resource/London"</a:t>
            </a:r>
          </a:p>
          <a:p>
            <a:pPr>
              <a:buFont typeface="Arial" charset="0"/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its-ta-class-ref="http://schema.org/Place"&gt;London&lt;/span&gt;&lt;/p&gt;</a:t>
            </a:r>
          </a:p>
        </p:txBody>
      </p:sp>
    </p:spTree>
    <p:extLst>
      <p:ext uri="{BB962C8B-B14F-4D97-AF65-F5344CB8AC3E}">
        <p14:creationId xmlns:p14="http://schemas.microsoft.com/office/powerpoint/2010/main" val="36279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Translating proper names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	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… </a:t>
            </a:r>
            <a:r>
              <a:rPr lang="en-US" dirty="0"/>
              <a:t>can be problematic for statistical MT </a:t>
            </a:r>
            <a:r>
              <a:rPr lang="en-US" dirty="0" smtClean="0"/>
              <a:t>systems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3" y="2219325"/>
            <a:ext cx="8719344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3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Text Analysis in ITS 2.0</a:t>
            </a:r>
            <a:br>
              <a:rPr lang="sl-SI" smtClean="0"/>
            </a:br>
            <a:r>
              <a:rPr lang="sl-SI" smtClean="0"/>
              <a:t>– what </a:t>
            </a:r>
            <a:r>
              <a:rPr lang="en-US" smtClean="0"/>
              <a:t>can </a:t>
            </a:r>
            <a:r>
              <a:rPr lang="sl-SI" smtClean="0"/>
              <a:t>it tell us?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Does a fragment of text represent a particular object?</a:t>
            </a:r>
          </a:p>
          <a:p>
            <a:pPr lvl="1"/>
            <a:r>
              <a:rPr lang="en-US" b="1" smtClean="0"/>
              <a:t>London</a:t>
            </a:r>
            <a:r>
              <a:rPr lang="en-US" smtClean="0"/>
              <a:t> is lovely in the summer.</a:t>
            </a:r>
          </a:p>
          <a:p>
            <a:pPr lvl="1"/>
            <a:r>
              <a:rPr lang="en-US" smtClean="0"/>
              <a:t>Out of 73 known entities named London, we mean a particular one: </a:t>
            </a:r>
            <a:r>
              <a:rPr lang="sl-SI" b="1" smtClean="0"/>
              <a:t>http://dbpedia.org/resource/</a:t>
            </a:r>
            <a:r>
              <a:rPr lang="en-US" b="1" smtClean="0"/>
              <a:t>London</a:t>
            </a:r>
            <a:endParaRPr lang="sl-SI" b="1" smtClean="0"/>
          </a:p>
          <a:p>
            <a:r>
              <a:rPr lang="sl-SI" smtClean="0"/>
              <a:t>Does a fragment of text represent a particular </a:t>
            </a:r>
            <a:r>
              <a:rPr lang="sl-SI" i="1" smtClean="0"/>
              <a:t>type </a:t>
            </a:r>
            <a:r>
              <a:rPr lang="sl-SI" smtClean="0"/>
              <a:t>of object?</a:t>
            </a:r>
            <a:endParaRPr lang="en-US" smtClean="0"/>
          </a:p>
          <a:p>
            <a:pPr lvl="1"/>
            <a:r>
              <a:rPr lang="en-US" b="1" smtClean="0"/>
              <a:t>London</a:t>
            </a:r>
            <a:r>
              <a:rPr lang="en-US" smtClean="0"/>
              <a:t> is a phrase, representing a location</a:t>
            </a:r>
            <a:endParaRPr lang="sl-SI" b="1" smtClean="0"/>
          </a:p>
        </p:txBody>
      </p:sp>
    </p:spTree>
    <p:extLst>
      <p:ext uri="{BB962C8B-B14F-4D97-AF65-F5344CB8AC3E}">
        <p14:creationId xmlns:p14="http://schemas.microsoft.com/office/powerpoint/2010/main" val="34875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 (2)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Translation depends on source and target language:</a:t>
            </a:r>
          </a:p>
          <a:p>
            <a:pPr lvl="1"/>
            <a:r>
              <a:rPr lang="en-US" smtClean="0"/>
              <a:t>There are specific rules to translate (or transliterate) particular proper names or concepts</a:t>
            </a:r>
          </a:p>
          <a:p>
            <a:pPr lvl="1"/>
            <a:r>
              <a:rPr lang="en-US" smtClean="0"/>
              <a:t>Sometimes, they should not even be translated </a:t>
            </a:r>
          </a:p>
          <a:p>
            <a:r>
              <a:rPr lang="en-US" smtClean="0"/>
              <a:t>Solution: </a:t>
            </a:r>
            <a:r>
              <a:rPr lang="en-US" b="1" smtClean="0"/>
              <a:t>figure out what is actually being mentioned and see if any existing translated expression exists for that entity</a:t>
            </a:r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69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Motivation</a:t>
            </a:r>
            <a:r>
              <a:rPr lang="en-US" smtClean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676401"/>
            <a:ext cx="8915400" cy="4525963"/>
          </a:xfrm>
        </p:spPr>
        <p:txBody>
          <a:bodyPr>
            <a:normAutofit lnSpcReduction="10000"/>
          </a:bodyPr>
          <a:lstStyle/>
          <a:p>
            <a:pPr marL="857250" indent="-857250">
              <a:defRPr/>
            </a:pPr>
            <a:r>
              <a:rPr lang="en-US" dirty="0" smtClean="0"/>
              <a:t>L</a:t>
            </a:r>
            <a:r>
              <a:rPr lang="sl-SI" dirty="0" smtClean="0"/>
              <a:t>ocalization of</a:t>
            </a:r>
            <a:r>
              <a:rPr lang="en-US" dirty="0" smtClean="0"/>
              <a:t> </a:t>
            </a:r>
            <a:r>
              <a:rPr lang="sl-SI" dirty="0" smtClean="0"/>
              <a:t>proper names:</a:t>
            </a:r>
          </a:p>
          <a:p>
            <a:pPr marL="1276204" lvl="1" indent="-857250">
              <a:defRPr/>
            </a:pPr>
            <a:r>
              <a:rPr lang="en-US" dirty="0" smtClean="0"/>
              <a:t>personal </a:t>
            </a:r>
            <a:r>
              <a:rPr lang="en-US" dirty="0"/>
              <a:t>names, product names, or geographic names, chemical compounds, protein names</a:t>
            </a:r>
            <a:br>
              <a:rPr lang="en-US" dirty="0"/>
            </a:br>
            <a:endParaRPr lang="en-US" dirty="0"/>
          </a:p>
          <a:p>
            <a:pPr marL="857250" indent="-857250">
              <a:defRPr/>
            </a:pPr>
            <a:r>
              <a:rPr lang="en-US" dirty="0" smtClean="0"/>
              <a:t>Names and phrases can appear in situations without sufficient context (UI labels, etc.):</a:t>
            </a:r>
          </a:p>
          <a:p>
            <a:pPr marL="1276204" lvl="1" indent="-857250">
              <a:defRPr/>
            </a:pPr>
            <a:r>
              <a:rPr lang="en-US" dirty="0" smtClean="0"/>
              <a:t>we </a:t>
            </a:r>
            <a:r>
              <a:rPr lang="en-US" dirty="0"/>
              <a:t>can use </a:t>
            </a:r>
            <a:r>
              <a:rPr lang="en-US" dirty="0" smtClean="0"/>
              <a:t>ITS2.0 Text Analysis annotations </a:t>
            </a:r>
            <a:r>
              <a:rPr lang="en-US" dirty="0"/>
              <a:t>to provide </a:t>
            </a:r>
            <a:r>
              <a:rPr lang="en-US" dirty="0" smtClean="0"/>
              <a:t>context for </a:t>
            </a:r>
            <a:r>
              <a:rPr lang="en-US" dirty="0"/>
              <a:t>ambiguous content. </a:t>
            </a:r>
            <a:br>
              <a:rPr lang="en-US" dirty="0"/>
            </a:b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ITS2.0 Text Analysis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text analysis agents that enhance content by suggesting or identifying concepts, identities, identified by IRIs.</a:t>
            </a:r>
          </a:p>
          <a:p>
            <a:r>
              <a:rPr lang="en-US" smtClean="0"/>
              <a:t>The data category provides three pieces of information: </a:t>
            </a:r>
          </a:p>
          <a:p>
            <a:pPr lvl="1"/>
            <a:r>
              <a:rPr lang="en-US" smtClean="0"/>
              <a:t>confidence</a:t>
            </a:r>
          </a:p>
          <a:p>
            <a:pPr lvl="1"/>
            <a:r>
              <a:rPr lang="en-US" smtClean="0"/>
              <a:t>entity type/concept class</a:t>
            </a:r>
          </a:p>
          <a:p>
            <a:pPr lvl="1"/>
            <a:r>
              <a:rPr lang="en-US" smtClean="0"/>
              <a:t>entity/concept identifier</a:t>
            </a:r>
          </a:p>
        </p:txBody>
      </p:sp>
    </p:spTree>
    <p:extLst>
      <p:ext uri="{BB962C8B-B14F-4D97-AF65-F5344CB8AC3E}">
        <p14:creationId xmlns:p14="http://schemas.microsoft.com/office/powerpoint/2010/main" val="35857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ITS2.0 Text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marL="0" indent="0"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&lt;div</a:t>
            </a:r>
          </a:p>
          <a:p>
            <a:pPr marL="0" indent="0"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smtClean="0">
                <a:latin typeface="Consolas" pitchFamily="49" charset="0"/>
                <a:cs typeface="Consolas" pitchFamily="49" charset="0"/>
              </a:rPr>
              <a:t>its-annotators-ref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="text-analysis|http://enrycher.ijs.si/mlw/toolinfo.xml#enrycher"&gt;</a:t>
            </a:r>
          </a:p>
          <a:p>
            <a:pPr marL="0" indent="0"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  &lt;span</a:t>
            </a:r>
          </a:p>
          <a:p>
            <a:pPr marL="0" indent="0"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smtClean="0">
                <a:latin typeface="Consolas" pitchFamily="49" charset="0"/>
                <a:cs typeface="Consolas" pitchFamily="49" charset="0"/>
              </a:rPr>
              <a:t>its-ta-ident-ref="http://dbpedia.org/resource/Dublin"</a:t>
            </a:r>
          </a:p>
          <a:p>
            <a:pPr marL="0" indent="0">
              <a:buFont typeface="Arial" charset="0"/>
              <a:buNone/>
            </a:pPr>
            <a:r>
              <a:rPr lang="en-US" sz="1600" b="1" smtClean="0">
                <a:latin typeface="Consolas" pitchFamily="49" charset="0"/>
                <a:cs typeface="Consolas" pitchFamily="49" charset="0"/>
              </a:rPr>
              <a:t>   its-ta-class-ref="http://schema.org/Place"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&gt;Dublin&lt;/span&gt; is the &lt;span</a:t>
            </a:r>
          </a:p>
          <a:p>
            <a:pPr marL="0" indent="0"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smtClean="0">
                <a:latin typeface="Consolas" pitchFamily="49" charset="0"/>
                <a:cs typeface="Consolas" pitchFamily="49" charset="0"/>
              </a:rPr>
              <a:t>its-ta-ident-ref="http://purl.org/vocabularies/princeton/wn30/synset-capital-noun-3.rdf"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&gt;capital&lt;/span&gt; of &lt;span</a:t>
            </a:r>
          </a:p>
          <a:p>
            <a:pPr marL="0" indent="0"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smtClean="0">
                <a:latin typeface="Consolas" pitchFamily="49" charset="0"/>
                <a:cs typeface="Consolas" pitchFamily="49" charset="0"/>
              </a:rPr>
              <a:t>its-ta-ident-ref="http://dbpedia.org/resource/Ireland"</a:t>
            </a:r>
          </a:p>
          <a:p>
            <a:pPr marL="0" indent="0">
              <a:buFont typeface="Arial" charset="0"/>
              <a:buNone/>
            </a:pPr>
            <a:r>
              <a:rPr lang="en-US" sz="1600" b="1" smtClean="0">
                <a:latin typeface="Consolas" pitchFamily="49" charset="0"/>
                <a:cs typeface="Consolas" pitchFamily="49" charset="0"/>
              </a:rPr>
              <a:t>   its-ta-class-ref="http://schema.org/Place"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&gt;Ireland&lt;/span&gt;.</a:t>
            </a:r>
          </a:p>
          <a:p>
            <a:pPr marL="0" indent="0"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Consolas" pitchFamily="49" charset="0"/>
              </a:rPr>
              <a:t>&lt;/div&gt;</a:t>
            </a:r>
          </a:p>
          <a:p>
            <a:pPr marL="0" indent="0">
              <a:buFont typeface="Arial" charset="0"/>
              <a:buNone/>
            </a:pPr>
            <a:endParaRPr lang="en-US" sz="160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Producing these annotations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NLP Techniques</a:t>
            </a:r>
          </a:p>
          <a:p>
            <a:pPr lvl="1"/>
            <a:r>
              <a:rPr lang="en-US" smtClean="0"/>
              <a:t>Named entity extraction &amp; disambiguation</a:t>
            </a:r>
          </a:p>
          <a:p>
            <a:pPr lvl="1"/>
            <a:r>
              <a:rPr lang="en-US" smtClean="0"/>
              <a:t>Word sense disambiguation</a:t>
            </a:r>
          </a:p>
          <a:p>
            <a:r>
              <a:rPr lang="en-US" smtClean="0"/>
              <a:t>Manual annotation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53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sz="3600" dirty="0"/>
              <a:t>Informing a human agent </a:t>
            </a:r>
            <a:r>
              <a:rPr lang="en-US" sz="3600" dirty="0" smtClean="0"/>
              <a:t>(i.e. translator) </a:t>
            </a:r>
            <a:r>
              <a:rPr lang="en-US" sz="3600" dirty="0"/>
              <a:t>that a certain fragment of </a:t>
            </a:r>
            <a:r>
              <a:rPr lang="en-US" sz="3600" dirty="0" smtClean="0"/>
              <a:t>text is </a:t>
            </a:r>
            <a:r>
              <a:rPr lang="en-US" sz="3600" dirty="0"/>
              <a:t>subject to follow specific translation </a:t>
            </a:r>
            <a:r>
              <a:rPr lang="en-US" sz="3600" dirty="0" smtClean="0"/>
              <a:t>rules:</a:t>
            </a:r>
          </a:p>
          <a:p>
            <a:pPr lvl="1">
              <a:defRPr/>
            </a:pPr>
            <a:r>
              <a:rPr lang="en-US" sz="3200" dirty="0" smtClean="0"/>
              <a:t>proper names</a:t>
            </a:r>
          </a:p>
          <a:p>
            <a:pPr lvl="1">
              <a:defRPr/>
            </a:pPr>
            <a:r>
              <a:rPr lang="en-US" sz="3200" dirty="0" smtClean="0"/>
              <a:t>officially </a:t>
            </a:r>
            <a:r>
              <a:rPr lang="en-US" sz="3200" dirty="0"/>
              <a:t>regulated translations.</a:t>
            </a:r>
          </a:p>
          <a:p>
            <a:pPr>
              <a:defRPr/>
            </a:pPr>
            <a:r>
              <a:rPr lang="en-US" sz="3600" dirty="0"/>
              <a:t>Informing </a:t>
            </a:r>
            <a:r>
              <a:rPr lang="en-US" sz="3600" dirty="0" smtClean="0"/>
              <a:t>a software </a:t>
            </a:r>
            <a:r>
              <a:rPr lang="en-US" sz="3600" dirty="0"/>
              <a:t>agent </a:t>
            </a:r>
            <a:r>
              <a:rPr lang="en-US" sz="3600" dirty="0" smtClean="0"/>
              <a:t>(i.e. CMS) about </a:t>
            </a:r>
            <a:r>
              <a:rPr lang="en-US" sz="3600" dirty="0"/>
              <a:t>the conceptual type of a textual entity in order to enable special </a:t>
            </a:r>
            <a:r>
              <a:rPr lang="en-US" sz="3600" dirty="0" smtClean="0"/>
              <a:t>processing or indexing</a:t>
            </a:r>
          </a:p>
        </p:txBody>
      </p:sp>
    </p:spTree>
    <p:extLst>
      <p:ext uri="{BB962C8B-B14F-4D97-AF65-F5344CB8AC3E}">
        <p14:creationId xmlns:p14="http://schemas.microsoft.com/office/powerpoint/2010/main" val="7400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des-template-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slides-template-v1</Template>
  <TotalTime>7669</TotalTime>
  <Words>656</Words>
  <Application>Microsoft Office PowerPoint</Application>
  <PresentationFormat>A4 Paper (210x297 mm)</PresentationFormat>
  <Paragraphs>116</Paragraphs>
  <Slides>16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slides-template-v1</vt:lpstr>
      <vt:lpstr>Text Analytics in ITS 2.0: Annotation of Named Entities</vt:lpstr>
      <vt:lpstr>Motivation</vt:lpstr>
      <vt:lpstr>Text Analysis in ITS 2.0 – what can it tell us?</vt:lpstr>
      <vt:lpstr>Motivation (2)</vt:lpstr>
      <vt:lpstr>Motivation (3)</vt:lpstr>
      <vt:lpstr>ITS2.0 Text Analysis</vt:lpstr>
      <vt:lpstr>ITS2.0 Text Analysis</vt:lpstr>
      <vt:lpstr>Producing these annotations</vt:lpstr>
      <vt:lpstr>Use cases</vt:lpstr>
      <vt:lpstr>Named entity disambiguation</vt:lpstr>
      <vt:lpstr>Named entity disambiguation – behind the scenes</vt:lpstr>
      <vt:lpstr>Named entity disambiguation – behind the scenes (2)</vt:lpstr>
      <vt:lpstr>Named entity disambiguation – behind the scenes (3)</vt:lpstr>
      <vt:lpstr>Building blocks of Enrycher</vt:lpstr>
      <vt:lpstr>Demo</vt:lpstr>
      <vt:lpstr>Using Enrycher</vt:lpstr>
    </vt:vector>
  </TitlesOfParts>
  <Company>IJS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Analytics in ITS 2.0: Annotation of Named Entities</dc:title>
  <dc:creator>Tadej Štajner</dc:creator>
  <cp:lastModifiedBy>dlewis</cp:lastModifiedBy>
  <cp:revision>11</cp:revision>
  <dcterms:created xsi:type="dcterms:W3CDTF">2013-03-01T13:19:21Z</dcterms:created>
  <dcterms:modified xsi:type="dcterms:W3CDTF">2013-06-18T05:47:53Z</dcterms:modified>
</cp:coreProperties>
</file>