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80" r:id="rId4"/>
    <p:sldId id="281" r:id="rId5"/>
    <p:sldId id="261" r:id="rId6"/>
    <p:sldId id="259" r:id="rId7"/>
    <p:sldId id="260" r:id="rId8"/>
    <p:sldId id="263" r:id="rId9"/>
    <p:sldId id="264" r:id="rId10"/>
    <p:sldId id="265" r:id="rId11"/>
    <p:sldId id="266" r:id="rId12"/>
    <p:sldId id="279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8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8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11877-BA1D-CF4B-B782-454BC2A616A1}" type="datetimeFigureOut">
              <a:rPr lang="en-US" smtClean="0"/>
              <a:t>5/29/12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B0A2ED-76BA-DB49-8D69-D37FAAAFF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3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11877-BA1D-CF4B-B782-454BC2A616A1}" type="datetimeFigureOut">
              <a:rPr lang="en-US" smtClean="0"/>
              <a:t>5/29/12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B0A2ED-76BA-DB49-8D69-D37FAAAFF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85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11877-BA1D-CF4B-B782-454BC2A616A1}" type="datetimeFigureOut">
              <a:rPr lang="en-US" smtClean="0"/>
              <a:t>5/29/12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B0A2ED-76BA-DB49-8D69-D37FAAAFF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3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11877-BA1D-CF4B-B782-454BC2A616A1}" type="datetimeFigureOut">
              <a:rPr lang="en-US" smtClean="0"/>
              <a:t>5/29/12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B0A2ED-76BA-DB49-8D69-D37FAAAFF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1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11877-BA1D-CF4B-B782-454BC2A616A1}" type="datetimeFigureOut">
              <a:rPr lang="en-US" smtClean="0"/>
              <a:t>5/29/12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B0A2ED-76BA-DB49-8D69-D37FAAAFF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2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11877-BA1D-CF4B-B782-454BC2A616A1}" type="datetimeFigureOut">
              <a:rPr lang="en-US" smtClean="0"/>
              <a:t>5/29/12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B0A2ED-76BA-DB49-8D69-D37FAAAFF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11877-BA1D-CF4B-B782-454BC2A616A1}" type="datetimeFigureOut">
              <a:rPr lang="en-US" smtClean="0"/>
              <a:t>5/29/12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B0A2ED-76BA-DB49-8D69-D37FAAAFF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8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11877-BA1D-CF4B-B782-454BC2A616A1}" type="datetimeFigureOut">
              <a:rPr lang="en-US" smtClean="0"/>
              <a:t>5/29/12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B0A2ED-76BA-DB49-8D69-D37FAAAFF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3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11877-BA1D-CF4B-B782-454BC2A616A1}" type="datetimeFigureOut">
              <a:rPr lang="en-US" smtClean="0"/>
              <a:t>5/29/12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B0A2ED-76BA-DB49-8D69-D37FAAAFF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6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11877-BA1D-CF4B-B782-454BC2A616A1}" type="datetimeFigureOut">
              <a:rPr lang="en-US" smtClean="0"/>
              <a:t>5/29/12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B0A2ED-76BA-DB49-8D69-D37FAAAFF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1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11877-BA1D-CF4B-B782-454BC2A616A1}" type="datetimeFigureOut">
              <a:rPr lang="en-US" smtClean="0"/>
              <a:t>5/29/12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B0A2ED-76BA-DB49-8D69-D37FAAAFF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5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emf"/><Relationship Id="rId15" Type="http://schemas.openxmlformats.org/officeDocument/2006/relationships/image" Target="../media/image3.emf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4344" y="274638"/>
            <a:ext cx="6812455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mlw-lt-logos.ai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2" t="16585" r="15271" b="15545"/>
          <a:stretch/>
        </p:blipFill>
        <p:spPr>
          <a:xfrm>
            <a:off x="367861" y="274638"/>
            <a:ext cx="1226207" cy="1178680"/>
          </a:xfrm>
          <a:prstGeom prst="rect">
            <a:avLst/>
          </a:prstGeom>
        </p:spPr>
      </p:pic>
      <p:pic>
        <p:nvPicPr>
          <p:cNvPr id="8" name="Picture 7" descr="europeanFlag.ai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248399"/>
            <a:ext cx="731045" cy="487363"/>
          </a:xfrm>
          <a:prstGeom prst="rect">
            <a:avLst/>
          </a:prstGeom>
        </p:spPr>
      </p:pic>
      <p:pic>
        <p:nvPicPr>
          <p:cNvPr id="9" name="Picture 8" descr="w3c_icon.ai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710" y="6248399"/>
            <a:ext cx="731045" cy="487363"/>
          </a:xfrm>
          <a:prstGeom prst="rect">
            <a:avLst/>
          </a:prstGeom>
        </p:spPr>
      </p:pic>
      <p:pic>
        <p:nvPicPr>
          <p:cNvPr id="10" name="Picture 9" descr="DFKI_Logo.ai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283825"/>
            <a:ext cx="1981200" cy="37905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217280" y="6350000"/>
            <a:ext cx="1269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yriad Pro"/>
                <a:cs typeface="Myriad Pro"/>
              </a:rPr>
              <a:t>Administered</a:t>
            </a:r>
            <a:r>
              <a:rPr lang="en-US" sz="1200" baseline="0" dirty="0" smtClean="0">
                <a:latin typeface="Myriad Pro"/>
                <a:cs typeface="Myriad Pro"/>
              </a:rPr>
              <a:t> by:</a:t>
            </a:r>
            <a:endParaRPr lang="en-US" sz="1200" dirty="0">
              <a:latin typeface="Myriad Pro"/>
              <a:cs typeface="Myriad Pro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779172" y="6350000"/>
            <a:ext cx="893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yriad Pro"/>
                <a:cs typeface="Myriad Pro"/>
              </a:rPr>
              <a:t>Funded by:</a:t>
            </a:r>
            <a:endParaRPr lang="en-US" sz="1200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00714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Myriad Pro"/>
          <a:ea typeface="+mj-ea"/>
          <a:cs typeface="Myriad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Multilingualism on the Internet:</a:t>
            </a:r>
            <a:b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/>
              <a:t>Putting the World in the World-Wide Web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Arle Lommel</a:t>
            </a:r>
          </a:p>
          <a:p>
            <a:r>
              <a:rPr lang="en-US" dirty="0" err="1" smtClean="0"/>
              <a:t>Deutsches</a:t>
            </a:r>
            <a:r>
              <a:rPr lang="en-US" dirty="0" smtClean="0"/>
              <a:t> </a:t>
            </a:r>
            <a:r>
              <a:rPr lang="en-US" dirty="0" err="1" smtClean="0"/>
              <a:t>Forschungszentrum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Künstliche</a:t>
            </a:r>
            <a:r>
              <a:rPr lang="en-US" dirty="0" smtClean="0"/>
              <a:t> </a:t>
            </a:r>
            <a:r>
              <a:rPr lang="en-US" dirty="0" err="1" smtClean="0"/>
              <a:t>Intelligenz</a:t>
            </a:r>
            <a:r>
              <a:rPr lang="en-US" dirty="0" smtClean="0"/>
              <a:t> (DFKI)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999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is the Key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Language both enables and prevents cultural contact</a:t>
            </a:r>
          </a:p>
          <a:p>
            <a:r>
              <a:rPr lang="en-US" dirty="0" smtClean="0"/>
              <a:t>Solutions?</a:t>
            </a:r>
          </a:p>
          <a:p>
            <a:pPr lvl="1"/>
            <a:r>
              <a:rPr lang="en-US" dirty="0" smtClean="0"/>
              <a:t>We all learn the same language</a:t>
            </a:r>
          </a:p>
          <a:p>
            <a:pPr lvl="1"/>
            <a:r>
              <a:rPr lang="en-US" dirty="0" smtClean="0"/>
              <a:t>We all learn every language</a:t>
            </a:r>
          </a:p>
          <a:p>
            <a:pPr lvl="1"/>
            <a:r>
              <a:rPr lang="en-US" dirty="0" smtClean="0"/>
              <a:t>Translation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604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Translation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Push: The content creator supplies the translation: E.g., translation company does the work</a:t>
            </a:r>
          </a:p>
          <a:p>
            <a:r>
              <a:rPr lang="en-US" dirty="0" smtClean="0"/>
              <a:t>Pull: The content consumer gets the translation: E.g., Google Translate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279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Human Translation for Everything?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Expensive (€0,25/word is common): a 5000-word document can cost €1.250 for one language</a:t>
            </a:r>
          </a:p>
          <a:p>
            <a:r>
              <a:rPr lang="en-US" dirty="0" smtClean="0"/>
              <a:t>Not enough translators</a:t>
            </a:r>
          </a:p>
          <a:p>
            <a:r>
              <a:rPr lang="en-US" dirty="0" smtClean="0"/>
              <a:t>Not suitable for on-demand needs</a:t>
            </a:r>
          </a:p>
          <a:p>
            <a:r>
              <a:rPr lang="en-US" dirty="0" smtClean="0"/>
              <a:t>Not all languages are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369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Google Translate for Everything?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Quality is a major issue</a:t>
            </a:r>
          </a:p>
          <a:p>
            <a:r>
              <a:rPr lang="en-US" dirty="0" smtClean="0"/>
              <a:t>Lack of integration: not easy to access</a:t>
            </a:r>
          </a:p>
          <a:p>
            <a:r>
              <a:rPr lang="en-US" dirty="0" smtClean="0"/>
              <a:t>No social interaction</a:t>
            </a:r>
          </a:p>
          <a:p>
            <a:r>
              <a:rPr lang="en-US" dirty="0" smtClean="0"/>
              <a:t>Relies on human translation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907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Intelligence Creates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To fix quality (for humans or machines), you need intelligence…</a:t>
            </a:r>
          </a:p>
          <a:p>
            <a:r>
              <a:rPr lang="en-US" dirty="0" smtClean="0"/>
              <a:t>Intelligence allows you to deduce things you would not otherwise be able to understand</a:t>
            </a:r>
          </a:p>
          <a:p>
            <a:r>
              <a:rPr lang="en-US" dirty="0" smtClean="0"/>
              <a:t>Should “Different Types of Windows Are Very Useful” be?</a:t>
            </a:r>
          </a:p>
          <a:p>
            <a:pPr lvl="1"/>
            <a:r>
              <a:rPr lang="en-US" dirty="0" err="1" smtClean="0"/>
              <a:t>Verschiedene</a:t>
            </a:r>
            <a:r>
              <a:rPr lang="en-US" dirty="0" smtClean="0"/>
              <a:t> </a:t>
            </a:r>
            <a:r>
              <a:rPr lang="en-US" dirty="0" err="1" smtClean="0"/>
              <a:t>Arten</a:t>
            </a:r>
            <a:r>
              <a:rPr lang="en-US" dirty="0" smtClean="0"/>
              <a:t> von Windows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nützlich</a:t>
            </a:r>
            <a:endParaRPr lang="en-US" dirty="0" smtClean="0"/>
          </a:p>
          <a:p>
            <a:pPr lvl="1"/>
            <a:r>
              <a:rPr lang="en-US" dirty="0" err="1" smtClean="0"/>
              <a:t>Verschiedene</a:t>
            </a:r>
            <a:r>
              <a:rPr lang="en-US" dirty="0" smtClean="0"/>
              <a:t> </a:t>
            </a:r>
            <a:r>
              <a:rPr lang="en-US" dirty="0" err="1" smtClean="0"/>
              <a:t>Arten</a:t>
            </a:r>
            <a:r>
              <a:rPr lang="en-US" dirty="0" smtClean="0"/>
              <a:t> von </a:t>
            </a:r>
            <a:r>
              <a:rPr lang="en-US" dirty="0" err="1" smtClean="0"/>
              <a:t>Fenster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nützlich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565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 Are…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good at:</a:t>
            </a:r>
          </a:p>
          <a:p>
            <a:pPr lvl="1"/>
            <a:r>
              <a:rPr lang="en-US" dirty="0" smtClean="0"/>
              <a:t>deduction</a:t>
            </a:r>
          </a:p>
          <a:p>
            <a:pPr lvl="1"/>
            <a:r>
              <a:rPr lang="en-US" dirty="0" smtClean="0"/>
              <a:t>dealing with (implicit) context</a:t>
            </a:r>
          </a:p>
          <a:p>
            <a:pPr lvl="1"/>
            <a:r>
              <a:rPr lang="en-US" dirty="0" smtClean="0"/>
              <a:t>adding intelligence</a:t>
            </a:r>
          </a:p>
          <a:p>
            <a:pPr lvl="1"/>
            <a:r>
              <a:rPr lang="en-US" dirty="0" smtClean="0"/>
              <a:t>dealing with exceptions</a:t>
            </a:r>
          </a:p>
          <a:p>
            <a:r>
              <a:rPr lang="en-US" dirty="0" smtClean="0"/>
              <a:t>Very bad at:</a:t>
            </a:r>
          </a:p>
          <a:p>
            <a:pPr lvl="1"/>
            <a:r>
              <a:rPr lang="en-US" dirty="0" smtClean="0"/>
              <a:t>doing things quickly</a:t>
            </a:r>
          </a:p>
          <a:p>
            <a:pPr lvl="1"/>
            <a:r>
              <a:rPr lang="en-US" dirty="0" smtClean="0"/>
              <a:t>doing the same thing over and over</a:t>
            </a:r>
          </a:p>
        </p:txBody>
      </p:sp>
    </p:spTree>
    <p:extLst>
      <p:ext uri="{BB962C8B-B14F-4D97-AF65-F5344CB8AC3E}">
        <p14:creationId xmlns:p14="http://schemas.microsoft.com/office/powerpoint/2010/main" val="1581256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Machines Are…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Very good at:</a:t>
            </a:r>
          </a:p>
          <a:p>
            <a:pPr lvl="1"/>
            <a:r>
              <a:rPr lang="en-US" dirty="0" smtClean="0"/>
              <a:t>doing things quickly</a:t>
            </a:r>
          </a:p>
          <a:p>
            <a:pPr lvl="1"/>
            <a:r>
              <a:rPr lang="en-US" dirty="0" smtClean="0"/>
              <a:t>doing the same thing over and over</a:t>
            </a:r>
          </a:p>
          <a:p>
            <a:r>
              <a:rPr lang="en-US" dirty="0" smtClean="0"/>
              <a:t>Very bad at:</a:t>
            </a:r>
          </a:p>
          <a:p>
            <a:pPr lvl="1"/>
            <a:r>
              <a:rPr lang="en-US" dirty="0" smtClean="0"/>
              <a:t>deduction</a:t>
            </a:r>
          </a:p>
          <a:p>
            <a:pPr lvl="1"/>
            <a:r>
              <a:rPr lang="en-US" dirty="0" smtClean="0"/>
              <a:t>dealing with (implicit) context</a:t>
            </a:r>
          </a:p>
          <a:p>
            <a:pPr lvl="1"/>
            <a:r>
              <a:rPr lang="en-US" dirty="0" smtClean="0"/>
              <a:t>adding intelligence</a:t>
            </a:r>
          </a:p>
          <a:p>
            <a:pPr lvl="1"/>
            <a:r>
              <a:rPr lang="en-US" dirty="0" smtClean="0"/>
              <a:t>dealing with exceptions</a:t>
            </a:r>
          </a:p>
        </p:txBody>
      </p:sp>
    </p:spTree>
    <p:extLst>
      <p:ext uri="{BB962C8B-B14F-4D97-AF65-F5344CB8AC3E}">
        <p14:creationId xmlns:p14="http://schemas.microsoft.com/office/powerpoint/2010/main" val="1101376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Machines Cannot Add Intelligence…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Then we need to make data intelligent</a:t>
            </a:r>
          </a:p>
          <a:p>
            <a:r>
              <a:rPr lang="en-US" dirty="0" smtClean="0"/>
              <a:t>Apply what humans do well to enable machines to do what they do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7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alcoholic beverage slogan:</a:t>
            </a:r>
          </a:p>
          <a:p>
            <a:r>
              <a:rPr lang="en-US" dirty="0" smtClean="0"/>
              <a:t>“Give the Gift of Mist”</a:t>
            </a:r>
          </a:p>
          <a:p>
            <a:r>
              <a:rPr lang="en-US" dirty="0" smtClean="0"/>
              <a:t>Do we translate this or not?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117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“translate” attribute (already in HTML5):</a:t>
            </a:r>
          </a:p>
          <a:p>
            <a:pPr lvl="1"/>
            <a:r>
              <a:rPr lang="en-US" dirty="0" smtClean="0"/>
              <a:t>&lt;p&gt;He bought a &lt;span translate=“no”&gt;Super Soaker™&lt;/span&gt; water gun at &lt;span translate=“no”&gt;Joe’s Toy Emporium&lt;/span&gt;&lt;/p&gt;</a:t>
            </a:r>
          </a:p>
          <a:p>
            <a:r>
              <a:rPr lang="en-US" dirty="0" smtClean="0"/>
              <a:t>“Domain”:</a:t>
            </a:r>
          </a:p>
          <a:p>
            <a:pPr lvl="1"/>
            <a:r>
              <a:rPr lang="en-US" dirty="0" smtClean="0"/>
              <a:t>Windows = Windows (IT)</a:t>
            </a:r>
          </a:p>
          <a:p>
            <a:pPr lvl="1"/>
            <a:r>
              <a:rPr lang="en-US" dirty="0" smtClean="0"/>
              <a:t>Windows = </a:t>
            </a:r>
            <a:r>
              <a:rPr lang="en-US" dirty="0" err="1" smtClean="0"/>
              <a:t>Fenster</a:t>
            </a:r>
            <a:r>
              <a:rPr lang="en-US" dirty="0" smtClean="0"/>
              <a:t> (Construction)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009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Background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35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MultilingualWeb</a:t>
            </a:r>
            <a:r>
              <a:rPr lang="en-US" dirty="0" smtClean="0"/>
              <a:t>-LT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Seeks to…</a:t>
            </a:r>
          </a:p>
          <a:p>
            <a:pPr lvl="1"/>
            <a:r>
              <a:rPr lang="en-US" dirty="0" smtClean="0"/>
              <a:t>Supply </a:t>
            </a:r>
            <a:r>
              <a:rPr lang="en-US" b="1" dirty="0" smtClean="0"/>
              <a:t>metadata</a:t>
            </a:r>
            <a:r>
              <a:rPr lang="en-US" dirty="0" smtClean="0"/>
              <a:t> to support the translation of Web and “deep Web” content</a:t>
            </a:r>
          </a:p>
          <a:p>
            <a:pPr lvl="1"/>
            <a:r>
              <a:rPr lang="en-US" dirty="0" smtClean="0"/>
              <a:t>Simplify translation (and lower costs)</a:t>
            </a:r>
          </a:p>
          <a:p>
            <a:pPr lvl="1"/>
            <a:r>
              <a:rPr lang="en-US" dirty="0" smtClean="0"/>
              <a:t>Improve quality of translation through intelligent data</a:t>
            </a:r>
          </a:p>
          <a:p>
            <a:pPr lvl="1"/>
            <a:r>
              <a:rPr lang="en-US" dirty="0" smtClean="0"/>
              <a:t>Create easy ways for content creators to improve their source text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70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MultilingualWeb</a:t>
            </a:r>
            <a:r>
              <a:rPr lang="en-US" dirty="0" smtClean="0"/>
              <a:t>-LT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Administered through the World Wide Web Consortium</a:t>
            </a:r>
          </a:p>
          <a:p>
            <a:r>
              <a:rPr lang="en-US" dirty="0" smtClean="0"/>
              <a:t>Funded by the European Commission</a:t>
            </a:r>
          </a:p>
          <a:p>
            <a:r>
              <a:rPr lang="en-US" dirty="0" smtClean="0"/>
              <a:t>Run through the German Research Centre for Artificial Intelligence </a:t>
            </a:r>
          </a:p>
          <a:p>
            <a:r>
              <a:rPr lang="en-US" dirty="0" smtClean="0"/>
              <a:t>Representatives of industry, research, academia</a:t>
            </a:r>
          </a:p>
          <a:p>
            <a:r>
              <a:rPr lang="en-US" dirty="0" smtClean="0"/>
              <a:t>Focus on </a:t>
            </a:r>
            <a:r>
              <a:rPr lang="en-US" i="1" dirty="0" smtClean="0"/>
              <a:t>concrete </a:t>
            </a:r>
            <a:r>
              <a:rPr lang="en-US" dirty="0" smtClean="0"/>
              <a:t>deliverables</a:t>
            </a:r>
          </a:p>
        </p:txBody>
      </p:sp>
    </p:spTree>
    <p:extLst>
      <p:ext uri="{BB962C8B-B14F-4D97-AF65-F5344CB8AC3E}">
        <p14:creationId xmlns:p14="http://schemas.microsoft.com/office/powerpoint/2010/main" val="1436206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Scope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414" y="1066799"/>
            <a:ext cx="3083178" cy="539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93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Intended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Lower barriers to information access</a:t>
            </a:r>
          </a:p>
          <a:p>
            <a:r>
              <a:rPr lang="en-US" dirty="0" smtClean="0"/>
              <a:t>Lower cost of translation (for human translation)</a:t>
            </a:r>
          </a:p>
          <a:p>
            <a:r>
              <a:rPr lang="en-US" dirty="0" smtClean="0"/>
              <a:t>Increase quality (for all translation)</a:t>
            </a:r>
          </a:p>
          <a:p>
            <a:r>
              <a:rPr lang="en-US" dirty="0" smtClean="0"/>
              <a:t>Enable linking of data across languages (improve </a:t>
            </a:r>
            <a:r>
              <a:rPr lang="en-US" smtClean="0"/>
              <a:t>quality for all)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91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 We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 dynamic translation tools: e.g., on on-line forums</a:t>
            </a:r>
          </a:p>
          <a:p>
            <a:r>
              <a:rPr lang="en-US" dirty="0" smtClean="0"/>
              <a:t>Better quality</a:t>
            </a:r>
          </a:p>
          <a:p>
            <a:r>
              <a:rPr lang="en-US" dirty="0" smtClean="0"/>
              <a:t>Easier access to translation</a:t>
            </a:r>
          </a:p>
          <a:p>
            <a:r>
              <a:rPr lang="en-US" i="1" dirty="0" smtClean="0"/>
              <a:t>Planning</a:t>
            </a:r>
            <a:r>
              <a:rPr lang="en-US" dirty="0" smtClean="0"/>
              <a:t> for translation</a:t>
            </a:r>
          </a:p>
          <a:p>
            <a:r>
              <a:rPr lang="en-US" dirty="0" smtClean="0"/>
              <a:t>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093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Vision of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World Wide</a:t>
            </a:r>
            <a:r>
              <a:rPr lang="en-US" dirty="0" smtClean="0"/>
              <a:t> Web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74344" y="5164667"/>
            <a:ext cx="5679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Myriad Pro"/>
                <a:cs typeface="Myriad Pro"/>
              </a:rPr>
              <a:t>This works at the data level: you can access the Internet from (almost) anywhere in the world</a:t>
            </a:r>
            <a:endParaRPr lang="en-US" b="1" dirty="0">
              <a:latin typeface="Myriad Pro"/>
              <a:cs typeface="Myriad Pro"/>
            </a:endParaRPr>
          </a:p>
        </p:txBody>
      </p:sp>
      <p:pic>
        <p:nvPicPr>
          <p:cNvPr id="3" name="Picture 2" descr="glob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12" y="1049867"/>
            <a:ext cx="409840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77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Reality: Multiple Webs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00862" y="5737731"/>
            <a:ext cx="2746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Based on</a:t>
            </a:r>
            <a:br>
              <a:rPr lang="en-US" sz="1000" dirty="0" smtClean="0"/>
            </a:br>
            <a:r>
              <a:rPr lang="en-US" sz="1000" dirty="0" smtClean="0"/>
              <a:t>http://</a:t>
            </a:r>
            <a:r>
              <a:rPr lang="en-US" sz="1000" dirty="0" err="1" smtClean="0"/>
              <a:t>www.internetworldstats.com</a:t>
            </a:r>
            <a:r>
              <a:rPr lang="en-US" sz="1000" dirty="0" smtClean="0"/>
              <a:t>/stats7.htm</a:t>
            </a:r>
            <a:endParaRPr lang="en-US" sz="1000" dirty="0"/>
          </a:p>
        </p:txBody>
      </p:sp>
      <p:pic>
        <p:nvPicPr>
          <p:cNvPr id="3" name="Picture 2" descr="langu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64" y="1038214"/>
            <a:ext cx="6481714" cy="486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66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2000:</a:t>
            </a:r>
          </a:p>
          <a:p>
            <a:pPr lvl="1"/>
            <a:r>
              <a:rPr lang="en-US" dirty="0" smtClean="0"/>
              <a:t>Chinese grew ~1500%</a:t>
            </a:r>
            <a:endParaRPr lang="en-US" dirty="0"/>
          </a:p>
          <a:p>
            <a:pPr lvl="1"/>
            <a:r>
              <a:rPr lang="en-US" dirty="0" smtClean="0"/>
              <a:t>Arabic grew ~2500%</a:t>
            </a:r>
          </a:p>
          <a:p>
            <a:pPr lvl="1"/>
            <a:r>
              <a:rPr lang="en-US" dirty="0" smtClean="0"/>
              <a:t>Russian grew ~1800%</a:t>
            </a:r>
          </a:p>
          <a:p>
            <a:pPr lvl="1"/>
            <a:r>
              <a:rPr lang="en-US" dirty="0" smtClean="0"/>
              <a:t>Top ten languages grew 421%</a:t>
            </a:r>
          </a:p>
          <a:p>
            <a:pPr lvl="1"/>
            <a:r>
              <a:rPr lang="en-US" dirty="0" smtClean="0"/>
              <a:t>Rest of the world grew 589%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862" y="5537676"/>
            <a:ext cx="2746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Based on</a:t>
            </a:r>
            <a:br>
              <a:rPr lang="en-US" sz="1000" dirty="0" smtClean="0"/>
            </a:br>
            <a:r>
              <a:rPr lang="en-US" sz="1000" dirty="0" smtClean="0"/>
              <a:t>http://</a:t>
            </a:r>
            <a:r>
              <a:rPr lang="en-US" sz="1000" dirty="0" err="1" smtClean="0"/>
              <a:t>www.internetworldstats.com</a:t>
            </a:r>
            <a:r>
              <a:rPr lang="en-US" sz="1000" dirty="0" smtClean="0"/>
              <a:t>/stats7.htm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9888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Alexa</a:t>
            </a:r>
            <a:r>
              <a:rPr lang="en-US" dirty="0" smtClean="0"/>
              <a:t> Rankings in 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Google.de</a:t>
            </a:r>
            <a:endParaRPr lang="en-US" dirty="0" smtClean="0"/>
          </a:p>
          <a:p>
            <a:r>
              <a:rPr lang="en-US" dirty="0" err="1" smtClean="0"/>
              <a:t>Facebook.com</a:t>
            </a:r>
            <a:endParaRPr lang="en-US" dirty="0" smtClean="0"/>
          </a:p>
          <a:p>
            <a:r>
              <a:rPr lang="en-US" dirty="0" err="1" smtClean="0"/>
              <a:t>Google.com</a:t>
            </a:r>
            <a:endParaRPr lang="en-US" dirty="0" smtClean="0"/>
          </a:p>
          <a:p>
            <a:r>
              <a:rPr lang="en-US" dirty="0" err="1" smtClean="0"/>
              <a:t>Youtube.com</a:t>
            </a:r>
            <a:endParaRPr lang="en-US" dirty="0" smtClean="0"/>
          </a:p>
          <a:p>
            <a:r>
              <a:rPr lang="en-US" dirty="0" err="1" smtClean="0"/>
              <a:t>Ebay.de</a:t>
            </a:r>
            <a:endParaRPr lang="en-US" dirty="0" smtClean="0"/>
          </a:p>
          <a:p>
            <a:r>
              <a:rPr lang="en-US" dirty="0" err="1" smtClean="0"/>
              <a:t>Amazon.de</a:t>
            </a:r>
            <a:endParaRPr lang="en-US" dirty="0" smtClean="0"/>
          </a:p>
          <a:p>
            <a:r>
              <a:rPr lang="en-US" dirty="0" err="1" smtClean="0"/>
              <a:t>Wikipedia.org</a:t>
            </a:r>
            <a:endParaRPr lang="en-US" dirty="0" smtClean="0"/>
          </a:p>
          <a:p>
            <a:r>
              <a:rPr lang="en-US" dirty="0" err="1" smtClean="0"/>
              <a:t>Spiegel.de</a:t>
            </a:r>
            <a:endParaRPr lang="en-US" dirty="0" smtClean="0"/>
          </a:p>
          <a:p>
            <a:r>
              <a:rPr lang="en-US" dirty="0" err="1" smtClean="0"/>
              <a:t>Bild.de</a:t>
            </a:r>
            <a:endParaRPr lang="en-US" dirty="0" smtClean="0"/>
          </a:p>
          <a:p>
            <a:r>
              <a:rPr lang="en-US" dirty="0" err="1" smtClean="0"/>
              <a:t>Yahoo.com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857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Alexa</a:t>
            </a:r>
            <a:r>
              <a:rPr lang="en-US" dirty="0" smtClean="0"/>
              <a:t> Rankings in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Baidu.com</a:t>
            </a:r>
            <a:endParaRPr lang="en-US" dirty="0" smtClean="0"/>
          </a:p>
          <a:p>
            <a:r>
              <a:rPr lang="en-US" dirty="0" err="1" smtClean="0"/>
              <a:t>QQ.com</a:t>
            </a:r>
            <a:endParaRPr lang="en-US" dirty="0" smtClean="0"/>
          </a:p>
          <a:p>
            <a:r>
              <a:rPr lang="en-US" dirty="0" err="1" smtClean="0"/>
              <a:t>Taovao.com</a:t>
            </a:r>
            <a:endParaRPr lang="en-US" dirty="0" smtClean="0"/>
          </a:p>
          <a:p>
            <a:r>
              <a:rPr lang="en-US" dirty="0" err="1" smtClean="0"/>
              <a:t>Sina.com.cn</a:t>
            </a:r>
            <a:endParaRPr lang="en-US" dirty="0" smtClean="0"/>
          </a:p>
          <a:p>
            <a:r>
              <a:rPr lang="en-US" dirty="0" err="1" smtClean="0"/>
              <a:t>Google.com.hk</a:t>
            </a:r>
            <a:endParaRPr lang="en-US" dirty="0" smtClean="0"/>
          </a:p>
          <a:p>
            <a:r>
              <a:rPr lang="en-US" dirty="0" smtClean="0"/>
              <a:t>163.com</a:t>
            </a:r>
          </a:p>
          <a:p>
            <a:r>
              <a:rPr lang="en-US" dirty="0" err="1" smtClean="0"/>
              <a:t>Weibo.com</a:t>
            </a:r>
            <a:endParaRPr lang="en-US" dirty="0" smtClean="0"/>
          </a:p>
          <a:p>
            <a:r>
              <a:rPr lang="en-US" dirty="0" err="1" smtClean="0"/>
              <a:t>Sohu.com</a:t>
            </a:r>
            <a:endParaRPr lang="en-US" dirty="0" smtClean="0"/>
          </a:p>
          <a:p>
            <a:r>
              <a:rPr lang="en-US" dirty="0" err="1" smtClean="0"/>
              <a:t>Google.com</a:t>
            </a:r>
            <a:endParaRPr lang="en-US" dirty="0" smtClean="0"/>
          </a:p>
          <a:p>
            <a:r>
              <a:rPr lang="en-US" dirty="0" err="1" smtClean="0"/>
              <a:t>Ifeng.com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99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Difference?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Culture: Different sites are adapted to different cultures</a:t>
            </a:r>
          </a:p>
          <a:p>
            <a:r>
              <a:rPr lang="en-US" dirty="0" smtClean="0"/>
              <a:t>Language: You can’t access what you can’t 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47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 is good…</a:t>
            </a:r>
          </a:p>
          <a:p>
            <a:r>
              <a:rPr lang="en-US" dirty="0" smtClean="0"/>
              <a:t>You can (usually) deal with cultural difference</a:t>
            </a:r>
          </a:p>
          <a:p>
            <a:r>
              <a:rPr lang="en-US" dirty="0" smtClean="0"/>
              <a:t>It enriches our experience</a:t>
            </a:r>
          </a:p>
          <a:p>
            <a:r>
              <a:rPr lang="en-US" dirty="0" smtClean="0"/>
              <a:t>Great if we could access Chinese sites to learn…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701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3376</TotalTime>
  <Words>687</Words>
  <Application>Microsoft Macintosh PowerPoint</Application>
  <PresentationFormat>On-screen Show (4:3)</PresentationFormat>
  <Paragraphs>126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Multilingualism on the Internet: Putting the World in the World-Wide Web</vt:lpstr>
      <vt:lpstr>Some Background</vt:lpstr>
      <vt:lpstr>The Vision of the World Wide Web</vt:lpstr>
      <vt:lpstr>The Reality: Multiple Webs</vt:lpstr>
      <vt:lpstr>Change</vt:lpstr>
      <vt:lpstr>Alexa Rankings in Germany</vt:lpstr>
      <vt:lpstr>Alexa Rankings in China</vt:lpstr>
      <vt:lpstr>Why the Difference?</vt:lpstr>
      <vt:lpstr>Culture</vt:lpstr>
      <vt:lpstr>Language is the Key Issue</vt:lpstr>
      <vt:lpstr>Two Translation Approaches</vt:lpstr>
      <vt:lpstr>Why Not Human Translation for Everything?</vt:lpstr>
      <vt:lpstr>Why Not Google Translate for Everything?</vt:lpstr>
      <vt:lpstr>Intelligence Creates Quality</vt:lpstr>
      <vt:lpstr>Humans Are…</vt:lpstr>
      <vt:lpstr>Machines Are…</vt:lpstr>
      <vt:lpstr>If Machines Cannot Add Intelligence…</vt:lpstr>
      <vt:lpstr>Example</vt:lpstr>
      <vt:lpstr>Examples</vt:lpstr>
      <vt:lpstr>The MultilingualWeb-LT Project</vt:lpstr>
      <vt:lpstr>The MultilingualWeb-LT Project</vt:lpstr>
      <vt:lpstr>Proposed Scope</vt:lpstr>
      <vt:lpstr>Intended Outcome</vt:lpstr>
      <vt:lpstr>So What Do We Need?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Reviewer</dc:creator>
  <cp:lastModifiedBy>A Reviewer</cp:lastModifiedBy>
  <cp:revision>14</cp:revision>
  <dcterms:created xsi:type="dcterms:W3CDTF">2012-05-24T09:23:19Z</dcterms:created>
  <dcterms:modified xsi:type="dcterms:W3CDTF">2012-05-29T09:14:04Z</dcterms:modified>
</cp:coreProperties>
</file>