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58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736F-E0ED-46B6-A5CD-615697D50737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7221-8903-41E8-B5CA-98690F0B5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634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736F-E0ED-46B6-A5CD-615697D50737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7221-8903-41E8-B5CA-98690F0B5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736F-E0ED-46B6-A5CD-615697D50737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7221-8903-41E8-B5CA-98690F0B5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52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736F-E0ED-46B6-A5CD-615697D50737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7221-8903-41E8-B5CA-98690F0B5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83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736F-E0ED-46B6-A5CD-615697D50737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7221-8903-41E8-B5CA-98690F0B5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063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736F-E0ED-46B6-A5CD-615697D50737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7221-8903-41E8-B5CA-98690F0B5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8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736F-E0ED-46B6-A5CD-615697D50737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7221-8903-41E8-B5CA-98690F0B5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342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736F-E0ED-46B6-A5CD-615697D50737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7221-8903-41E8-B5CA-98690F0B5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42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736F-E0ED-46B6-A5CD-615697D50737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7221-8903-41E8-B5CA-98690F0B5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66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736F-E0ED-46B6-A5CD-615697D50737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7221-8903-41E8-B5CA-98690F0B5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650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736F-E0ED-46B6-A5CD-615697D50737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7221-8903-41E8-B5CA-98690F0B5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41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4736F-E0ED-46B6-A5CD-615697D50737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77221-8903-41E8-B5CA-98690F0B5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737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bpedia.org/" TargetMode="External"/><Relationship Id="rId2" Type="http://schemas.openxmlformats.org/officeDocument/2006/relationships/hyperlink" Target="http://nerd.eurecom.fr/ontolog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.org/2006/03/wn/wn20/instances/worsense-capital-noun-3" TargetMode="External"/><Relationship Id="rId5" Type="http://schemas.openxmlformats.org/officeDocument/2006/relationships/hyperlink" Target="http://www.w3.org/2006/03/wn/wn20/rdf/wordnet-synset.rdf" TargetMode="External"/><Relationship Id="rId4" Type="http://schemas.openxmlformats.org/officeDocument/2006/relationships/hyperlink" Target="http://dbpedia.org/resource/Dublin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13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Disambiguation – first proposal</a:t>
            </a:r>
            <a:br>
              <a:rPr lang="en-US" dirty="0" smtClean="0"/>
            </a:br>
            <a:r>
              <a:rPr lang="en-US" dirty="0" smtClean="0"/>
              <a:t>(as in the 20120829 version)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91600" cy="4830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1800" dirty="0">
                <a:latin typeface="Consolas" pitchFamily="49" charset="0"/>
                <a:cs typeface="Consolas" pitchFamily="49" charset="0"/>
              </a:rPr>
              <a:t>&lt;p</a:t>
            </a:r>
            <a:r>
              <a:rPr lang="en-IE" sz="1800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r>
              <a:rPr lang="en-IE" sz="1800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IE" sz="1800" dirty="0">
                <a:latin typeface="Consolas" pitchFamily="49" charset="0"/>
                <a:cs typeface="Consolas" pitchFamily="49" charset="0"/>
              </a:rPr>
              <a:t>span </a:t>
            </a:r>
            <a:r>
              <a:rPr lang="en-IE" sz="1800" dirty="0" smtClean="0">
                <a:latin typeface="Consolas" pitchFamily="49" charset="0"/>
                <a:cs typeface="Consolas" pitchFamily="49" charset="0"/>
              </a:rPr>
              <a:t>its-entity-type-source-ref="</a:t>
            </a:r>
            <a:r>
              <a:rPr lang="de-DE" sz="1800" u="sng" dirty="0" smtClean="0">
                <a:latin typeface="Consolas" pitchFamily="49" charset="0"/>
                <a:cs typeface="Consolas" pitchFamily="49" charset="0"/>
                <a:hlinkClick r:id="rId2"/>
              </a:rPr>
              <a:t>http</a:t>
            </a:r>
            <a:r>
              <a:rPr lang="de-DE" sz="1800" u="sng" dirty="0">
                <a:latin typeface="Consolas" pitchFamily="49" charset="0"/>
                <a:cs typeface="Consolas" pitchFamily="49" charset="0"/>
                <a:hlinkClick r:id="rId2"/>
              </a:rPr>
              <a:t>://</a:t>
            </a:r>
            <a:r>
              <a:rPr lang="de-DE" sz="1800" u="sng" dirty="0" smtClean="0">
                <a:latin typeface="Consolas" pitchFamily="49" charset="0"/>
                <a:cs typeface="Consolas" pitchFamily="49" charset="0"/>
                <a:hlinkClick r:id="rId2"/>
              </a:rPr>
              <a:t>nerd.eurecom.fr/ontology</a:t>
            </a:r>
            <a:r>
              <a:rPr lang="en-IE" sz="1800" dirty="0" smtClean="0">
                <a:latin typeface="Consolas" pitchFamily="49" charset="0"/>
                <a:cs typeface="Consolas" pitchFamily="49" charset="0"/>
              </a:rPr>
              <a:t>"  </a:t>
            </a:r>
            <a:r>
              <a:rPr lang="en-IE" sz="1800" dirty="0">
                <a:latin typeface="Consolas" pitchFamily="49" charset="0"/>
                <a:cs typeface="Consolas" pitchFamily="49" charset="0"/>
              </a:rPr>
              <a:t/>
            </a:r>
            <a:br>
              <a:rPr lang="en-IE" sz="1800" dirty="0">
                <a:latin typeface="Consolas" pitchFamily="49" charset="0"/>
                <a:cs typeface="Consolas" pitchFamily="49" charset="0"/>
              </a:rPr>
            </a:br>
            <a:r>
              <a:rPr lang="en-IE" sz="1800" dirty="0">
                <a:latin typeface="Consolas" pitchFamily="49" charset="0"/>
                <a:cs typeface="Consolas" pitchFamily="49" charset="0"/>
              </a:rPr>
              <a:t>its-entity-type-</a:t>
            </a:r>
            <a:r>
              <a:rPr lang="en-IE" sz="1800" dirty="0" err="1">
                <a:latin typeface="Consolas" pitchFamily="49" charset="0"/>
                <a:cs typeface="Consolas" pitchFamily="49" charset="0"/>
              </a:rPr>
              <a:t>ident</a:t>
            </a:r>
            <a:r>
              <a:rPr lang="en-IE" sz="1800" dirty="0">
                <a:latin typeface="Consolas" pitchFamily="49" charset="0"/>
                <a:cs typeface="Consolas" pitchFamily="49" charset="0"/>
              </a:rPr>
              <a:t>-ref</a:t>
            </a:r>
            <a:r>
              <a:rPr lang="en-IE" sz="1800" dirty="0" smtClean="0">
                <a:latin typeface="Consolas" pitchFamily="49" charset="0"/>
                <a:cs typeface="Consolas" pitchFamily="49" charset="0"/>
              </a:rPr>
              <a:t>="</a:t>
            </a:r>
            <a:r>
              <a:rPr lang="de-DE" sz="1800" u="sng" dirty="0" smtClean="0">
                <a:latin typeface="Consolas" pitchFamily="49" charset="0"/>
                <a:cs typeface="Consolas" pitchFamily="49" charset="0"/>
                <a:hlinkClick r:id="rId2"/>
              </a:rPr>
              <a:t>http</a:t>
            </a:r>
            <a:r>
              <a:rPr lang="de-DE" sz="1800" u="sng" dirty="0">
                <a:latin typeface="Consolas" pitchFamily="49" charset="0"/>
                <a:cs typeface="Consolas" pitchFamily="49" charset="0"/>
                <a:hlinkClick r:id="rId2"/>
              </a:rPr>
              <a:t>:/nerd.eurecom.fr/ontology</a:t>
            </a:r>
            <a:r>
              <a:rPr lang="en-IE" sz="1800" dirty="0" smtClean="0">
                <a:latin typeface="Consolas" pitchFamily="49" charset="0"/>
                <a:cs typeface="Consolas" pitchFamily="49" charset="0"/>
              </a:rPr>
              <a:t>#Place"  </a:t>
            </a:r>
            <a:r>
              <a:rPr lang="en-IE" sz="1800" dirty="0">
                <a:latin typeface="Consolas" pitchFamily="49" charset="0"/>
                <a:cs typeface="Consolas" pitchFamily="49" charset="0"/>
              </a:rPr>
              <a:t/>
            </a:r>
            <a:br>
              <a:rPr lang="en-IE" sz="1800" dirty="0">
                <a:latin typeface="Consolas" pitchFamily="49" charset="0"/>
                <a:cs typeface="Consolas" pitchFamily="49" charset="0"/>
              </a:rPr>
            </a:br>
            <a:r>
              <a:rPr lang="en-IE" sz="1800" dirty="0">
                <a:latin typeface="Consolas" pitchFamily="49" charset="0"/>
                <a:cs typeface="Consolas" pitchFamily="49" charset="0"/>
              </a:rPr>
              <a:t>its-</a:t>
            </a:r>
            <a:r>
              <a:rPr lang="en-IE" sz="1800" dirty="0" err="1">
                <a:latin typeface="Consolas" pitchFamily="49" charset="0"/>
                <a:cs typeface="Consolas" pitchFamily="49" charset="0"/>
              </a:rPr>
              <a:t>disambig</a:t>
            </a:r>
            <a:r>
              <a:rPr lang="en-IE" sz="1800" dirty="0">
                <a:latin typeface="Consolas" pitchFamily="49" charset="0"/>
                <a:cs typeface="Consolas" pitchFamily="49" charset="0"/>
              </a:rPr>
              <a:t>-source-ref</a:t>
            </a:r>
            <a:r>
              <a:rPr lang="en-IE" sz="1800" dirty="0" smtClean="0">
                <a:latin typeface="Consolas" pitchFamily="49" charset="0"/>
                <a:cs typeface="Consolas" pitchFamily="49" charset="0"/>
              </a:rPr>
              <a:t>="</a:t>
            </a:r>
            <a:r>
              <a:rPr lang="de-DE" sz="1800" u="sng" dirty="0" smtClean="0">
                <a:latin typeface="Consolas" pitchFamily="49" charset="0"/>
                <a:cs typeface="Consolas" pitchFamily="49" charset="0"/>
                <a:hlinkClick r:id="rId3"/>
              </a:rPr>
              <a:t>http</a:t>
            </a:r>
            <a:r>
              <a:rPr lang="de-DE" sz="1800" u="sng" dirty="0">
                <a:latin typeface="Consolas" pitchFamily="49" charset="0"/>
                <a:cs typeface="Consolas" pitchFamily="49" charset="0"/>
                <a:hlinkClick r:id="rId3"/>
              </a:rPr>
              <a:t>://dbpedia.org</a:t>
            </a:r>
            <a:r>
              <a:rPr lang="de-DE" sz="1800" u="sng" dirty="0" smtClean="0">
                <a:latin typeface="Consolas" pitchFamily="49" charset="0"/>
                <a:cs typeface="Consolas" pitchFamily="49" charset="0"/>
                <a:hlinkClick r:id="rId3"/>
              </a:rPr>
              <a:t>/</a:t>
            </a:r>
            <a:r>
              <a:rPr lang="en-IE" sz="1800" dirty="0" smtClean="0">
                <a:latin typeface="Consolas" pitchFamily="49" charset="0"/>
                <a:cs typeface="Consolas" pitchFamily="49" charset="0"/>
              </a:rPr>
              <a:t>" </a:t>
            </a:r>
            <a:r>
              <a:rPr lang="en-IE" sz="1800" dirty="0">
                <a:latin typeface="Consolas" pitchFamily="49" charset="0"/>
                <a:cs typeface="Consolas" pitchFamily="49" charset="0"/>
              </a:rPr>
              <a:t/>
            </a:r>
            <a:br>
              <a:rPr lang="en-IE" sz="1800" dirty="0">
                <a:latin typeface="Consolas" pitchFamily="49" charset="0"/>
                <a:cs typeface="Consolas" pitchFamily="49" charset="0"/>
              </a:rPr>
            </a:br>
            <a:r>
              <a:rPr lang="en-IE" sz="1800" dirty="0">
                <a:latin typeface="Consolas" pitchFamily="49" charset="0"/>
                <a:cs typeface="Consolas" pitchFamily="49" charset="0"/>
              </a:rPr>
              <a:t>its-</a:t>
            </a:r>
            <a:r>
              <a:rPr lang="en-IE" sz="1800" dirty="0" err="1">
                <a:latin typeface="Consolas" pitchFamily="49" charset="0"/>
                <a:cs typeface="Consolas" pitchFamily="49" charset="0"/>
              </a:rPr>
              <a:t>disambig</a:t>
            </a:r>
            <a:r>
              <a:rPr lang="en-IE" sz="1800" dirty="0">
                <a:latin typeface="Consolas" pitchFamily="49" charset="0"/>
                <a:cs typeface="Consolas" pitchFamily="49" charset="0"/>
              </a:rPr>
              <a:t>-</a:t>
            </a:r>
            <a:r>
              <a:rPr lang="en-IE" sz="1800" dirty="0" err="1">
                <a:latin typeface="Consolas" pitchFamily="49" charset="0"/>
                <a:cs typeface="Consolas" pitchFamily="49" charset="0"/>
              </a:rPr>
              <a:t>ident</a:t>
            </a:r>
            <a:r>
              <a:rPr lang="en-IE" sz="1800" dirty="0">
                <a:latin typeface="Consolas" pitchFamily="49" charset="0"/>
                <a:cs typeface="Consolas" pitchFamily="49" charset="0"/>
              </a:rPr>
              <a:t>-ref</a:t>
            </a:r>
            <a:r>
              <a:rPr lang="en-IE" sz="1800" dirty="0" smtClean="0">
                <a:latin typeface="Consolas" pitchFamily="49" charset="0"/>
                <a:cs typeface="Consolas" pitchFamily="49" charset="0"/>
              </a:rPr>
              <a:t>="</a:t>
            </a:r>
            <a:r>
              <a:rPr lang="de-DE" sz="1800" u="sng" dirty="0" smtClean="0">
                <a:latin typeface="Consolas" pitchFamily="49" charset="0"/>
                <a:cs typeface="Consolas" pitchFamily="49" charset="0"/>
                <a:hlinkClick r:id="rId4"/>
              </a:rPr>
              <a:t>http</a:t>
            </a:r>
            <a:r>
              <a:rPr lang="de-DE" sz="1800" u="sng" dirty="0">
                <a:latin typeface="Consolas" pitchFamily="49" charset="0"/>
                <a:cs typeface="Consolas" pitchFamily="49" charset="0"/>
                <a:hlinkClick r:id="rId4"/>
              </a:rPr>
              <a:t>://</a:t>
            </a:r>
            <a:r>
              <a:rPr lang="de-DE" sz="1800" u="sng" dirty="0" smtClean="0">
                <a:latin typeface="Consolas" pitchFamily="49" charset="0"/>
                <a:cs typeface="Consolas" pitchFamily="49" charset="0"/>
                <a:hlinkClick r:id="rId4"/>
              </a:rPr>
              <a:t>dbpedia.org/resource/Dublin</a:t>
            </a:r>
            <a:r>
              <a:rPr lang="en-IE" sz="1800" dirty="0" smtClean="0">
                <a:latin typeface="Consolas" pitchFamily="49" charset="0"/>
                <a:cs typeface="Consolas" pitchFamily="49" charset="0"/>
              </a:rPr>
              <a:t>" </a:t>
            </a:r>
            <a:r>
              <a:rPr lang="en-IE" sz="1800" dirty="0">
                <a:latin typeface="Consolas" pitchFamily="49" charset="0"/>
                <a:cs typeface="Consolas" pitchFamily="49" charset="0"/>
              </a:rPr>
              <a:t/>
            </a:r>
            <a:br>
              <a:rPr lang="en-IE" sz="1800" dirty="0">
                <a:latin typeface="Consolas" pitchFamily="49" charset="0"/>
                <a:cs typeface="Consolas" pitchFamily="49" charset="0"/>
              </a:rPr>
            </a:br>
            <a:r>
              <a:rPr lang="en-IE" sz="1800" dirty="0">
                <a:latin typeface="Consolas" pitchFamily="49" charset="0"/>
                <a:cs typeface="Consolas" pitchFamily="49" charset="0"/>
              </a:rPr>
              <a:t>its-</a:t>
            </a:r>
            <a:r>
              <a:rPr lang="en-IE" sz="1800" dirty="0" err="1">
                <a:latin typeface="Consolas" pitchFamily="49" charset="0"/>
                <a:cs typeface="Consolas" pitchFamily="49" charset="0"/>
              </a:rPr>
              <a:t>disambig</a:t>
            </a:r>
            <a:r>
              <a:rPr lang="en-IE" sz="1800" dirty="0">
                <a:latin typeface="Consolas" pitchFamily="49" charset="0"/>
                <a:cs typeface="Consolas" pitchFamily="49" charset="0"/>
              </a:rPr>
              <a:t>-type</a:t>
            </a:r>
            <a:r>
              <a:rPr lang="en-IE" sz="1800" dirty="0" smtClean="0">
                <a:latin typeface="Consolas" pitchFamily="49" charset="0"/>
                <a:cs typeface="Consolas" pitchFamily="49" charset="0"/>
              </a:rPr>
              <a:t>="entity"&gt;</a:t>
            </a:r>
            <a:r>
              <a:rPr lang="en-IE" sz="1800" dirty="0">
                <a:latin typeface="Consolas" pitchFamily="49" charset="0"/>
                <a:cs typeface="Consolas" pitchFamily="49" charset="0"/>
              </a:rPr>
              <a:t>Dublin&lt;/span&gt; </a:t>
            </a:r>
          </a:p>
          <a:p>
            <a:pPr marL="0" indent="0">
              <a:buNone/>
            </a:pPr>
            <a:endParaRPr lang="en-IE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IE" sz="1800" dirty="0" smtClean="0">
                <a:latin typeface="Consolas" pitchFamily="49" charset="0"/>
                <a:cs typeface="Consolas" pitchFamily="49" charset="0"/>
              </a:rPr>
              <a:t>is </a:t>
            </a:r>
            <a:r>
              <a:rPr lang="en-IE" sz="1800" dirty="0">
                <a:latin typeface="Consolas" pitchFamily="49" charset="0"/>
                <a:cs typeface="Consolas" pitchFamily="49" charset="0"/>
              </a:rPr>
              <a:t>the </a:t>
            </a:r>
            <a:endParaRPr lang="en-IE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IE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IE" sz="1800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IE" sz="1800" dirty="0">
                <a:latin typeface="Consolas" pitchFamily="49" charset="0"/>
                <a:cs typeface="Consolas" pitchFamily="49" charset="0"/>
              </a:rPr>
              <a:t>span </a:t>
            </a:r>
            <a:br>
              <a:rPr lang="en-IE" sz="1800" dirty="0">
                <a:latin typeface="Consolas" pitchFamily="49" charset="0"/>
                <a:cs typeface="Consolas" pitchFamily="49" charset="0"/>
              </a:rPr>
            </a:br>
            <a:r>
              <a:rPr lang="en-IE" sz="1800" dirty="0" smtClean="0">
                <a:latin typeface="Consolas" pitchFamily="49" charset="0"/>
                <a:cs typeface="Consolas" pitchFamily="49" charset="0"/>
              </a:rPr>
              <a:t>its-</a:t>
            </a:r>
            <a:r>
              <a:rPr lang="en-IE" sz="1800" dirty="0" err="1" smtClean="0">
                <a:latin typeface="Consolas" pitchFamily="49" charset="0"/>
                <a:cs typeface="Consolas" pitchFamily="49" charset="0"/>
              </a:rPr>
              <a:t>disambig</a:t>
            </a:r>
            <a:r>
              <a:rPr lang="en-IE" sz="1800" dirty="0" smtClean="0">
                <a:latin typeface="Consolas" pitchFamily="49" charset="0"/>
                <a:cs typeface="Consolas" pitchFamily="49" charset="0"/>
              </a:rPr>
              <a:t>-source-ref=</a:t>
            </a:r>
            <a:r>
              <a:rPr lang="en-IE" sz="1800" dirty="0" smtClean="0">
                <a:latin typeface="Consolas" pitchFamily="49" charset="0"/>
                <a:cs typeface="Consolas" pitchFamily="49" charset="0"/>
              </a:rPr>
              <a:t>"</a:t>
            </a:r>
            <a:r>
              <a:rPr lang="de-DE" sz="1800" u="sng" dirty="0" smtClean="0">
                <a:latin typeface="Consolas" pitchFamily="49" charset="0"/>
                <a:cs typeface="Consolas" pitchFamily="49" charset="0"/>
                <a:hlinkClick r:id="rId5"/>
              </a:rPr>
              <a:t>http</a:t>
            </a:r>
            <a:r>
              <a:rPr lang="de-DE" sz="1800" u="sng" dirty="0">
                <a:latin typeface="Consolas" pitchFamily="49" charset="0"/>
                <a:cs typeface="Consolas" pitchFamily="49" charset="0"/>
                <a:hlinkClick r:id="rId5"/>
              </a:rPr>
              <a:t>://</a:t>
            </a:r>
            <a:r>
              <a:rPr lang="de-DE" sz="1800" u="sng" dirty="0" smtClean="0">
                <a:latin typeface="Consolas" pitchFamily="49" charset="0"/>
                <a:cs typeface="Consolas" pitchFamily="49" charset="0"/>
                <a:hlinkClick r:id="rId5"/>
              </a:rPr>
              <a:t>www.w3.org/2006/03/wn/wn20/rdf/wordnet-synset.rdf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"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1800" dirty="0">
                <a:latin typeface="Consolas" pitchFamily="49" charset="0"/>
                <a:cs typeface="Consolas" pitchFamily="49" charset="0"/>
              </a:rPr>
            </a:br>
            <a:r>
              <a:rPr lang="en-US" sz="1800" dirty="0">
                <a:latin typeface="Consolas" pitchFamily="49" charset="0"/>
                <a:cs typeface="Consolas" pitchFamily="49" charset="0"/>
              </a:rPr>
              <a:t>its-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disambig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-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ident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-ref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="</a:t>
            </a:r>
            <a:r>
              <a:rPr lang="de-DE" sz="1800" u="sng" dirty="0" smtClean="0">
                <a:latin typeface="Consolas" pitchFamily="49" charset="0"/>
                <a:cs typeface="Consolas" pitchFamily="49" charset="0"/>
                <a:hlinkClick r:id="rId6"/>
              </a:rPr>
              <a:t>http</a:t>
            </a:r>
            <a:r>
              <a:rPr lang="de-DE" sz="1800" u="sng" dirty="0">
                <a:latin typeface="Consolas" pitchFamily="49" charset="0"/>
                <a:cs typeface="Consolas" pitchFamily="49" charset="0"/>
                <a:hlinkClick r:id="rId6"/>
              </a:rPr>
              <a:t>://</a:t>
            </a:r>
            <a:r>
              <a:rPr lang="de-DE" sz="1800" u="sng" dirty="0" smtClean="0">
                <a:latin typeface="Consolas" pitchFamily="49" charset="0"/>
                <a:cs typeface="Consolas" pitchFamily="49" charset="0"/>
                <a:hlinkClick r:id="rId6"/>
              </a:rPr>
              <a:t>www.w3.org/2006/03/wn/wn20/instances/worsense-capital-noun-3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"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its-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disambig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-type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=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"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its:lexicalConcept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"&gt;</a:t>
            </a:r>
            <a:r>
              <a:rPr lang="en-IE" sz="1800" dirty="0">
                <a:latin typeface="Consolas" pitchFamily="49" charset="0"/>
                <a:cs typeface="Consolas" pitchFamily="49" charset="0"/>
              </a:rPr>
              <a:t>capital&lt;/span&gt; </a:t>
            </a:r>
          </a:p>
          <a:p>
            <a:pPr marL="0" indent="0">
              <a:buNone/>
            </a:pPr>
            <a:r>
              <a:rPr lang="en-IE" sz="1800" dirty="0" smtClean="0">
                <a:latin typeface="Consolas" pitchFamily="49" charset="0"/>
                <a:cs typeface="Consolas" pitchFamily="49" charset="0"/>
              </a:rPr>
              <a:t>of </a:t>
            </a:r>
            <a:r>
              <a:rPr lang="en-IE" sz="1800" dirty="0">
                <a:latin typeface="Consolas" pitchFamily="49" charset="0"/>
                <a:cs typeface="Consolas" pitchFamily="49" charset="0"/>
              </a:rPr>
              <a:t>Ireland</a:t>
            </a:r>
            <a:r>
              <a:rPr lang="en-IE" sz="1800" dirty="0" smtClean="0">
                <a:latin typeface="Consolas" pitchFamily="49" charset="0"/>
                <a:cs typeface="Consolas" pitchFamily="49" charset="0"/>
              </a:rPr>
              <a:t>.</a:t>
            </a:r>
          </a:p>
          <a:p>
            <a:pPr marL="0" indent="0">
              <a:buNone/>
            </a:pPr>
            <a:r>
              <a:rPr lang="en-IE" sz="1800" dirty="0" smtClean="0">
                <a:latin typeface="Consolas" pitchFamily="49" charset="0"/>
                <a:cs typeface="Consolas" pitchFamily="49" charset="0"/>
              </a:rPr>
              <a:t>&lt;/p&gt;</a:t>
            </a:r>
            <a:endParaRPr lang="en-US" sz="18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31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Disambiguation – second proposal</a:t>
            </a:r>
            <a:br>
              <a:rPr lang="en-US" dirty="0" smtClean="0"/>
            </a:br>
            <a:r>
              <a:rPr lang="en-US" dirty="0" smtClean="0"/>
              <a:t>(last version)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&lt;p&gt;&lt;span </a:t>
            </a:r>
          </a:p>
          <a:p>
            <a:pPr marL="11430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its-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disambig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-class-ref="http:/nerd.eurecom.fr/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ontology#Place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"  </a:t>
            </a:r>
          </a:p>
          <a:p>
            <a:pPr marL="114300" indent="0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its-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disambig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-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ident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-ref="http://dbpedia.org/resource/Dublin" </a:t>
            </a:r>
          </a:p>
          <a:p>
            <a:pPr marL="114300" indent="0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its-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disambig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-granularity="entity"</a:t>
            </a:r>
          </a:p>
          <a:p>
            <a:pPr marL="114300" indent="0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&gt;Dublin&lt;/span&gt; is the &lt;span </a:t>
            </a:r>
          </a:p>
          <a:p>
            <a:pPr marL="11430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its-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disambig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-source="Wordnet3.0" </a:t>
            </a:r>
          </a:p>
          <a:p>
            <a:pPr marL="114300" indent="0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its-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disambig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-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ident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="301467919" </a:t>
            </a:r>
          </a:p>
          <a:p>
            <a:pPr marL="114300" indent="0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its-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disambig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-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granularity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="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lexicalConcept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"</a:t>
            </a:r>
          </a:p>
          <a:p>
            <a:pPr marL="114300" indent="0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&gt;capital&lt;/span&gt; of Ireland.&lt;/p&gt;</a:t>
            </a:r>
          </a:p>
          <a:p>
            <a:pPr marL="114300" indent="0">
              <a:buNone/>
            </a:pP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 marL="400050" indent="-285750"/>
            <a:r>
              <a:rPr lang="en-US" sz="2400" dirty="0" smtClean="0">
                <a:latin typeface="+mj-lt"/>
                <a:cs typeface="Consolas" pitchFamily="49" charset="0"/>
              </a:rPr>
              <a:t>The </a:t>
            </a:r>
            <a:r>
              <a:rPr lang="en-US" sz="2400" dirty="0" err="1" smtClean="0">
                <a:latin typeface="+mj-lt"/>
                <a:cs typeface="Consolas" pitchFamily="49" charset="0"/>
              </a:rPr>
              <a:t>disambigSource</a:t>
            </a:r>
            <a:r>
              <a:rPr lang="en-US" sz="2400" dirty="0" smtClean="0">
                <a:latin typeface="+mj-lt"/>
                <a:cs typeface="Consolas" pitchFamily="49" charset="0"/>
              </a:rPr>
              <a:t> can be derived from the identifier</a:t>
            </a:r>
          </a:p>
          <a:p>
            <a:pPr marL="400050" indent="-285750"/>
            <a:r>
              <a:rPr lang="en-US" sz="2400" dirty="0" smtClean="0">
                <a:latin typeface="+mj-lt"/>
                <a:cs typeface="Consolas" pitchFamily="49" charset="0"/>
              </a:rPr>
              <a:t>Allow non-URI identifiers</a:t>
            </a:r>
          </a:p>
          <a:p>
            <a:pPr marL="400050" indent="-285750"/>
            <a:r>
              <a:rPr lang="en-US" sz="2400" dirty="0" smtClean="0">
                <a:latin typeface="+mj-lt"/>
                <a:cs typeface="Consolas" pitchFamily="49" charset="0"/>
              </a:rPr>
              <a:t>Generalized </a:t>
            </a:r>
            <a:r>
              <a:rPr lang="en-US" sz="2400" dirty="0" err="1" smtClean="0">
                <a:latin typeface="+mj-lt"/>
                <a:cs typeface="Consolas" pitchFamily="49" charset="0"/>
              </a:rPr>
              <a:t>entityType</a:t>
            </a:r>
            <a:r>
              <a:rPr lang="en-US" sz="2400" dirty="0" smtClean="0">
                <a:latin typeface="+mj-lt"/>
                <a:cs typeface="Consolas" pitchFamily="49" charset="0"/>
              </a:rPr>
              <a:t> to </a:t>
            </a:r>
            <a:r>
              <a:rPr lang="en-US" sz="2400" dirty="0" err="1" smtClean="0">
                <a:latin typeface="+mj-lt"/>
                <a:cs typeface="Consolas" pitchFamily="49" charset="0"/>
              </a:rPr>
              <a:t>targetType</a:t>
            </a:r>
            <a:endParaRPr lang="en-US" sz="2400" dirty="0" smtClean="0">
              <a:latin typeface="+mj-lt"/>
              <a:cs typeface="Consolas" pitchFamily="49" charset="0"/>
            </a:endParaRPr>
          </a:p>
          <a:p>
            <a:pPr marL="400050" indent="-285750"/>
            <a:endParaRPr lang="en-US" sz="18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02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Disambiguation – current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value of </a:t>
            </a:r>
            <a:r>
              <a:rPr lang="en-US" dirty="0" err="1" smtClean="0"/>
              <a:t>disambigLevel</a:t>
            </a:r>
            <a:r>
              <a:rPr lang="en-US" dirty="0" smtClean="0"/>
              <a:t> is (practically) entailed by </a:t>
            </a:r>
            <a:r>
              <a:rPr lang="en-US" dirty="0" err="1" smtClean="0"/>
              <a:t>disambigIdent</a:t>
            </a:r>
            <a:r>
              <a:rPr lang="en-US" dirty="0" smtClean="0"/>
              <a:t>*. Should it even exist?</a:t>
            </a:r>
          </a:p>
          <a:p>
            <a:pPr lvl="1"/>
            <a:r>
              <a:rPr lang="en-US" dirty="0" smtClean="0"/>
              <a:t>Suggestion: Define a mapping for known classes to levels, inferring the value automatically, but keep it in.</a:t>
            </a:r>
          </a:p>
          <a:p>
            <a:pPr lvl="1"/>
            <a:endParaRPr lang="en-US" dirty="0"/>
          </a:p>
          <a:p>
            <a:r>
              <a:rPr lang="en-US" dirty="0" smtClean="0"/>
              <a:t>Calling the disambiguation target a "target" (as in "target type") is confusing, since "target" usually refers to "target language"</a:t>
            </a:r>
          </a:p>
          <a:p>
            <a:pPr lvl="1"/>
            <a:r>
              <a:rPr lang="en-US" dirty="0" smtClean="0"/>
              <a:t>Suggestion: "disambiguation target type"?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6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Analysis Annotation (global)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&lt;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its:rules</a:t>
            </a: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xmlns:its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="http://www.w3.org/2005/11/its"  version="2.0"&gt;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&lt;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its:textAnalysisAnnotationRule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	selector="/text/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its:rules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/[@id=’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dublin-disambig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’]"</a:t>
            </a:r>
          </a:p>
          <a:p>
            <a:pPr marL="0" indent="0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its:textAnalysisAgentRef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="http://enrycher.ijs.si/"</a:t>
            </a:r>
          </a:p>
          <a:p>
            <a:pPr marL="0" indent="0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its:textAnalysisConfidenceScore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="0.95" /&gt;</a:t>
            </a:r>
          </a:p>
          <a:p>
            <a:pPr marL="0" indent="0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&lt;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its:disambiguationRule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id="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dublin-disambig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" 	selector="/text/body/p/[@id=’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dublin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’]" 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its:disambigLevel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=“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its:entity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"      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its:disambigIdentRef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="http://dbpedia.org/resource/Dublin" /&gt;</a:t>
            </a:r>
          </a:p>
          <a:p>
            <a:pPr marL="0" indent="0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&lt;/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its:rules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2400" dirty="0" smtClean="0">
                <a:latin typeface="+mj-lt"/>
                <a:cs typeface="Consolas" pitchFamily="49" charset="0"/>
              </a:rPr>
              <a:t>Global rules make it possible to precisely select and state what was processed with some tool</a:t>
            </a:r>
          </a:p>
        </p:txBody>
      </p:sp>
    </p:spTree>
    <p:extLst>
      <p:ext uri="{BB962C8B-B14F-4D97-AF65-F5344CB8AC3E}">
        <p14:creationId xmlns:p14="http://schemas.microsoft.com/office/powerpoint/2010/main" val="154082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Analysis Annotation (local)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&lt;body its-text-analysis-agent-ref="http://enrycher.ijs.si"&gt;</a:t>
            </a:r>
          </a:p>
          <a:p>
            <a:pPr marL="0" indent="0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   &lt;p&gt;&lt;span </a:t>
            </a:r>
          </a:p>
          <a:p>
            <a:pPr marL="0" indent="0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its-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disambig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-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ident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-ref="http://dbpedia.org/resource/Dublin" </a:t>
            </a:r>
          </a:p>
          <a:p>
            <a:pPr marL="0" indent="0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its-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disambig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-level="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its:entity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"</a:t>
            </a:r>
          </a:p>
          <a:p>
            <a:pPr marL="0" indent="0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its-text-analysis-confidence-score="0.95"</a:t>
            </a:r>
          </a:p>
          <a:p>
            <a:pPr marL="0" indent="0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&gt;Dublin&lt;/span&gt; is the capital of Ireland.&lt;/p&gt;</a:t>
            </a:r>
          </a:p>
          <a:p>
            <a:pPr marL="0" indent="0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&lt;/body&gt;</a:t>
            </a:r>
          </a:p>
          <a:p>
            <a:pPr marL="0" indent="0">
              <a:buNone/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r>
              <a:rPr lang="en-US" sz="2400" dirty="0" smtClean="0">
                <a:latin typeface="+mj-lt"/>
                <a:cs typeface="Consolas" pitchFamily="49" charset="0"/>
              </a:rPr>
              <a:t>The local variant makes it hard to select the scope of the agent.</a:t>
            </a:r>
          </a:p>
          <a:p>
            <a:r>
              <a:rPr lang="en-US" sz="2400" dirty="0" smtClean="0">
                <a:latin typeface="+mj-lt"/>
                <a:cs typeface="Consolas" pitchFamily="49" charset="0"/>
              </a:rPr>
              <a:t>Current workaround: the default behavior selects “all its-* annotations contained within the annotated element and its descendants” </a:t>
            </a:r>
          </a:p>
          <a:p>
            <a:pPr lvl="1"/>
            <a:r>
              <a:rPr lang="en-US" sz="2000" dirty="0" smtClean="0">
                <a:latin typeface="+mj-lt"/>
                <a:cs typeface="Consolas" pitchFamily="49" charset="0"/>
              </a:rPr>
              <a:t>could be even less strict –”some its-* annotations may have been…”</a:t>
            </a:r>
          </a:p>
          <a:p>
            <a:endParaRPr lang="en-US" sz="2400" dirty="0">
              <a:latin typeface="+mj-lt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18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Text Analysis Annotation </a:t>
            </a:r>
            <a:br>
              <a:rPr lang="en-US" dirty="0" smtClean="0"/>
            </a:br>
            <a:r>
              <a:rPr lang="en-US" dirty="0" smtClean="0"/>
              <a:t>(tool info consolidation)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Listing the tools that touched the document</a:t>
            </a:r>
          </a:p>
          <a:p>
            <a:r>
              <a:rPr lang="en-US" dirty="0" smtClean="0"/>
              <a:t>Some loss of expressivity is ok – document-level annotation is what is usually necessary</a:t>
            </a:r>
          </a:p>
          <a:p>
            <a:r>
              <a:rPr lang="en-US" dirty="0" smtClean="0"/>
              <a:t>Currently, the most precise tool annotation is only possible via global rules (in order to select attributes) and quite verbose</a:t>
            </a:r>
          </a:p>
        </p:txBody>
      </p:sp>
    </p:spTree>
    <p:extLst>
      <p:ext uri="{BB962C8B-B14F-4D97-AF65-F5344CB8AC3E}">
        <p14:creationId xmlns:p14="http://schemas.microsoft.com/office/powerpoint/2010/main" val="353770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</TotalTime>
  <Words>270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Disambiguation – first proposal (as in the 20120829 version)</vt:lpstr>
      <vt:lpstr>Disambiguation – second proposal (last version)</vt:lpstr>
      <vt:lpstr>Disambiguation – current issues</vt:lpstr>
      <vt:lpstr>Text Analysis Annotation (global)</vt:lpstr>
      <vt:lpstr>Text Analysis Annotation (local)</vt:lpstr>
      <vt:lpstr>Text Analysis Annotation  (tool info consolidation)</vt:lpstr>
    </vt:vector>
  </TitlesOfParts>
  <Company>IJS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Tadej Štajner</dc:creator>
  <cp:lastModifiedBy>Tadej Štajner</cp:lastModifiedBy>
  <cp:revision>13</cp:revision>
  <dcterms:created xsi:type="dcterms:W3CDTF">2012-09-24T23:02:13Z</dcterms:created>
  <dcterms:modified xsi:type="dcterms:W3CDTF">2012-09-25T12:14:19Z</dcterms:modified>
</cp:coreProperties>
</file>