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4"/>
  </p:sldMasterIdLst>
  <p:notesMasterIdLst>
    <p:notesMasterId r:id="rId11"/>
  </p:notesMasterIdLst>
  <p:sldIdLst>
    <p:sldId id="256" r:id="rId5"/>
    <p:sldId id="285" r:id="rId6"/>
    <p:sldId id="286" r:id="rId7"/>
    <p:sldId id="275" r:id="rId8"/>
    <p:sldId id="274" r:id="rId9"/>
    <p:sldId id="272" r:id="rId1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94" autoAdjust="0"/>
    <p:restoredTop sz="94660"/>
  </p:normalViewPr>
  <p:slideViewPr>
    <p:cSldViewPr snapToGrid="0">
      <p:cViewPr>
        <p:scale>
          <a:sx n="90" d="100"/>
          <a:sy n="9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DBAB2-63AA-4DA2-B20B-81CFA016A7C5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2D9DC-1EF2-4DD2-BE54-9AF76E17A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7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2D9DC-1EF2-4DD2-BE54-9AF76E17AD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9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0810-4869-4EEB-A6E7-584F4565C650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523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51B0-C37C-4504-B1B7-F72C8E4B39C2}" type="datetime1">
              <a:rPr lang="lv-LV" smtClean="0"/>
              <a:t>2013.06.18.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10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49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CA02-39A3-4341-AC9F-513FF5B058C6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8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69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AA93-59D8-45EB-B8EE-7DE1AFFEBEA7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12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9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77DE-65F4-482D-B607-237588249858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8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59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83CC-0BE2-4F42-85D8-8B2E779D1226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12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7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26CD-653C-43D0-8E7A-4B5D9BD243D3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9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90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25F8-6EDB-4A31-A119-22A9195D8F3F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8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48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92F9-BF95-4080-AAF9-D5B503B21F2F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8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70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37D-9D2A-4BE7-8FEE-92F19C62E6A5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8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19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D0A1-EEAD-46F6-82C4-0F7E329A90C4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8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35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B52A-22B2-4DB5-9F2C-714F54F0475E}" type="datetime1">
              <a:rPr lang="lv-LV" smtClean="0"/>
              <a:t>2013.06.18.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9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46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BDFA-31A0-4084-AEB3-1AD15135200E}" type="datetime1">
              <a:rPr lang="lv-LV" smtClean="0"/>
              <a:t>2013.06.18.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11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76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B094-687E-4C79-82AE-7F6EC021E322}" type="datetime1">
              <a:rPr lang="lv-LV" smtClean="0"/>
              <a:t>2013.06.18.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7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67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798-2392-429F-85AE-9E57016CE9DB}" type="datetime1">
              <a:rPr lang="lv-LV" smtClean="0"/>
              <a:t>2013.06.18.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6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98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DCD2-390A-4ACF-A50B-32FB9F485A08}" type="datetime1">
              <a:rPr lang="lv-LV" smtClean="0"/>
              <a:t>2013.06.18.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9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62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CF8C-E423-4B7A-A277-2D783F661B2B}" type="datetime1">
              <a:rPr lang="lv-LV" smtClean="0"/>
              <a:t>2013.06.18.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9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60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4C81F0-BB92-4F22-860F-D3CD72A6D939}" type="datetime1">
              <a:rPr lang="lv-LV" smtClean="0"/>
              <a:t>2013.06.18.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9D36A6-EEF7-4E2A-BADA-75D0BBBF1B03}" type="slidenum">
              <a:rPr lang="lv-LV" smtClean="0"/>
              <a:t>‹#›</a:t>
            </a:fld>
            <a:endParaRPr lang="lv-LV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03777" y="6223816"/>
            <a:ext cx="491562" cy="443974"/>
          </a:xfrm>
          <a:prstGeom prst="rect">
            <a:avLst/>
          </a:prstGeom>
        </p:spPr>
      </p:pic>
      <p:pic>
        <p:nvPicPr>
          <p:cNvPr id="14" name="Picture 2" descr="http://www.multilingualweb.eu/images/mw3.pn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36" y="6228652"/>
            <a:ext cx="454244" cy="4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892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  <p:sldLayoutId id="214748393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aws.tild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termbank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atiana.gornostay@tilde.lv" TargetMode="External"/><Relationship Id="rId2" Type="http://schemas.openxmlformats.org/officeDocument/2006/relationships/hyperlink" Target="http://taws.tild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4350"/>
            <a:ext cx="6362700" cy="3124201"/>
          </a:xfrm>
        </p:spPr>
        <p:txBody>
          <a:bodyPr>
            <a:normAutofit/>
          </a:bodyPr>
          <a:lstStyle/>
          <a:p>
            <a:r>
              <a:rPr lang="en-US" dirty="0"/>
              <a:t>ITS 2.0 Enriched</a:t>
            </a:r>
            <a:br>
              <a:rPr lang="en-US" dirty="0"/>
            </a:br>
            <a:r>
              <a:rPr lang="en-US" dirty="0"/>
              <a:t>Terminology Annotation Showcase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88294"/>
            <a:ext cx="4954250" cy="1913466"/>
          </a:xfrm>
        </p:spPr>
        <p:txBody>
          <a:bodyPr>
            <a:normAutofit lnSpcReduction="10000"/>
          </a:bodyPr>
          <a:lstStyle/>
          <a:p>
            <a:endParaRPr lang="lv-LV" dirty="0" smtClean="0">
              <a:hlinkClick r:id="rId3"/>
            </a:endParaRPr>
          </a:p>
          <a:p>
            <a:r>
              <a:rPr lang="en-GB" dirty="0" smtClean="0">
                <a:hlinkClick r:id="rId3"/>
              </a:rPr>
              <a:t>http://taws.tilde.com</a:t>
            </a:r>
            <a:r>
              <a:rPr lang="en-GB" dirty="0" smtClean="0">
                <a:hlinkClick r:id="rId3"/>
              </a:rPr>
              <a:t>/</a:t>
            </a:r>
            <a:endParaRPr lang="lv-LV" dirty="0" smtClean="0"/>
          </a:p>
          <a:p>
            <a:endParaRPr lang="lv-LV" dirty="0"/>
          </a:p>
          <a:p>
            <a:r>
              <a:rPr lang="lv-LV" dirty="0" err="1" smtClean="0"/>
              <a:t>Virtual</a:t>
            </a:r>
            <a:r>
              <a:rPr lang="lv-LV" dirty="0" smtClean="0"/>
              <a:t> </a:t>
            </a:r>
            <a:r>
              <a:rPr lang="lv-LV" dirty="0" err="1" smtClean="0"/>
              <a:t>meeting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err="1" smtClean="0"/>
              <a:t>June</a:t>
            </a:r>
            <a:r>
              <a:rPr lang="lv-LV" dirty="0" smtClean="0"/>
              <a:t> 18, 2013</a:t>
            </a: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9232" y="5578478"/>
            <a:ext cx="975788" cy="881325"/>
          </a:xfrm>
          <a:prstGeom prst="rect">
            <a:avLst/>
          </a:prstGeom>
        </p:spPr>
      </p:pic>
      <p:pic>
        <p:nvPicPr>
          <p:cNvPr id="1026" name="Picture 2" descr="http://www.multilingualweb.eu/images/mw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020" y="4645027"/>
            <a:ext cx="976313" cy="93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78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810250"/>
            <a:ext cx="6554867" cy="1047750"/>
          </a:xfrm>
        </p:spPr>
        <p:txBody>
          <a:bodyPr/>
          <a:lstStyle/>
          <a:p>
            <a:r>
              <a:rPr lang="en-GB" dirty="0" smtClean="0"/>
              <a:t>TILDE: </a:t>
            </a: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08" y="161925"/>
            <a:ext cx="8324850" cy="5943600"/>
          </a:xfrm>
        </p:spPr>
        <p:txBody>
          <a:bodyPr anchor="t">
            <a:normAutofit fontScale="85000" lnSpcReduction="20000"/>
          </a:bodyPr>
          <a:lstStyle/>
          <a:p>
            <a:r>
              <a:rPr lang="en-GB" dirty="0" smtClean="0"/>
              <a:t>Established in 1991</a:t>
            </a:r>
          </a:p>
          <a:p>
            <a:r>
              <a:rPr lang="en-GB" dirty="0"/>
              <a:t>Baltic IT </a:t>
            </a:r>
            <a:r>
              <a:rPr lang="en-GB" dirty="0" smtClean="0"/>
              <a:t>company</a:t>
            </a:r>
          </a:p>
          <a:p>
            <a:r>
              <a:rPr lang="en-GB" dirty="0" smtClean="0"/>
              <a:t>Intelligent </a:t>
            </a:r>
            <a:r>
              <a:rPr lang="en-GB" dirty="0"/>
              <a:t>language </a:t>
            </a:r>
            <a:r>
              <a:rPr lang="en-GB" dirty="0" smtClean="0"/>
              <a:t>technologies</a:t>
            </a:r>
          </a:p>
          <a:p>
            <a:pPr lvl="1"/>
            <a:r>
              <a:rPr lang="en-GB" dirty="0" smtClean="0"/>
              <a:t>for </a:t>
            </a:r>
            <a:r>
              <a:rPr lang="en-GB" u="sng" dirty="0" smtClean="0"/>
              <a:t>“</a:t>
            </a:r>
            <a:r>
              <a:rPr lang="en-GB" u="sng" dirty="0"/>
              <a:t>small” </a:t>
            </a:r>
            <a:r>
              <a:rPr lang="en-GB" u="sng" dirty="0" smtClean="0"/>
              <a:t>languages </a:t>
            </a:r>
            <a:r>
              <a:rPr lang="en-GB" dirty="0" smtClean="0"/>
              <a:t>and </a:t>
            </a:r>
            <a:r>
              <a:rPr lang="en-GB" dirty="0"/>
              <a:t>the </a:t>
            </a:r>
            <a:r>
              <a:rPr lang="en-GB" u="sng" dirty="0"/>
              <a:t>languages with a high </a:t>
            </a:r>
            <a:r>
              <a:rPr lang="en-GB" u="sng" dirty="0" smtClean="0"/>
              <a:t>inflection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.g., </a:t>
            </a:r>
            <a:r>
              <a:rPr lang="en-GB" dirty="0"/>
              <a:t>the Baltic or Slavic languages</a:t>
            </a:r>
            <a:endParaRPr lang="en-GB" dirty="0" smtClean="0"/>
          </a:p>
          <a:p>
            <a:r>
              <a:rPr lang="en-GB" dirty="0"/>
              <a:t>Tilde </a:t>
            </a:r>
            <a:r>
              <a:rPr lang="en-GB" dirty="0" smtClean="0"/>
              <a:t>expertise</a:t>
            </a:r>
          </a:p>
          <a:p>
            <a:pPr lvl="1"/>
            <a:r>
              <a:rPr lang="en-GB" dirty="0"/>
              <a:t>translation </a:t>
            </a:r>
            <a:r>
              <a:rPr lang="en-GB" dirty="0" smtClean="0"/>
              <a:t>tools</a:t>
            </a:r>
          </a:p>
          <a:p>
            <a:pPr lvl="1"/>
            <a:r>
              <a:rPr lang="en-GB" dirty="0" smtClean="0"/>
              <a:t>proofing tools</a:t>
            </a:r>
          </a:p>
          <a:p>
            <a:pPr lvl="1"/>
            <a:r>
              <a:rPr lang="en-GB" dirty="0" smtClean="0"/>
              <a:t>speech technologies</a:t>
            </a:r>
          </a:p>
          <a:p>
            <a:pPr lvl="1"/>
            <a:r>
              <a:rPr lang="en-GB" dirty="0" smtClean="0"/>
              <a:t>knowledge technologies</a:t>
            </a:r>
          </a:p>
          <a:p>
            <a:r>
              <a:rPr lang="en-GB" dirty="0" smtClean="0"/>
              <a:t>Developed </a:t>
            </a:r>
            <a:r>
              <a:rPr lang="en-GB" dirty="0"/>
              <a:t>and brought into </a:t>
            </a:r>
            <a:r>
              <a:rPr lang="en-GB" dirty="0" smtClean="0"/>
              <a:t>market widely used applications </a:t>
            </a:r>
            <a:r>
              <a:rPr lang="en-GB" dirty="0"/>
              <a:t>for the Baltic </a:t>
            </a:r>
            <a:r>
              <a:rPr lang="en-GB" dirty="0" smtClean="0"/>
              <a:t>languages</a:t>
            </a:r>
            <a:endParaRPr lang="en-US" dirty="0"/>
          </a:p>
          <a:p>
            <a:pPr lvl="1"/>
            <a:r>
              <a:rPr lang="en-GB" dirty="0"/>
              <a:t>Automated translation tools</a:t>
            </a:r>
            <a:endParaRPr lang="en-US" dirty="0"/>
          </a:p>
          <a:p>
            <a:pPr lvl="1"/>
            <a:r>
              <a:rPr lang="en-GB" dirty="0"/>
              <a:t>Multilingual electronic dictionaries</a:t>
            </a:r>
            <a:endParaRPr lang="en-US" dirty="0"/>
          </a:p>
          <a:p>
            <a:pPr lvl="1"/>
            <a:r>
              <a:rPr lang="en-GB" dirty="0"/>
              <a:t>Spoken language applications</a:t>
            </a:r>
            <a:endParaRPr lang="en-US" dirty="0"/>
          </a:p>
          <a:p>
            <a:pPr lvl="1"/>
            <a:r>
              <a:rPr lang="en-GB" dirty="0"/>
              <a:t>Proofing, or spelling and grammar, checking tools</a:t>
            </a:r>
            <a:endParaRPr lang="en-US" dirty="0"/>
          </a:p>
          <a:p>
            <a:pPr lvl="1"/>
            <a:r>
              <a:rPr lang="en-GB" dirty="0"/>
              <a:t>Terminology solutions</a:t>
            </a:r>
            <a:endParaRPr lang="en-US" dirty="0"/>
          </a:p>
          <a:p>
            <a:pPr lvl="1"/>
            <a:r>
              <a:rPr lang="en-GB" dirty="0"/>
              <a:t>Cloud-based </a:t>
            </a:r>
            <a:r>
              <a:rPr lang="en-GB" dirty="0" smtClean="0"/>
              <a:t> </a:t>
            </a:r>
            <a:r>
              <a:rPr lang="en-GB" dirty="0"/>
              <a:t>platform </a:t>
            </a:r>
            <a:r>
              <a:rPr lang="en-GB" dirty="0" smtClean="0"/>
              <a:t>for custom machine translation</a:t>
            </a:r>
            <a:endParaRPr lang="en-US" dirty="0"/>
          </a:p>
          <a:p>
            <a:pPr lvl="1"/>
            <a:r>
              <a:rPr lang="en-GB" dirty="0"/>
              <a:t>Tools for data extraction and alignment form multilingual </a:t>
            </a:r>
            <a:r>
              <a:rPr lang="en-GB" dirty="0" smtClean="0"/>
              <a:t>content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892" y="121895"/>
            <a:ext cx="975788" cy="8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7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810250"/>
            <a:ext cx="6554867" cy="1047750"/>
          </a:xfrm>
        </p:spPr>
        <p:txBody>
          <a:bodyPr/>
          <a:lstStyle/>
          <a:p>
            <a:r>
              <a:rPr lang="en-GB" dirty="0" smtClean="0"/>
              <a:t>TILDE: Partnership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08" y="161925"/>
            <a:ext cx="8324850" cy="5943600"/>
          </a:xfrm>
        </p:spPr>
        <p:txBody>
          <a:bodyPr anchor="t">
            <a:normAutofit/>
          </a:bodyPr>
          <a:lstStyle/>
          <a:p>
            <a:r>
              <a:rPr lang="en-GB" dirty="0" smtClean="0"/>
              <a:t>Extensive </a:t>
            </a:r>
            <a:r>
              <a:rPr lang="en-GB" dirty="0"/>
              <a:t>record in the </a:t>
            </a:r>
            <a:r>
              <a:rPr lang="en-GB" dirty="0" smtClean="0"/>
              <a:t>cooperation</a:t>
            </a:r>
          </a:p>
          <a:p>
            <a:pPr lvl="1"/>
            <a:r>
              <a:rPr lang="en-GB" dirty="0" smtClean="0"/>
              <a:t>with </a:t>
            </a:r>
            <a:r>
              <a:rPr lang="en-GB" dirty="0"/>
              <a:t>industrial and academic </a:t>
            </a:r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across and beyond Europe</a:t>
            </a:r>
          </a:p>
          <a:p>
            <a:r>
              <a:rPr lang="en-GB" dirty="0" smtClean="0"/>
              <a:t>Participation </a:t>
            </a:r>
            <a:r>
              <a:rPr lang="en-GB" dirty="0"/>
              <a:t>in the European research and </a:t>
            </a:r>
            <a:r>
              <a:rPr lang="en-GB" dirty="0" smtClean="0"/>
              <a:t>development</a:t>
            </a:r>
          </a:p>
          <a:p>
            <a:pPr lvl="1"/>
            <a:r>
              <a:rPr lang="en-GB" dirty="0" smtClean="0"/>
              <a:t>as an industrial partner and the coordinator</a:t>
            </a:r>
          </a:p>
          <a:p>
            <a:pPr lvl="2"/>
            <a:r>
              <a:rPr lang="en-GB" dirty="0" smtClean="0"/>
              <a:t>FP5 ICT CLARITY (partner)</a:t>
            </a:r>
          </a:p>
          <a:p>
            <a:pPr lvl="2"/>
            <a:r>
              <a:rPr lang="en-GB" dirty="0" smtClean="0"/>
              <a:t>FP6 ICT TRIPOD (partner)</a:t>
            </a:r>
          </a:p>
          <a:p>
            <a:pPr lvl="2"/>
            <a:r>
              <a:rPr lang="en-GB" dirty="0" smtClean="0"/>
              <a:t>FP7 </a:t>
            </a:r>
            <a:r>
              <a:rPr lang="en-US" dirty="0"/>
              <a:t>Marie Curie Actions</a:t>
            </a:r>
            <a:r>
              <a:rPr lang="en-GB" dirty="0" smtClean="0"/>
              <a:t> CLARA (partner)</a:t>
            </a:r>
          </a:p>
          <a:p>
            <a:pPr lvl="2"/>
            <a:r>
              <a:rPr lang="en-GB" dirty="0" smtClean="0"/>
              <a:t>FP7 ICT TTC (partner)</a:t>
            </a:r>
          </a:p>
          <a:p>
            <a:pPr lvl="2"/>
            <a:r>
              <a:rPr lang="en-GB" dirty="0" smtClean="0"/>
              <a:t>FP7 ICT ACCURAT (coordinator)</a:t>
            </a:r>
            <a:endParaRPr lang="en-GB" dirty="0"/>
          </a:p>
          <a:p>
            <a:pPr lvl="2"/>
            <a:r>
              <a:rPr lang="en-GB" dirty="0" smtClean="0"/>
              <a:t>FP7 ICT TaaS (coordinator)</a:t>
            </a:r>
            <a:endParaRPr lang="en-US" dirty="0"/>
          </a:p>
          <a:p>
            <a:pPr lvl="2"/>
            <a:r>
              <a:rPr lang="en-GB" dirty="0" smtClean="0"/>
              <a:t>ICT PSP EASTIN (partner</a:t>
            </a:r>
          </a:p>
          <a:p>
            <a:pPr lvl="2"/>
            <a:r>
              <a:rPr lang="en-GB" dirty="0" smtClean="0"/>
              <a:t>ICT </a:t>
            </a:r>
            <a:r>
              <a:rPr lang="en-GB" dirty="0"/>
              <a:t>PSP </a:t>
            </a:r>
            <a:r>
              <a:rPr lang="en-GB" dirty="0" smtClean="0"/>
              <a:t>LetsMT! (coordinator)</a:t>
            </a:r>
          </a:p>
          <a:p>
            <a:pPr lvl="2"/>
            <a:r>
              <a:rPr lang="en-GB" dirty="0" smtClean="0"/>
              <a:t>ICT PSP META-NORD (coordinator)</a:t>
            </a:r>
          </a:p>
          <a:p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892" y="121895"/>
            <a:ext cx="975788" cy="8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17" y="191386"/>
            <a:ext cx="8261497" cy="10477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ITS 2.0 Enriched</a:t>
            </a:r>
            <a:br>
              <a:rPr lang="en-GB" dirty="0" smtClean="0"/>
            </a:br>
            <a:r>
              <a:rPr lang="en-GB" dirty="0" smtClean="0"/>
              <a:t>Terminology annotation Showcase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08" y="1222745"/>
            <a:ext cx="8324850" cy="538007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Showcase allows </a:t>
            </a:r>
            <a:r>
              <a:rPr lang="en-GB" dirty="0"/>
              <a:t>users to </a:t>
            </a:r>
            <a:r>
              <a:rPr lang="en-GB" b="1" dirty="0"/>
              <a:t>automatically</a:t>
            </a:r>
            <a:r>
              <a:rPr lang="en-GB" dirty="0"/>
              <a:t> annotate </a:t>
            </a:r>
            <a:r>
              <a:rPr lang="en-GB" u="sng" dirty="0" smtClean="0"/>
              <a:t>terminology</a:t>
            </a:r>
            <a:r>
              <a:rPr lang="lv-LV" u="sng" dirty="0"/>
              <a:t/>
            </a:r>
            <a:br>
              <a:rPr lang="lv-LV" u="sng" dirty="0"/>
            </a:br>
            <a:r>
              <a:rPr lang="lv-LV" dirty="0" smtClean="0"/>
              <a:t>	</a:t>
            </a:r>
            <a:r>
              <a:rPr lang="en-GB" dirty="0" smtClean="0"/>
              <a:t>in </a:t>
            </a:r>
            <a:r>
              <a:rPr lang="en-GB" dirty="0"/>
              <a:t>the </a:t>
            </a:r>
            <a:r>
              <a:rPr lang="en-GB" u="sng" dirty="0" smtClean="0"/>
              <a:t>ITS 2.0 </a:t>
            </a:r>
            <a:r>
              <a:rPr lang="en-GB" u="sng" dirty="0"/>
              <a:t>enriched </a:t>
            </a:r>
            <a:r>
              <a:rPr lang="en-GB" u="sng" dirty="0" smtClean="0"/>
              <a:t>content</a:t>
            </a:r>
            <a:r>
              <a:rPr lang="lv-LV" u="sng" dirty="0" smtClean="0"/>
              <a:t/>
            </a:r>
            <a:br>
              <a:rPr lang="lv-LV" u="sng" dirty="0" smtClean="0"/>
            </a:br>
            <a:r>
              <a:rPr lang="lv-LV" dirty="0" smtClean="0"/>
              <a:t>	</a:t>
            </a:r>
            <a:r>
              <a:rPr lang="en-GB" dirty="0" smtClean="0"/>
              <a:t>in </a:t>
            </a:r>
            <a:r>
              <a:rPr lang="en-GB" dirty="0" smtClean="0"/>
              <a:t>English, Latvian and Lithuanian</a:t>
            </a:r>
          </a:p>
          <a:p>
            <a:pPr lvl="1"/>
            <a:r>
              <a:rPr lang="en-GB" dirty="0" smtClean="0"/>
              <a:t>in </a:t>
            </a:r>
            <a:r>
              <a:rPr lang="en-GB" dirty="0"/>
              <a:t>HTML5, XLIFF and plaintext </a:t>
            </a:r>
            <a:r>
              <a:rPr lang="en-GB" dirty="0" smtClean="0"/>
              <a:t>formats</a:t>
            </a:r>
            <a:endParaRPr lang="en-US" dirty="0"/>
          </a:p>
          <a:p>
            <a:pPr lvl="2"/>
            <a:r>
              <a:rPr lang="en-GB" dirty="0" smtClean="0"/>
              <a:t>Human users</a:t>
            </a:r>
          </a:p>
          <a:p>
            <a:pPr lvl="3"/>
            <a:r>
              <a:rPr lang="en-GB" dirty="0" smtClean="0"/>
              <a:t>e.g., translators</a:t>
            </a:r>
            <a:r>
              <a:rPr lang="en-GB" dirty="0"/>
              <a:t>, terminologists and </a:t>
            </a:r>
            <a:r>
              <a:rPr lang="en-GB" dirty="0" smtClean="0"/>
              <a:t>others</a:t>
            </a:r>
          </a:p>
          <a:p>
            <a:pPr lvl="2"/>
            <a:r>
              <a:rPr lang="en-GB" dirty="0" smtClean="0"/>
              <a:t>Machine users</a:t>
            </a:r>
          </a:p>
          <a:p>
            <a:pPr lvl="3"/>
            <a:r>
              <a:rPr lang="en-GB" dirty="0" smtClean="0"/>
              <a:t>e.g., machine </a:t>
            </a:r>
            <a:r>
              <a:rPr lang="en-GB" dirty="0"/>
              <a:t>translation and terminology management systems, computer-aided translation </a:t>
            </a:r>
            <a:r>
              <a:rPr lang="en-GB" dirty="0" smtClean="0"/>
              <a:t>tools,</a:t>
            </a:r>
            <a:br>
              <a:rPr lang="en-GB" dirty="0" smtClean="0"/>
            </a:br>
            <a:r>
              <a:rPr lang="en-GB" dirty="0" smtClean="0"/>
              <a:t>search </a:t>
            </a:r>
            <a:r>
              <a:rPr lang="en-GB" dirty="0"/>
              <a:t>engines, indexing systems and </a:t>
            </a:r>
            <a:r>
              <a:rPr lang="en-GB" dirty="0" smtClean="0"/>
              <a:t>others</a:t>
            </a:r>
            <a:endParaRPr lang="en-US" dirty="0"/>
          </a:p>
          <a:p>
            <a:r>
              <a:rPr lang="en-GB" u="sng" dirty="0" smtClean="0"/>
              <a:t>ITS 2.0 enriched </a:t>
            </a:r>
            <a:r>
              <a:rPr lang="en-GB" u="sng" dirty="0"/>
              <a:t>content analysis </a:t>
            </a:r>
            <a:r>
              <a:rPr lang="en-GB" dirty="0"/>
              <a:t>and </a:t>
            </a:r>
            <a:r>
              <a:rPr lang="en-GB" u="sng" dirty="0"/>
              <a:t>terminology </a:t>
            </a:r>
            <a:r>
              <a:rPr lang="en-GB" u="sng" dirty="0" smtClean="0"/>
              <a:t>annotation</a:t>
            </a:r>
            <a:r>
              <a:rPr lang="lv-LV" u="sng" dirty="0" smtClean="0"/>
              <a:t/>
            </a:r>
            <a:br>
              <a:rPr lang="lv-LV" u="sng" dirty="0" smtClean="0"/>
            </a:br>
            <a:r>
              <a:rPr lang="lv-LV" dirty="0" smtClean="0"/>
              <a:t>	</a:t>
            </a:r>
            <a:r>
              <a:rPr lang="en-GB" dirty="0" smtClean="0"/>
              <a:t>are </a:t>
            </a:r>
            <a:r>
              <a:rPr lang="en-GB" dirty="0"/>
              <a:t>performed </a:t>
            </a:r>
            <a:r>
              <a:rPr lang="en-GB" dirty="0" smtClean="0"/>
              <a:t>by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dedicated </a:t>
            </a:r>
            <a:r>
              <a:rPr lang="en-GB" b="1" dirty="0"/>
              <a:t>Terminology Annotation Web </a:t>
            </a:r>
            <a:r>
              <a:rPr lang="en-GB" b="1" dirty="0" smtClean="0"/>
              <a:t>Service</a:t>
            </a:r>
            <a:br>
              <a:rPr lang="en-GB" b="1" dirty="0" smtClean="0"/>
            </a:br>
            <a:r>
              <a:rPr lang="en-GB" dirty="0" smtClean="0"/>
              <a:t>via </a:t>
            </a:r>
            <a:r>
              <a:rPr lang="en-GB" dirty="0"/>
              <a:t>Application Programme </a:t>
            </a:r>
            <a:r>
              <a:rPr lang="en-GB" dirty="0" smtClean="0"/>
              <a:t>Interface</a:t>
            </a:r>
            <a:endParaRPr lang="en-US" dirty="0"/>
          </a:p>
          <a:p>
            <a:r>
              <a:rPr lang="en-GB" dirty="0" smtClean="0"/>
              <a:t>API </a:t>
            </a:r>
            <a:r>
              <a:rPr lang="en-GB" dirty="0"/>
              <a:t>provides a </a:t>
            </a:r>
            <a:r>
              <a:rPr lang="en-GB" u="sng" dirty="0"/>
              <a:t>Web-based interface </a:t>
            </a:r>
            <a:r>
              <a:rPr lang="en-GB" dirty="0"/>
              <a:t>for the </a:t>
            </a:r>
            <a:r>
              <a:rPr lang="en-GB" u="sng" dirty="0"/>
              <a:t>Terminology </a:t>
            </a:r>
            <a:r>
              <a:rPr lang="en-GB" u="sng" dirty="0" smtClean="0"/>
              <a:t>Services</a:t>
            </a:r>
          </a:p>
          <a:p>
            <a:pPr lvl="1"/>
            <a:r>
              <a:rPr lang="en-GB" dirty="0" smtClean="0"/>
              <a:t>developed </a:t>
            </a:r>
            <a:r>
              <a:rPr lang="en-GB" dirty="0"/>
              <a:t>within </a:t>
            </a:r>
            <a:r>
              <a:rPr lang="en-GB" dirty="0" smtClean="0"/>
              <a:t>the FP7 ICT project </a:t>
            </a:r>
            <a:r>
              <a:rPr lang="en-GB" dirty="0"/>
              <a:t>TaaS (Terminology as a Service</a:t>
            </a:r>
            <a:r>
              <a:rPr lang="en-GB" dirty="0" smtClean="0"/>
              <a:t>)</a:t>
            </a:r>
          </a:p>
          <a:p>
            <a:r>
              <a:rPr lang="en-GB" dirty="0" smtClean="0"/>
              <a:t>Showcase demonstrates </a:t>
            </a:r>
            <a:r>
              <a:rPr lang="en-GB" dirty="0"/>
              <a:t>the two </a:t>
            </a:r>
            <a:r>
              <a:rPr lang="en-GB" dirty="0" smtClean="0"/>
              <a:t>methods of term candidate annotation</a:t>
            </a:r>
          </a:p>
          <a:p>
            <a:pPr lvl="1"/>
            <a:r>
              <a:rPr lang="en-GB" dirty="0" smtClean="0"/>
              <a:t>using </a:t>
            </a:r>
            <a:r>
              <a:rPr lang="en-GB" b="1" dirty="0"/>
              <a:t>state-of-the-art statistical </a:t>
            </a:r>
            <a:r>
              <a:rPr lang="en-GB" b="1" dirty="0" smtClean="0"/>
              <a:t>methods</a:t>
            </a:r>
          </a:p>
          <a:p>
            <a:pPr lvl="1"/>
            <a:r>
              <a:rPr lang="en-GB" dirty="0" smtClean="0"/>
              <a:t>using terminology resources </a:t>
            </a:r>
            <a:r>
              <a:rPr lang="en-GB" dirty="0"/>
              <a:t>from </a:t>
            </a:r>
            <a:r>
              <a:rPr lang="en-GB" dirty="0" smtClean="0">
                <a:hlinkClick r:id="rId2"/>
              </a:rPr>
              <a:t>EuroTermBank</a:t>
            </a:r>
            <a:endParaRPr lang="en-GB" dirty="0" smtClean="0"/>
          </a:p>
          <a:p>
            <a:pPr lvl="2"/>
            <a:r>
              <a:rPr lang="en-GB" dirty="0" smtClean="0"/>
              <a:t>the </a:t>
            </a:r>
            <a:r>
              <a:rPr lang="en-GB" dirty="0"/>
              <a:t>so-called, </a:t>
            </a:r>
            <a:r>
              <a:rPr lang="en-GB" b="1" dirty="0"/>
              <a:t>term bank based </a:t>
            </a:r>
            <a:r>
              <a:rPr lang="en-GB" b="1" dirty="0" smtClean="0"/>
              <a:t>annotation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421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77" y="5956736"/>
            <a:ext cx="6748176" cy="690819"/>
          </a:xfrm>
        </p:spPr>
        <p:txBody>
          <a:bodyPr>
            <a:normAutofit/>
          </a:bodyPr>
          <a:lstStyle/>
          <a:p>
            <a:r>
              <a:rPr lang="en-GB" dirty="0" smtClean="0"/>
              <a:t>ITS 2.0 Metadata Integration</a:t>
            </a:r>
            <a:endParaRPr lang="en-GB" dirty="0"/>
          </a:p>
        </p:txBody>
      </p:sp>
      <p:sp>
        <p:nvSpPr>
          <p:cNvPr id="37" name="Pie 36"/>
          <p:cNvSpPr/>
          <p:nvPr/>
        </p:nvSpPr>
        <p:spPr>
          <a:xfrm flipH="1">
            <a:off x="280155" y="400603"/>
            <a:ext cx="8567603" cy="5489252"/>
          </a:xfrm>
          <a:prstGeom prst="pie">
            <a:avLst>
              <a:gd name="adj1" fmla="val 1536885"/>
              <a:gd name="adj2" fmla="val 8267556"/>
            </a:avLst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Pie 37"/>
          <p:cNvSpPr/>
          <p:nvPr/>
        </p:nvSpPr>
        <p:spPr>
          <a:xfrm flipH="1">
            <a:off x="280155" y="400603"/>
            <a:ext cx="8567603" cy="5489252"/>
          </a:xfrm>
          <a:prstGeom prst="pie">
            <a:avLst>
              <a:gd name="adj1" fmla="val 8316210"/>
              <a:gd name="adj2" fmla="val 12301861"/>
            </a:avLst>
          </a:prstGeom>
          <a:solidFill>
            <a:srgbClr val="FFFF7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Pie 38"/>
          <p:cNvSpPr/>
          <p:nvPr/>
        </p:nvSpPr>
        <p:spPr>
          <a:xfrm flipH="1">
            <a:off x="280155" y="403697"/>
            <a:ext cx="8567603" cy="5489252"/>
          </a:xfrm>
          <a:prstGeom prst="pie">
            <a:avLst>
              <a:gd name="adj1" fmla="val 12344125"/>
              <a:gd name="adj2" fmla="val 1483075"/>
            </a:avLst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999841" y="1032015"/>
            <a:ext cx="7091225" cy="4226431"/>
          </a:xfrm>
          <a:prstGeom prst="ellipse">
            <a:avLst/>
          </a:prstGeom>
          <a:solidFill>
            <a:srgbClr val="FFF8E1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60609" y="1886574"/>
            <a:ext cx="1167111" cy="442308"/>
          </a:xfrm>
          <a:prstGeom prst="roundRect">
            <a:avLst/>
          </a:prstGeom>
          <a:solidFill>
            <a:srgbClr val="FFF8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Analyse</a:t>
            </a:r>
            <a:b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</a:b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ITS Content</a:t>
            </a:r>
          </a:p>
        </p:txBody>
      </p:sp>
      <p:sp>
        <p:nvSpPr>
          <p:cNvPr id="42" name="Pie 41"/>
          <p:cNvSpPr/>
          <p:nvPr/>
        </p:nvSpPr>
        <p:spPr>
          <a:xfrm flipH="1">
            <a:off x="1015048" y="1032015"/>
            <a:ext cx="7076015" cy="4226430"/>
          </a:xfrm>
          <a:prstGeom prst="pie">
            <a:avLst>
              <a:gd name="adj1" fmla="val 15130270"/>
              <a:gd name="adj2" fmla="val 19136935"/>
            </a:avLst>
          </a:prstGeom>
          <a:solidFill>
            <a:srgbClr val="FFC105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Pie 42"/>
          <p:cNvSpPr/>
          <p:nvPr/>
        </p:nvSpPr>
        <p:spPr>
          <a:xfrm flipH="1">
            <a:off x="1018379" y="1032015"/>
            <a:ext cx="7076015" cy="4226430"/>
          </a:xfrm>
          <a:prstGeom prst="pie">
            <a:avLst>
              <a:gd name="adj1" fmla="val 21189005"/>
              <a:gd name="adj2" fmla="val 1514327"/>
            </a:avLst>
          </a:prstGeom>
          <a:solidFill>
            <a:srgbClr val="FFC105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018379" y="1032015"/>
            <a:ext cx="7076015" cy="4226430"/>
          </a:xfrm>
          <a:prstGeom prst="pie">
            <a:avLst>
              <a:gd name="adj1" fmla="val 10387617"/>
              <a:gd name="adj2" fmla="val 12312880"/>
            </a:avLst>
          </a:prstGeom>
          <a:solidFill>
            <a:srgbClr val="FFC105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021710" y="1032014"/>
            <a:ext cx="7076015" cy="4226430"/>
          </a:xfrm>
          <a:prstGeom prst="pie">
            <a:avLst>
              <a:gd name="adj1" fmla="val 4324012"/>
              <a:gd name="adj2" fmla="val 8307154"/>
            </a:avLst>
          </a:prstGeom>
          <a:solidFill>
            <a:srgbClr val="FFC105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 rot="1361121">
            <a:off x="4844046" y="1938092"/>
            <a:ext cx="949555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200" b="1" dirty="0" smtClean="0">
                <a:solidFill>
                  <a:srgbClr val="FF0000"/>
                </a:solidFill>
                <a:latin typeface="Calibri"/>
              </a:rPr>
              <a:t>Language</a:t>
            </a:r>
            <a:br>
              <a:rPr lang="en-GB" sz="1200" b="1" dirty="0" smtClean="0">
                <a:solidFill>
                  <a:srgbClr val="FF0000"/>
                </a:solidFill>
                <a:latin typeface="Calibri"/>
              </a:rPr>
            </a:br>
            <a:r>
              <a:rPr lang="en-GB" sz="1200" b="1" dirty="0" smtClean="0">
                <a:solidFill>
                  <a:srgbClr val="FF0000"/>
                </a:solidFill>
                <a:latin typeface="Calibri"/>
              </a:rPr>
              <a:t>Information</a:t>
            </a:r>
            <a:endParaRPr lang="en-GB" sz="1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 rot="19509441">
            <a:off x="5872234" y="3887411"/>
            <a:ext cx="97770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alibri"/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  <a:latin typeface="Calibri"/>
              </a:rPr>
              <a:t>erminology</a:t>
            </a:r>
            <a:endParaRPr lang="en-GB" sz="1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8" name="Arc 47"/>
          <p:cNvSpPr>
            <a:spLocks noChangeAspect="1"/>
          </p:cNvSpPr>
          <p:nvPr/>
        </p:nvSpPr>
        <p:spPr>
          <a:xfrm>
            <a:off x="2034379" y="1680453"/>
            <a:ext cx="5038039" cy="2994536"/>
          </a:xfrm>
          <a:prstGeom prst="arc">
            <a:avLst>
              <a:gd name="adj1" fmla="val 21055841"/>
              <a:gd name="adj2" fmla="val 4268101"/>
            </a:avLst>
          </a:prstGeom>
          <a:noFill/>
          <a:ln w="28575" cap="flat" cmpd="sng" algn="ctr">
            <a:solidFill>
              <a:srgbClr val="FF0000"/>
            </a:solidFill>
            <a:prstDash val="solid"/>
            <a:headEnd type="oval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Arc 48"/>
          <p:cNvSpPr>
            <a:spLocks noChangeAspect="1"/>
          </p:cNvSpPr>
          <p:nvPr/>
        </p:nvSpPr>
        <p:spPr>
          <a:xfrm>
            <a:off x="3040364" y="2168523"/>
            <a:ext cx="3038705" cy="1953411"/>
          </a:xfrm>
          <a:prstGeom prst="arc">
            <a:avLst>
              <a:gd name="adj1" fmla="val 10262317"/>
              <a:gd name="adj2" fmla="val 1275444"/>
            </a:avLst>
          </a:prstGeom>
          <a:noFill/>
          <a:ln w="28575" cap="flat" cmpd="sng" algn="ctr">
            <a:solidFill>
              <a:srgbClr val="FF0000"/>
            </a:solidFill>
            <a:prstDash val="solid"/>
            <a:headEnd type="oval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801744" y="2643725"/>
            <a:ext cx="1487417" cy="1055683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947019" y="919703"/>
            <a:ext cx="1004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  <a:latin typeface="Calibri"/>
              </a:rPr>
              <a:t>TAWS API</a:t>
            </a:r>
            <a:endParaRPr lang="en-GB" sz="16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12444" y="4113693"/>
            <a:ext cx="771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  <a:latin typeface="Calibri"/>
              </a:rPr>
              <a:t>HTML5</a:t>
            </a:r>
          </a:p>
          <a:p>
            <a:pPr algn="ctr"/>
            <a:r>
              <a:rPr lang="en-GB" sz="1400" b="1" dirty="0" smtClean="0">
                <a:solidFill>
                  <a:prstClr val="white"/>
                </a:solidFill>
                <a:latin typeface="Calibri"/>
              </a:rPr>
              <a:t>or XLIFF</a:t>
            </a:r>
            <a:endParaRPr lang="en-GB" sz="1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26834" y="3367226"/>
            <a:ext cx="825704" cy="478088"/>
          </a:xfrm>
          <a:prstGeom prst="roundRect">
            <a:avLst/>
          </a:prstGeom>
          <a:solidFill>
            <a:srgbClr val="FFC10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Content I18N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428822" y="871015"/>
            <a:ext cx="1063402" cy="434541"/>
          </a:xfrm>
          <a:prstGeom prst="roundRect">
            <a:avLst/>
          </a:prstGeom>
          <a:solidFill>
            <a:srgbClr val="FFC10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Segment Content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5729369" y="1072391"/>
            <a:ext cx="1063402" cy="434541"/>
          </a:xfrm>
          <a:prstGeom prst="roundRect">
            <a:avLst/>
          </a:prstGeom>
          <a:solidFill>
            <a:srgbClr val="FFF8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Extract Segments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112932" y="3313882"/>
            <a:ext cx="569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79646">
                    <a:lumMod val="50000"/>
                  </a:srgbClr>
                </a:solidFill>
                <a:latin typeface="Calibri"/>
              </a:rPr>
              <a:t>TaaS</a:t>
            </a:r>
            <a:br>
              <a:rPr lang="en-GB" sz="1600" b="1" dirty="0" smtClean="0">
                <a:solidFill>
                  <a:srgbClr val="F79646">
                    <a:lumMod val="50000"/>
                  </a:srgbClr>
                </a:solidFill>
                <a:latin typeface="Calibri"/>
              </a:rPr>
            </a:br>
            <a:r>
              <a:rPr lang="en-GB" sz="1600" b="1" dirty="0" smtClean="0">
                <a:solidFill>
                  <a:srgbClr val="F79646">
                    <a:lumMod val="50000"/>
                  </a:srgbClr>
                </a:solidFill>
                <a:latin typeface="Calibri"/>
              </a:rPr>
              <a:t>API</a:t>
            </a:r>
            <a:endParaRPr lang="en-GB" sz="1600" b="1" dirty="0">
              <a:solidFill>
                <a:srgbClr val="F79646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197053" y="2454946"/>
            <a:ext cx="1418695" cy="434541"/>
          </a:xfrm>
          <a:prstGeom prst="roundRect">
            <a:avLst/>
          </a:prstGeom>
          <a:solidFill>
            <a:srgbClr val="FFC10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Tag Term Candidates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879109" y="4098521"/>
            <a:ext cx="1063402" cy="434541"/>
          </a:xfrm>
          <a:prstGeom prst="roundRect">
            <a:avLst/>
          </a:prstGeom>
          <a:solidFill>
            <a:srgbClr val="FFF8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Find Term References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03501" y="4574805"/>
            <a:ext cx="771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  <a:latin typeface="Calibri"/>
              </a:rPr>
              <a:t>HTML5</a:t>
            </a:r>
          </a:p>
          <a:p>
            <a:pPr algn="ctr"/>
            <a:r>
              <a:rPr lang="en-GB" sz="1400" b="1" dirty="0" smtClean="0">
                <a:solidFill>
                  <a:prstClr val="white"/>
                </a:solidFill>
                <a:latin typeface="Calibri"/>
              </a:rPr>
              <a:t>or XLIFF</a:t>
            </a:r>
            <a:endParaRPr lang="en-GB" sz="1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0" name="Arc 59"/>
          <p:cNvSpPr>
            <a:spLocks noChangeAspect="1"/>
          </p:cNvSpPr>
          <p:nvPr/>
        </p:nvSpPr>
        <p:spPr>
          <a:xfrm>
            <a:off x="1851884" y="1479077"/>
            <a:ext cx="5418440" cy="3332302"/>
          </a:xfrm>
          <a:prstGeom prst="arc">
            <a:avLst>
              <a:gd name="adj1" fmla="val 10304325"/>
              <a:gd name="adj2" fmla="val 1874505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headEnd type="oval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1" name="TextBox 60"/>
          <p:cNvSpPr txBox="1"/>
          <p:nvPr/>
        </p:nvSpPr>
        <p:spPr>
          <a:xfrm rot="21046290">
            <a:off x="3637754" y="1493315"/>
            <a:ext cx="91755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200" b="1" dirty="0" smtClean="0">
                <a:solidFill>
                  <a:srgbClr val="FF0000"/>
                </a:solidFill>
                <a:latin typeface="Calibri"/>
              </a:rPr>
              <a:t>Elements </a:t>
            </a:r>
            <a:br>
              <a:rPr lang="en-GB" sz="1200" b="1" dirty="0" smtClean="0">
                <a:solidFill>
                  <a:srgbClr val="FF0000"/>
                </a:solidFill>
                <a:latin typeface="Calibri"/>
              </a:rPr>
            </a:br>
            <a:r>
              <a:rPr lang="en-GB" sz="1200" b="1" dirty="0" smtClean="0">
                <a:solidFill>
                  <a:srgbClr val="FF0000"/>
                </a:solidFill>
                <a:latin typeface="Calibri"/>
              </a:rPr>
              <a:t>Within Text</a:t>
            </a:r>
            <a:endParaRPr lang="en-GB" sz="1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2" name="Arc 61"/>
          <p:cNvSpPr>
            <a:spLocks noChangeAspect="1"/>
          </p:cNvSpPr>
          <p:nvPr/>
        </p:nvSpPr>
        <p:spPr>
          <a:xfrm>
            <a:off x="2341568" y="1821481"/>
            <a:ext cx="4407766" cy="2724002"/>
          </a:xfrm>
          <a:prstGeom prst="arc">
            <a:avLst>
              <a:gd name="adj1" fmla="val 10354355"/>
              <a:gd name="adj2" fmla="val 18710221"/>
            </a:avLst>
          </a:prstGeom>
          <a:noFill/>
          <a:ln w="28575" cap="flat" cmpd="sng" algn="ctr">
            <a:solidFill>
              <a:srgbClr val="FF0000"/>
            </a:solidFill>
            <a:prstDash val="solid"/>
            <a:headEnd type="oval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3" name="TextBox 62"/>
          <p:cNvSpPr txBox="1"/>
          <p:nvPr/>
        </p:nvSpPr>
        <p:spPr>
          <a:xfrm rot="19148405">
            <a:off x="1759751" y="2000905"/>
            <a:ext cx="95295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  <a:latin typeface="Calibri"/>
              </a:rPr>
              <a:t>Locale Filter</a:t>
            </a:r>
            <a:endParaRPr lang="en-GB" sz="1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4" name="Arc 63"/>
          <p:cNvSpPr>
            <a:spLocks noChangeAspect="1"/>
          </p:cNvSpPr>
          <p:nvPr/>
        </p:nvSpPr>
        <p:spPr>
          <a:xfrm>
            <a:off x="3571969" y="2493036"/>
            <a:ext cx="1946965" cy="1352277"/>
          </a:xfrm>
          <a:prstGeom prst="arc">
            <a:avLst>
              <a:gd name="adj1" fmla="val 10314855"/>
              <a:gd name="adj2" fmla="val 1218485"/>
            </a:avLst>
          </a:prstGeom>
          <a:noFill/>
          <a:ln w="28575" cap="flat" cmpd="sng" algn="ctr">
            <a:solidFill>
              <a:srgbClr val="FF0000"/>
            </a:solidFill>
            <a:prstDash val="solid"/>
            <a:headEnd type="oval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5" name="TextBox 64"/>
          <p:cNvSpPr txBox="1"/>
          <p:nvPr/>
        </p:nvSpPr>
        <p:spPr>
          <a:xfrm rot="21130537">
            <a:off x="3986925" y="2287067"/>
            <a:ext cx="6880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alibri"/>
              </a:rPr>
              <a:t>D</a:t>
            </a:r>
            <a:r>
              <a:rPr lang="en-GB" sz="1200" b="1" dirty="0" smtClean="0">
                <a:solidFill>
                  <a:srgbClr val="FF0000"/>
                </a:solidFill>
                <a:latin typeface="Calibri"/>
              </a:rPr>
              <a:t>omain</a:t>
            </a:r>
            <a:endParaRPr lang="en-GB" sz="12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446768" y="4996691"/>
            <a:ext cx="1625640" cy="434541"/>
          </a:xfrm>
          <a:prstGeom prst="roundRect">
            <a:avLst/>
          </a:prstGeom>
          <a:solidFill>
            <a:srgbClr val="FFC10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Apply Terminology Mark-up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2198723" y="4750251"/>
            <a:ext cx="1063402" cy="434541"/>
          </a:xfrm>
          <a:prstGeom prst="roundRect">
            <a:avLst/>
          </a:prstGeom>
          <a:solidFill>
            <a:srgbClr val="FFF8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Return Content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40725" y="5452296"/>
            <a:ext cx="1004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  <a:latin typeface="Calibri"/>
              </a:rPr>
              <a:t>TAWS API</a:t>
            </a:r>
            <a:endParaRPr lang="en-GB" sz="1600" b="1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869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54" y="5862674"/>
            <a:ext cx="6554866" cy="889000"/>
          </a:xfrm>
        </p:spPr>
        <p:txBody>
          <a:bodyPr/>
          <a:lstStyle/>
          <a:p>
            <a:r>
              <a:rPr lang="lv-LV" dirty="0" smtClean="0">
                <a:sym typeface="Wingdings" panose="05000000000000000000" pitchFamily="2" charset="2"/>
              </a:rPr>
              <a:t> </a:t>
            </a:r>
            <a:r>
              <a:rPr lang="en-GB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4" y="384322"/>
            <a:ext cx="8752589" cy="5708134"/>
          </a:xfrm>
        </p:spPr>
        <p:txBody>
          <a:bodyPr>
            <a:normAutofit/>
          </a:bodyPr>
          <a:lstStyle/>
          <a:p>
            <a:r>
              <a:rPr lang="en-GB" dirty="0" smtClean="0"/>
              <a:t>The Showcase Web Page can be accessed at: </a:t>
            </a:r>
          </a:p>
          <a:p>
            <a:pPr marL="457200" lvl="1" indent="0">
              <a:buNone/>
            </a:pPr>
            <a:r>
              <a:rPr lang="en-GB" sz="3600" dirty="0" smtClean="0">
                <a:hlinkClick r:id="rId2"/>
              </a:rPr>
              <a:t>http://taws.tilde.com</a:t>
            </a:r>
            <a:endParaRPr lang="en-GB" sz="3600" dirty="0" smtClean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/>
              <a:t>team</a:t>
            </a:r>
            <a:r>
              <a:rPr lang="en-GB" dirty="0" smtClean="0"/>
              <a:t> behind the </a:t>
            </a:r>
            <a:r>
              <a:rPr lang="lv-LV" dirty="0" err="1" smtClean="0"/>
              <a:t>project</a:t>
            </a:r>
            <a:endParaRPr lang="en-GB" dirty="0" smtClean="0"/>
          </a:p>
          <a:p>
            <a:pPr lvl="1"/>
            <a:r>
              <a:rPr lang="en-GB" u="sng" dirty="0"/>
              <a:t>Mārcis Pinnis </a:t>
            </a:r>
            <a:r>
              <a:rPr lang="en-GB" dirty="0"/>
              <a:t>– researcher</a:t>
            </a:r>
          </a:p>
          <a:p>
            <a:pPr lvl="1"/>
            <a:r>
              <a:rPr lang="en-GB" u="sng" dirty="0" smtClean="0"/>
              <a:t>Andis Lagzdiņš </a:t>
            </a:r>
            <a:r>
              <a:rPr lang="en-GB" dirty="0" smtClean="0"/>
              <a:t>– senior developer</a:t>
            </a:r>
          </a:p>
          <a:p>
            <a:pPr lvl="1"/>
            <a:r>
              <a:rPr lang="en-GB" u="sng" dirty="0" smtClean="0"/>
              <a:t>Pēteris Ņikiforovs </a:t>
            </a:r>
            <a:r>
              <a:rPr lang="en-GB" dirty="0" smtClean="0"/>
              <a:t>– junior developer</a:t>
            </a:r>
          </a:p>
          <a:p>
            <a:pPr lvl="1"/>
            <a:r>
              <a:rPr lang="en-GB" u="sng" dirty="0" smtClean="0"/>
              <a:t>Lāsma Saulīte </a:t>
            </a:r>
            <a:r>
              <a:rPr lang="en-GB" dirty="0" smtClean="0"/>
              <a:t>– graphics designer</a:t>
            </a:r>
          </a:p>
          <a:p>
            <a:pPr lvl="1"/>
            <a:r>
              <a:rPr lang="en-GB" u="sng" dirty="0" smtClean="0"/>
              <a:t>Artūrs Vasiļevskis </a:t>
            </a:r>
            <a:r>
              <a:rPr lang="en-GB" dirty="0" smtClean="0"/>
              <a:t>– project manager</a:t>
            </a:r>
          </a:p>
          <a:p>
            <a:r>
              <a:rPr lang="en-GB" dirty="0" smtClean="0"/>
              <a:t>For more information on </a:t>
            </a:r>
            <a:r>
              <a:rPr lang="en-GB" i="1" dirty="0" smtClean="0"/>
              <a:t>Terminology Services</a:t>
            </a:r>
            <a:r>
              <a:rPr lang="en-GB" dirty="0" smtClean="0"/>
              <a:t> provided by </a:t>
            </a:r>
            <a:r>
              <a:rPr lang="en-GB" b="1" i="1" dirty="0" smtClean="0"/>
              <a:t>Tilde</a:t>
            </a:r>
            <a:r>
              <a:rPr lang="lv-LV" b="1" i="1" dirty="0" smtClean="0"/>
              <a:t/>
            </a:r>
            <a:br>
              <a:rPr lang="lv-LV" b="1" i="1" dirty="0" smtClean="0"/>
            </a:br>
            <a:r>
              <a:rPr lang="en-GB" dirty="0" smtClean="0"/>
              <a:t>please contact</a:t>
            </a:r>
            <a:endParaRPr lang="en-GB" dirty="0" smtClean="0"/>
          </a:p>
          <a:p>
            <a:pPr lvl="1"/>
            <a:r>
              <a:rPr lang="en-GB" dirty="0" smtClean="0"/>
              <a:t>Tatiana Gornostay – terminology service manager</a:t>
            </a:r>
          </a:p>
          <a:p>
            <a:pPr lvl="1"/>
            <a:r>
              <a:rPr lang="en-GB" dirty="0" smtClean="0">
                <a:hlinkClick r:id="rId3"/>
              </a:rPr>
              <a:t>tatiana.gornostay@tilde.lv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4626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4DEF98E6006848877CFC831DF46B72" ma:contentTypeVersion="0" ma:contentTypeDescription="Create a new document." ma:contentTypeScope="" ma:versionID="a09bd958ee24a23178d55591e5b73af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719FB0-2004-417C-A9BD-EAFCAEC47758}">
  <ds:schemaRefs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C0CC26A-C960-4961-997A-56A4C91D76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4C73CA-2A54-440F-BE2F-0F63326AAC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5723</TotalTime>
  <Words>289</Words>
  <Application>Microsoft Office PowerPoint</Application>
  <PresentationFormat>On-screen Show (4:3)</PresentationFormat>
  <Paragraphs>90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Slice</vt:lpstr>
      <vt:lpstr>ITS 2.0 Enriched Terminology Annotation Showcase</vt:lpstr>
      <vt:lpstr>TILDE: Introduction</vt:lpstr>
      <vt:lpstr>TILDE: Partnership</vt:lpstr>
      <vt:lpstr>ITS 2.0 Enriched Terminology annotation Showcase</vt:lpstr>
      <vt:lpstr>ITS 2.0 Metadata Integration</vt:lpstr>
      <vt:lpstr>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2.0 Enriched Terminology Annotation Showcase</dc:title>
  <dc:creator>Mārcis Pinnis</dc:creator>
  <cp:lastModifiedBy>Tatiana Gornostay</cp:lastModifiedBy>
  <cp:revision>160</cp:revision>
  <dcterms:created xsi:type="dcterms:W3CDTF">2013-01-21T15:45:41Z</dcterms:created>
  <dcterms:modified xsi:type="dcterms:W3CDTF">2013-06-18T10:15:12Z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0x010100DD4DEF98E6006848877CFC831DF46B72</vt:lpwstr>
  </property>
</Properties>
</file>