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77" r:id="rId7"/>
    <p:sldId id="278" r:id="rId8"/>
    <p:sldId id="279" r:id="rId9"/>
    <p:sldId id="280" r:id="rId10"/>
    <p:sldId id="267" r:id="rId11"/>
    <p:sldId id="269" r:id="rId12"/>
    <p:sldId id="270" r:id="rId13"/>
    <p:sldId id="268" r:id="rId14"/>
    <p:sldId id="271" r:id="rId15"/>
    <p:sldId id="273" r:id="rId16"/>
    <p:sldId id="275" r:id="rId17"/>
    <p:sldId id="276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3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8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1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11877-BA1D-CF4B-B782-454BC2A616A1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0A2ED-76BA-DB49-8D69-D37FAAAF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6" Type="http://schemas.openxmlformats.org/officeDocument/2006/relationships/image" Target="../media/image4.emf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4344" y="274638"/>
            <a:ext cx="681245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mlw-lt-logos.ai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t="16585" r="15271" b="15545"/>
          <a:stretch/>
        </p:blipFill>
        <p:spPr>
          <a:xfrm>
            <a:off x="367861" y="274638"/>
            <a:ext cx="1226207" cy="1178680"/>
          </a:xfrm>
          <a:prstGeom prst="rect">
            <a:avLst/>
          </a:prstGeom>
        </p:spPr>
      </p:pic>
      <p:pic>
        <p:nvPicPr>
          <p:cNvPr id="8" name="Picture 7" descr="europeanFlag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48399"/>
            <a:ext cx="731045" cy="487363"/>
          </a:xfrm>
          <a:prstGeom prst="rect">
            <a:avLst/>
          </a:prstGeom>
        </p:spPr>
      </p:pic>
      <p:pic>
        <p:nvPicPr>
          <p:cNvPr id="9" name="Picture 8" descr="w3c_icon.ai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10" y="6248399"/>
            <a:ext cx="731045" cy="487363"/>
          </a:xfrm>
          <a:prstGeom prst="rect">
            <a:avLst/>
          </a:prstGeom>
        </p:spPr>
      </p:pic>
      <p:pic>
        <p:nvPicPr>
          <p:cNvPr id="10" name="Picture 9" descr="DFKI_Logo.ai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83825"/>
            <a:ext cx="1981200" cy="37905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217280" y="6350000"/>
            <a:ext cx="126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Pro"/>
                <a:cs typeface="Myriad Pro"/>
              </a:rPr>
              <a:t>Administered</a:t>
            </a:r>
            <a:r>
              <a:rPr lang="en-US" sz="1200" baseline="0" dirty="0" smtClean="0">
                <a:latin typeface="Myriad Pro"/>
                <a:cs typeface="Myriad Pro"/>
              </a:rPr>
              <a:t> by:</a:t>
            </a:r>
            <a:endParaRPr lang="en-US" sz="1200" dirty="0">
              <a:latin typeface="Myriad Pro"/>
              <a:cs typeface="Myriad Pro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79172" y="6350000"/>
            <a:ext cx="893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Pro"/>
                <a:cs typeface="Myriad Pro"/>
              </a:rPr>
              <a:t>Funded by:</a:t>
            </a:r>
            <a:endParaRPr lang="en-US" sz="1200" dirty="0">
              <a:latin typeface="Myriad Pro"/>
              <a:cs typeface="Myriad Pro"/>
            </a:endParaRPr>
          </a:p>
        </p:txBody>
      </p:sp>
      <p:pic>
        <p:nvPicPr>
          <p:cNvPr id="4" name="Picture 3" descr="GALA_standards_initiative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46" y="6207870"/>
            <a:ext cx="573930" cy="5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MultilingualWeb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-LT: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/>
              <a:t>Putting the World in the World-Wide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Arle Lommel</a:t>
            </a:r>
          </a:p>
          <a:p>
            <a:r>
              <a:rPr lang="en-US" dirty="0" err="1" smtClean="0"/>
              <a:t>Deutsches</a:t>
            </a:r>
            <a:r>
              <a:rPr lang="en-US" dirty="0" smtClean="0"/>
              <a:t> </a:t>
            </a:r>
            <a:r>
              <a:rPr lang="en-US" dirty="0" err="1" smtClean="0"/>
              <a:t>Forschungszentrum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Künstliche</a:t>
            </a:r>
            <a:r>
              <a:rPr lang="en-US" dirty="0" smtClean="0"/>
              <a:t> </a:t>
            </a:r>
            <a:r>
              <a:rPr lang="en-US" dirty="0" err="1" smtClean="0"/>
              <a:t>Intelligenz</a:t>
            </a:r>
            <a:r>
              <a:rPr lang="en-US" dirty="0" smtClean="0"/>
              <a:t> (DFKI)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9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Google Translate?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is an issue</a:t>
            </a:r>
          </a:p>
          <a:p>
            <a:r>
              <a:rPr lang="en-US" dirty="0" smtClean="0"/>
              <a:t>Lack of integration</a:t>
            </a:r>
          </a:p>
          <a:p>
            <a:r>
              <a:rPr lang="en-US" dirty="0" smtClean="0"/>
              <a:t>No social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0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good at:</a:t>
            </a:r>
          </a:p>
          <a:p>
            <a:pPr lvl="1"/>
            <a:r>
              <a:rPr lang="en-US" dirty="0" smtClean="0"/>
              <a:t>deduction</a:t>
            </a:r>
          </a:p>
          <a:p>
            <a:pPr lvl="1"/>
            <a:r>
              <a:rPr lang="en-US" dirty="0" smtClean="0"/>
              <a:t>dealing with (implicit) context</a:t>
            </a:r>
          </a:p>
          <a:p>
            <a:pPr lvl="1"/>
            <a:r>
              <a:rPr lang="en-US" dirty="0" smtClean="0"/>
              <a:t>adding intelligence</a:t>
            </a:r>
          </a:p>
          <a:p>
            <a:pPr lvl="1"/>
            <a:r>
              <a:rPr lang="en-US" dirty="0" smtClean="0"/>
              <a:t>dealing with exceptions</a:t>
            </a:r>
          </a:p>
          <a:p>
            <a:r>
              <a:rPr lang="en-US" dirty="0" smtClean="0"/>
              <a:t>Very bad at:</a:t>
            </a:r>
          </a:p>
          <a:p>
            <a:pPr lvl="1"/>
            <a:r>
              <a:rPr lang="en-US" dirty="0" smtClean="0"/>
              <a:t>doing things quickly</a:t>
            </a:r>
          </a:p>
          <a:p>
            <a:pPr lvl="1"/>
            <a:r>
              <a:rPr lang="en-US" dirty="0" smtClean="0"/>
              <a:t>doing the same thing over and over</a:t>
            </a:r>
          </a:p>
        </p:txBody>
      </p:sp>
    </p:spTree>
    <p:extLst>
      <p:ext uri="{BB962C8B-B14F-4D97-AF65-F5344CB8AC3E}">
        <p14:creationId xmlns:p14="http://schemas.microsoft.com/office/powerpoint/2010/main" val="158125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good at:</a:t>
            </a:r>
          </a:p>
          <a:p>
            <a:pPr lvl="1"/>
            <a:r>
              <a:rPr lang="en-US" dirty="0" smtClean="0"/>
              <a:t>doing things quickly</a:t>
            </a:r>
          </a:p>
          <a:p>
            <a:pPr lvl="1"/>
            <a:r>
              <a:rPr lang="en-US" dirty="0" smtClean="0"/>
              <a:t>doing the same thing over and over</a:t>
            </a:r>
          </a:p>
          <a:p>
            <a:r>
              <a:rPr lang="en-US" dirty="0" smtClean="0"/>
              <a:t>Very bad at:</a:t>
            </a:r>
          </a:p>
          <a:p>
            <a:pPr lvl="1"/>
            <a:r>
              <a:rPr lang="en-US" dirty="0" smtClean="0"/>
              <a:t>deduction</a:t>
            </a:r>
          </a:p>
          <a:p>
            <a:pPr lvl="1"/>
            <a:r>
              <a:rPr lang="en-US" dirty="0" smtClean="0"/>
              <a:t>dealing with (implicit) context</a:t>
            </a:r>
          </a:p>
          <a:p>
            <a:pPr lvl="1"/>
            <a:r>
              <a:rPr lang="en-US" dirty="0" smtClean="0"/>
              <a:t>adding intelligence</a:t>
            </a:r>
          </a:p>
          <a:p>
            <a:pPr lvl="1"/>
            <a:r>
              <a:rPr lang="en-US" dirty="0" smtClean="0"/>
              <a:t>dealing with exceptions</a:t>
            </a:r>
          </a:p>
        </p:txBody>
      </p:sp>
    </p:spTree>
    <p:extLst>
      <p:ext uri="{BB962C8B-B14F-4D97-AF65-F5344CB8AC3E}">
        <p14:creationId xmlns:p14="http://schemas.microsoft.com/office/powerpoint/2010/main" val="110137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Creates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fix quality (for humans or machines), you need intelligence…</a:t>
            </a:r>
          </a:p>
          <a:p>
            <a:r>
              <a:rPr lang="en-US" dirty="0" smtClean="0"/>
              <a:t>Intelligence allows you to deduce things you would not otherwise be able to understand</a:t>
            </a:r>
          </a:p>
          <a:p>
            <a:r>
              <a:rPr lang="en-US" dirty="0" smtClean="0"/>
              <a:t>Should “Different Types of Windows Are Very Useful” be?</a:t>
            </a:r>
          </a:p>
          <a:p>
            <a:pPr lvl="1"/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Arten</a:t>
            </a:r>
            <a:r>
              <a:rPr lang="en-US" dirty="0" smtClean="0"/>
              <a:t> von Windows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nützlich</a:t>
            </a:r>
            <a:endParaRPr lang="en-US" dirty="0" smtClean="0"/>
          </a:p>
          <a:p>
            <a:pPr lvl="1"/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Arten</a:t>
            </a:r>
            <a:r>
              <a:rPr lang="en-US" dirty="0" smtClean="0"/>
              <a:t> von </a:t>
            </a:r>
            <a:r>
              <a:rPr lang="en-US" dirty="0" err="1" smtClean="0"/>
              <a:t>Fenster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nützlich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6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Machines Cannot Add Intelligence…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we need to make data intelligent</a:t>
            </a:r>
          </a:p>
          <a:p>
            <a:r>
              <a:rPr lang="en-US" dirty="0" smtClean="0"/>
              <a:t>Apply what humans do well to enable machines to do what they do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7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“translate” attribute (already in HTML5):</a:t>
            </a:r>
          </a:p>
          <a:p>
            <a:pPr lvl="1"/>
            <a:r>
              <a:rPr lang="en-US" dirty="0" smtClean="0"/>
              <a:t>&lt;p&gt;He bought a &lt;span translate=“no”&gt;Super Soaker™&lt;/span&gt; water gun at &lt;span translate=“no”&gt;Joe’s Toy Emporium&lt;/span&gt;&lt;/p&gt;</a:t>
            </a:r>
          </a:p>
          <a:p>
            <a:r>
              <a:rPr lang="en-US" dirty="0" smtClean="0"/>
              <a:t>“Domain”:</a:t>
            </a:r>
          </a:p>
          <a:p>
            <a:pPr lvl="1"/>
            <a:r>
              <a:rPr lang="en-US" dirty="0" smtClean="0"/>
              <a:t>Windows = Windows (IT)</a:t>
            </a:r>
          </a:p>
          <a:p>
            <a:pPr lvl="1"/>
            <a:r>
              <a:rPr lang="en-US" dirty="0" smtClean="0"/>
              <a:t>Windows = </a:t>
            </a:r>
            <a:r>
              <a:rPr lang="en-US" dirty="0" err="1" smtClean="0"/>
              <a:t>Fenster</a:t>
            </a:r>
            <a:r>
              <a:rPr lang="en-US" dirty="0" smtClean="0"/>
              <a:t> (Construction)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09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Scope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192" y="1320800"/>
            <a:ext cx="244055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9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barriers to information access</a:t>
            </a:r>
          </a:p>
          <a:p>
            <a:r>
              <a:rPr lang="en-US" dirty="0" smtClean="0"/>
              <a:t>Lower cost of translation (for human translation)</a:t>
            </a:r>
          </a:p>
          <a:p>
            <a:r>
              <a:rPr lang="en-US" dirty="0" smtClean="0"/>
              <a:t>Increase quality (for all translation)</a:t>
            </a:r>
          </a:p>
          <a:p>
            <a:r>
              <a:rPr lang="en-US" dirty="0" smtClean="0"/>
              <a:t>Enable linking of data across languages (improve </a:t>
            </a:r>
            <a:r>
              <a:rPr lang="en-US" smtClean="0"/>
              <a:t>quality for all)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91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to 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MultilingualWeb</a:t>
            </a:r>
            <a:r>
              <a:rPr lang="en-US" dirty="0" smtClean="0"/>
              <a:t> homepage: 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www.multilingualweb.eu</a:t>
            </a:r>
            <a:r>
              <a:rPr lang="en-US" dirty="0" smtClean="0"/>
              <a:t>/</a:t>
            </a:r>
          </a:p>
          <a:p>
            <a:r>
              <a:rPr lang="en-US" dirty="0" smtClean="0"/>
              <a:t>Join the </a:t>
            </a:r>
            <a:r>
              <a:rPr lang="en-US" dirty="0" err="1" smtClean="0"/>
              <a:t>MultilingualWeb</a:t>
            </a:r>
            <a:r>
              <a:rPr lang="en-US" dirty="0" smtClean="0"/>
              <a:t> Workshop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www.multilingualweb.eu</a:t>
            </a:r>
            <a:r>
              <a:rPr lang="en-US" dirty="0" smtClean="0"/>
              <a:t>/documents/</a:t>
            </a:r>
            <a:r>
              <a:rPr lang="en-US" dirty="0" err="1" smtClean="0"/>
              <a:t>dublin</a:t>
            </a:r>
            <a:r>
              <a:rPr lang="en-US" dirty="0" smtClean="0"/>
              <a:t>-workshop/</a:t>
            </a:r>
            <a:r>
              <a:rPr lang="en-US" dirty="0" err="1" smtClean="0"/>
              <a:t>dublin-cfp</a:t>
            </a:r>
            <a:endParaRPr lang="en-US" dirty="0" smtClean="0"/>
          </a:p>
          <a:p>
            <a:r>
              <a:rPr lang="en-US" dirty="0" smtClean="0"/>
              <a:t>Contribute to the specification</a:t>
            </a:r>
          </a:p>
          <a:p>
            <a:r>
              <a:rPr lang="en-US" dirty="0" smtClean="0"/>
              <a:t>Join the Working Group</a:t>
            </a:r>
          </a:p>
          <a:p>
            <a:r>
              <a:rPr lang="en-US" dirty="0" smtClean="0"/>
              <a:t>Contact </a:t>
            </a:r>
            <a:r>
              <a:rPr lang="en-US" dirty="0" err="1" smtClean="0"/>
              <a:t>arle.lommel@dfki.de</a:t>
            </a:r>
            <a:r>
              <a:rPr lang="en-US" dirty="0" smtClean="0"/>
              <a:t> for more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9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1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3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World Wide</a:t>
            </a:r>
            <a:r>
              <a:rPr lang="en-US" dirty="0" smtClean="0"/>
              <a:t> Web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4344" y="5164667"/>
            <a:ext cx="567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yriad Pro"/>
                <a:cs typeface="Myriad Pro"/>
              </a:rPr>
              <a:t>This works at the data level: you can access the Internet from (almost) anywhere in the world</a:t>
            </a:r>
            <a:endParaRPr lang="en-US" b="1" dirty="0">
              <a:latin typeface="Myriad Pro"/>
              <a:cs typeface="Myriad Pro"/>
            </a:endParaRPr>
          </a:p>
        </p:txBody>
      </p:sp>
      <p:pic>
        <p:nvPicPr>
          <p:cNvPr id="3" name="Picture 2" descr="glo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12" y="1049867"/>
            <a:ext cx="409840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1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Reality: Multiple Webs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0862" y="5737731"/>
            <a:ext cx="274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Based on</a:t>
            </a:r>
            <a:br>
              <a:rPr lang="en-US" sz="1000" dirty="0" smtClean="0"/>
            </a:br>
            <a:r>
              <a:rPr lang="en-US" sz="1000" dirty="0" smtClean="0"/>
              <a:t>http://</a:t>
            </a:r>
            <a:r>
              <a:rPr lang="en-US" sz="1000" dirty="0" err="1" smtClean="0"/>
              <a:t>www.internetworldstats.com</a:t>
            </a:r>
            <a:r>
              <a:rPr lang="en-US" sz="1000" dirty="0" smtClean="0"/>
              <a:t>/stats7.htm</a:t>
            </a:r>
            <a:endParaRPr lang="en-US" sz="1000" dirty="0"/>
          </a:p>
        </p:txBody>
      </p:sp>
      <p:pic>
        <p:nvPicPr>
          <p:cNvPr id="3" name="Picture 2" descr="langu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64" y="1038214"/>
            <a:ext cx="6481714" cy="48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Multilingualism Becoming More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2000:</a:t>
            </a:r>
          </a:p>
          <a:p>
            <a:pPr lvl="1"/>
            <a:r>
              <a:rPr lang="en-US" dirty="0" smtClean="0"/>
              <a:t>Chinese grew ~1500%</a:t>
            </a:r>
            <a:endParaRPr lang="en-US" dirty="0"/>
          </a:p>
          <a:p>
            <a:pPr lvl="1"/>
            <a:r>
              <a:rPr lang="en-US" dirty="0" smtClean="0"/>
              <a:t>Arabic grew ~2500%</a:t>
            </a:r>
          </a:p>
          <a:p>
            <a:pPr lvl="1"/>
            <a:r>
              <a:rPr lang="en-US" dirty="0" smtClean="0"/>
              <a:t>Russian grew ~1800%</a:t>
            </a:r>
          </a:p>
          <a:p>
            <a:pPr lvl="1"/>
            <a:r>
              <a:rPr lang="en-US" dirty="0" smtClean="0"/>
              <a:t>Top ten languages grew 421%</a:t>
            </a:r>
          </a:p>
          <a:p>
            <a:pPr lvl="1"/>
            <a:r>
              <a:rPr lang="en-US" dirty="0" smtClean="0"/>
              <a:t>Rest of the world’s languages grew 589%</a:t>
            </a:r>
          </a:p>
          <a:p>
            <a:r>
              <a:rPr lang="en-US" dirty="0" smtClean="0"/>
              <a:t>Critical issue in Europe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862" y="5537676"/>
            <a:ext cx="274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Based on</a:t>
            </a:r>
            <a:br>
              <a:rPr lang="en-US" sz="1000" dirty="0" smtClean="0"/>
            </a:br>
            <a:r>
              <a:rPr lang="en-US" sz="1000" dirty="0" smtClean="0"/>
              <a:t>http://</a:t>
            </a:r>
            <a:r>
              <a:rPr lang="en-US" sz="1000" dirty="0" err="1" smtClean="0"/>
              <a:t>www.internetworldstats.com</a:t>
            </a:r>
            <a:r>
              <a:rPr lang="en-US" sz="1000" dirty="0" smtClean="0"/>
              <a:t>/stats7.htm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988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reduce costs, we need to streamline the flow of data</a:t>
            </a:r>
          </a:p>
          <a:p>
            <a:r>
              <a:rPr lang="en-US" dirty="0" smtClean="0"/>
              <a:t>Two ways</a:t>
            </a:r>
          </a:p>
          <a:p>
            <a:pPr lvl="1"/>
            <a:r>
              <a:rPr lang="en-US" dirty="0" smtClean="0"/>
              <a:t>File level metadata (</a:t>
            </a:r>
            <a:r>
              <a:rPr lang="en-US" dirty="0" err="1" smtClean="0"/>
              <a:t>Linport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Inline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8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MultilingualWeb</a:t>
            </a:r>
            <a:r>
              <a:rPr lang="en-US" dirty="0" smtClean="0"/>
              <a:t>-LT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Continuation of the </a:t>
            </a:r>
            <a:r>
              <a:rPr lang="en-US" dirty="0" err="1" smtClean="0"/>
              <a:t>MultilingualWeb</a:t>
            </a:r>
            <a:r>
              <a:rPr lang="en-US" dirty="0" smtClean="0"/>
              <a:t> project (http://</a:t>
            </a:r>
            <a:r>
              <a:rPr lang="en-US" dirty="0" err="1" smtClean="0"/>
              <a:t>www.multilingualweb.eu</a:t>
            </a:r>
            <a:r>
              <a:rPr lang="en-US" dirty="0" smtClean="0"/>
              <a:t>)</a:t>
            </a:r>
          </a:p>
          <a:p>
            <a:r>
              <a:rPr lang="en-US" dirty="0" smtClean="0"/>
              <a:t>LT stands for “Language Technology”</a:t>
            </a:r>
          </a:p>
          <a:p>
            <a:r>
              <a:rPr lang="en-US" dirty="0" smtClean="0"/>
              <a:t>A W3C standards effort</a:t>
            </a:r>
          </a:p>
          <a:p>
            <a:r>
              <a:rPr lang="en-US" dirty="0" smtClean="0"/>
              <a:t>Funded by the European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2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MultilingualWeb</a:t>
            </a:r>
            <a:r>
              <a:rPr lang="en-US" dirty="0" smtClean="0"/>
              <a:t>-LT Project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Addresses Web (HTML5) content</a:t>
            </a:r>
          </a:p>
          <a:p>
            <a:r>
              <a:rPr lang="en-US" dirty="0" smtClean="0"/>
              <a:t>Addresses “deep Web” content (i.e., content in databases, </a:t>
            </a:r>
            <a:r>
              <a:rPr lang="en-US" dirty="0" err="1" smtClean="0"/>
              <a:t>CMSes</a:t>
            </a:r>
            <a:r>
              <a:rPr lang="en-US" dirty="0" smtClean="0"/>
              <a:t>, etc., that will appear on the Web)</a:t>
            </a:r>
          </a:p>
          <a:p>
            <a:r>
              <a:rPr lang="en-US" dirty="0" smtClean="0"/>
              <a:t>Addresses relation to other standards (e.g., XLIFF)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2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MultillingualWeb</a:t>
            </a:r>
            <a:r>
              <a:rPr lang="en-US" dirty="0" smtClean="0"/>
              <a:t>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Cocomore</a:t>
            </a:r>
            <a:endParaRPr lang="en-US" dirty="0" smtClean="0"/>
          </a:p>
          <a:p>
            <a:r>
              <a:rPr lang="en-US" dirty="0" smtClean="0"/>
              <a:t>Dublin City University</a:t>
            </a:r>
          </a:p>
          <a:p>
            <a:r>
              <a:rPr lang="en-US" dirty="0" smtClean="0"/>
              <a:t>ENLASO</a:t>
            </a:r>
          </a:p>
          <a:p>
            <a:r>
              <a:rPr lang="en-US" dirty="0" smtClean="0"/>
              <a:t>German Research Center for Artificial Intelligence (DFKI)</a:t>
            </a:r>
          </a:p>
          <a:p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Jožef</a:t>
            </a:r>
            <a:r>
              <a:rPr lang="en-US" dirty="0" smtClean="0"/>
              <a:t> Stefan</a:t>
            </a:r>
          </a:p>
          <a:p>
            <a:r>
              <a:rPr lang="en-US" dirty="0" err="1" smtClean="0"/>
              <a:t>Linguaserve</a:t>
            </a:r>
            <a:endParaRPr lang="en-US" dirty="0" smtClean="0"/>
          </a:p>
          <a:p>
            <a:r>
              <a:rPr lang="en-US" dirty="0" smtClean="0"/>
              <a:t>Lucy Software and Services</a:t>
            </a:r>
          </a:p>
          <a:p>
            <a:r>
              <a:rPr lang="en-US" dirty="0" smtClean="0"/>
              <a:t>Microsoft</a:t>
            </a:r>
          </a:p>
          <a:p>
            <a:r>
              <a:rPr lang="en-US" dirty="0" smtClean="0"/>
              <a:t>Moravia</a:t>
            </a:r>
          </a:p>
          <a:p>
            <a:r>
              <a:rPr lang="en-US" dirty="0" smtClean="0"/>
              <a:t>Trinity College Dublin</a:t>
            </a:r>
          </a:p>
          <a:p>
            <a:r>
              <a:rPr lang="en-US" dirty="0" smtClean="0"/>
              <a:t>University of Economics, Prague</a:t>
            </a:r>
          </a:p>
          <a:p>
            <a:r>
              <a:rPr lang="en-US" dirty="0" smtClean="0"/>
              <a:t>University of Limerick</a:t>
            </a:r>
          </a:p>
          <a:p>
            <a:r>
              <a:rPr lang="en-US" dirty="0" err="1" smtClean="0"/>
              <a:t>Vistatec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3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520</Words>
  <Application>Microsoft Macintosh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MultilingualWeb-LT: Putting the World in the World-Wide Web</vt:lpstr>
      <vt:lpstr>Some Background</vt:lpstr>
      <vt:lpstr>The Vision of the World Wide Web</vt:lpstr>
      <vt:lpstr>The Reality: Multiple Webs</vt:lpstr>
      <vt:lpstr>Multilingualism Becoming More Important</vt:lpstr>
      <vt:lpstr>Metadata</vt:lpstr>
      <vt:lpstr>The MultilingualWeb-LT Project</vt:lpstr>
      <vt:lpstr>The MultilingualWeb-LT Project (2)</vt:lpstr>
      <vt:lpstr>MultillingualWeb Partners</vt:lpstr>
      <vt:lpstr>Why Not Google Translate?</vt:lpstr>
      <vt:lpstr>Humans Are…</vt:lpstr>
      <vt:lpstr>Machines Are…</vt:lpstr>
      <vt:lpstr>Intelligence Creates Quality</vt:lpstr>
      <vt:lpstr>If Machines Cannot Add Intelligence…</vt:lpstr>
      <vt:lpstr>Examples</vt:lpstr>
      <vt:lpstr>Proposed Scope</vt:lpstr>
      <vt:lpstr>Intended Outcome</vt:lpstr>
      <vt:lpstr>Options to Get Involved</vt:lpstr>
      <vt:lpstr>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Reviewer</dc:creator>
  <cp:lastModifiedBy>A Reviewer</cp:lastModifiedBy>
  <cp:revision>18</cp:revision>
  <cp:lastPrinted>2012-05-29T09:06:36Z</cp:lastPrinted>
  <dcterms:created xsi:type="dcterms:W3CDTF">2012-05-24T09:23:19Z</dcterms:created>
  <dcterms:modified xsi:type="dcterms:W3CDTF">2012-05-29T09:06:38Z</dcterms:modified>
</cp:coreProperties>
</file>