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</p:sldMasterIdLst>
  <p:notesMasterIdLst>
    <p:notesMasterId r:id="rId16"/>
  </p:notesMasterIdLst>
  <p:handoutMasterIdLst>
    <p:handoutMasterId r:id="rId17"/>
  </p:handoutMasterIdLst>
  <p:sldIdLst>
    <p:sldId id="338" r:id="rId9"/>
    <p:sldId id="354" r:id="rId10"/>
    <p:sldId id="359" r:id="rId11"/>
    <p:sldId id="358" r:id="rId12"/>
    <p:sldId id="355" r:id="rId13"/>
    <p:sldId id="357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OWG, the impact of our resources" id="{AF68D96D-D951-A947-99BC-0472C28713ED}">
          <p14:sldIdLst>
            <p14:sldId id="338"/>
            <p14:sldId id="354"/>
            <p14:sldId id="359"/>
            <p14:sldId id="358"/>
            <p14:sldId id="355"/>
            <p14:sldId id="357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8"/>
    <p:restoredTop sz="74558"/>
  </p:normalViewPr>
  <p:slideViewPr>
    <p:cSldViewPr snapToGrid="0">
      <p:cViewPr varScale="1">
        <p:scale>
          <a:sx n="79" d="100"/>
          <a:sy n="79" d="100"/>
        </p:scale>
        <p:origin x="1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31/01/2024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0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20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20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20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20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5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3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3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78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3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2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B8435D6-0CC1-8718-167A-2904F3E65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199124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 as Poppins Regular.</a:t>
            </a:r>
          </a:p>
        </p:txBody>
      </p:sp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3F1D352-AFC1-45BF-DC37-E6E2C2801A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199124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 as Poppins Regular.</a:t>
            </a:r>
          </a:p>
        </p:txBody>
      </p:sp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D40E8B0-3B62-532E-CE42-A3E6FDDFD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199124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 as Poppins Regular.</a:t>
            </a:r>
          </a:p>
        </p:txBody>
      </p:sp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1542C5E-68EC-8AF5-80D1-B28AD6CD2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199124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 as Poppins Regular.</a:t>
            </a:r>
          </a:p>
        </p:txBody>
      </p:sp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FEF65C5-460E-FA21-D5A4-89B945A15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199124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 as Poppins Regular.</a:t>
            </a:r>
          </a:p>
        </p:txBody>
      </p:sp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B4FE0AC-2B61-A291-8C87-19783331A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tx1"/>
                </a:solidFill>
                <a:latin typeface="+mn-lt"/>
                <a:cs typeface="Poppins" panose="00000500000000000000" pitchFamily="2" charset="0"/>
              </a:defRPr>
            </a:lvl1pPr>
            <a:lvl2pPr marL="457200" indent="0">
              <a:buNone/>
              <a:defRPr sz="15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>
              <a:defRPr sz="1500"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 sz="1500"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 sz="1500">
                <a:ln>
                  <a:noFill/>
                </a:ln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 sz="1500">
                <a:solidFill>
                  <a:schemeClr val="tx1"/>
                </a:solidFill>
              </a:defRPr>
            </a:lvl7pPr>
            <a:lvl8pPr>
              <a:defRPr sz="1500">
                <a:solidFill>
                  <a:schemeClr val="tx1"/>
                </a:solidFill>
              </a:defRPr>
            </a:lvl8pPr>
            <a:lvl9pPr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8BE8F5A-8A1A-5C53-72B2-42712E5453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tx1"/>
                </a:solidFill>
                <a:latin typeface="+mn-lt"/>
                <a:cs typeface="Poppins" panose="00000500000000000000" pitchFamily="2" charset="0"/>
              </a:defRPr>
            </a:lvl1pPr>
            <a:lvl2pPr marL="457200" indent="0">
              <a:buNone/>
              <a:defRPr sz="15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>
              <a:defRPr sz="1500"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 sz="1500"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 sz="1500">
                <a:ln>
                  <a:noFill/>
                </a:ln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 sz="1500">
                <a:solidFill>
                  <a:schemeClr val="tx1"/>
                </a:solidFill>
              </a:defRPr>
            </a:lvl7pPr>
            <a:lvl8pPr>
              <a:defRPr sz="1500">
                <a:solidFill>
                  <a:schemeClr val="tx1"/>
                </a:solidFill>
              </a:defRPr>
            </a:lvl8pPr>
            <a:lvl9pPr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61C6824-08DF-793D-EE9A-11375C227A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tx1"/>
                </a:solidFill>
                <a:latin typeface="+mn-lt"/>
                <a:cs typeface="Poppins" panose="00000500000000000000" pitchFamily="2" charset="0"/>
              </a:defRPr>
            </a:lvl1pPr>
            <a:lvl2pPr marL="457200" indent="0">
              <a:buNone/>
              <a:defRPr sz="15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>
              <a:defRPr sz="1500">
                <a:ln>
                  <a:noFill/>
                </a:ln>
                <a:solidFill>
                  <a:schemeClr val="tx1"/>
                </a:solidFill>
              </a:defRPr>
            </a:lvl3pPr>
            <a:lvl4pPr>
              <a:defRPr sz="1500">
                <a:ln>
                  <a:noFill/>
                </a:ln>
                <a:solidFill>
                  <a:schemeClr val="tx1"/>
                </a:solidFill>
              </a:defRPr>
            </a:lvl4pPr>
            <a:lvl5pPr>
              <a:defRPr sz="1500">
                <a:ln>
                  <a:noFill/>
                </a:ln>
                <a:solidFill>
                  <a:schemeClr val="tx1"/>
                </a:solidFill>
              </a:defRPr>
            </a:lvl5pPr>
            <a:lvl6pPr>
              <a:defRPr sz="1500">
                <a:solidFill>
                  <a:schemeClr val="tx1"/>
                </a:solidFill>
              </a:defRPr>
            </a:lvl6pPr>
            <a:lvl7pPr>
              <a:defRPr sz="1500">
                <a:solidFill>
                  <a:schemeClr val="tx1"/>
                </a:solidFill>
              </a:defRPr>
            </a:lvl7pPr>
            <a:lvl8pPr>
              <a:defRPr sz="1500">
                <a:solidFill>
                  <a:schemeClr val="tx1"/>
                </a:solidFill>
              </a:defRPr>
            </a:lvl8pPr>
            <a:lvl9pPr>
              <a:defRPr sz="15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Body copy goes here.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C43D1CE-D536-7787-B56C-507BDEC316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BDC46EF-DAEB-0903-12EF-94C369E351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9EF2175-79D4-C751-5757-BD3B632DF1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E7BCFB4-52D8-AB3A-B496-979C9126C9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88D0769-700C-B45D-A282-AC13D3471A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 sz="1500">
                <a:ln>
                  <a:noFill/>
                </a:ln>
                <a:solidFill>
                  <a:srgbClr val="060645"/>
                </a:solidFill>
              </a:defRPr>
            </a:lvl3pPr>
            <a:lvl4pPr>
              <a:defRPr sz="1500">
                <a:ln>
                  <a:noFill/>
                </a:ln>
                <a:solidFill>
                  <a:srgbClr val="060645"/>
                </a:solidFill>
              </a:defRPr>
            </a:lvl4pPr>
            <a:lvl5pPr>
              <a:defRPr sz="1500">
                <a:ln>
                  <a:noFill/>
                </a:ln>
                <a:solidFill>
                  <a:srgbClr val="060645"/>
                </a:solidFill>
              </a:defRPr>
            </a:lvl5pPr>
            <a:lvl6pPr>
              <a:defRPr sz="1500">
                <a:solidFill>
                  <a:srgbClr val="060645"/>
                </a:solidFill>
              </a:defRPr>
            </a:lvl6pPr>
            <a:lvl7pPr>
              <a:defRPr sz="1500">
                <a:solidFill>
                  <a:srgbClr val="060645"/>
                </a:solidFill>
              </a:defRPr>
            </a:lvl7pPr>
            <a:lvl8pPr>
              <a:defRPr sz="1500">
                <a:solidFill>
                  <a:srgbClr val="060645"/>
                </a:solidFill>
              </a:defRPr>
            </a:lvl8pPr>
            <a:lvl9pPr>
              <a:defRPr sz="1500">
                <a:solidFill>
                  <a:srgbClr val="060645"/>
                </a:solidFill>
              </a:defRPr>
            </a:lvl9pPr>
          </a:lstStyle>
          <a:p>
            <a:pPr lvl="0"/>
            <a:r>
              <a:rPr lang="en-GB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99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2C029B1-D3AF-4207-4861-9E36D8537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363" algn="l"/>
              </a:tabLst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  <a:p>
            <a:pPr lvl="0"/>
            <a:r>
              <a:rPr lang="en-GB"/>
              <a:t>		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A7EBA30-5646-79F7-5FE5-811E66D703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0363" algn="l"/>
              </a:tabLst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  <a:p>
            <a:pPr lvl="0"/>
            <a:r>
              <a:rPr lang="en-GB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93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about/groups/eow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https://www.w3.org/WAI/test-evaluate/preliminary/" TargetMode="External"/><Relationship Id="rId7" Type="http://schemas.openxmlformats.org/officeDocument/2006/relationships/hyperlink" Target="https://commission.europa.eu/resources-partners/europa-web-guide/design-content-and-development/accessibility/testing-early-and-regularly/accessibility-overlays_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ec.europa.eu/social/main.jsp?catId=1202" TargetMode="External"/><Relationship Id="rId5" Type="http://schemas.openxmlformats.org/officeDocument/2006/relationships/hyperlink" Target="https://www.w3.org/WAI/tutorials/" TargetMode="External"/><Relationship Id="rId4" Type="http://schemas.openxmlformats.org/officeDocument/2006/relationships/hyperlink" Target="https://www.w3.org/WAI/people-use-web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6988-FAB1-06CA-CB7E-FF4EC2D0C9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8208" y="1105767"/>
            <a:ext cx="5557584" cy="132556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Poppins"/>
                <a:cs typeface="Poppins"/>
              </a:rPr>
              <a:t>Education and Outreach Working Group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7F7298-5917-0FB7-522C-8B92AE31D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208" y="2424260"/>
            <a:ext cx="5557584" cy="13054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/>
              <a:t>The impact of our resources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8A91C92-CCCA-50C6-7454-B925337C2C2D}"/>
              </a:ext>
            </a:extLst>
          </p:cNvPr>
          <p:cNvSpPr txBox="1">
            <a:spLocks/>
          </p:cNvSpPr>
          <p:nvPr/>
        </p:nvSpPr>
        <p:spPr>
          <a:xfrm>
            <a:off x="408208" y="4345536"/>
            <a:ext cx="5557584" cy="262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Jade Matos Carew	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6F751E-0083-D1BE-3464-24405A40EA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208" y="4692575"/>
            <a:ext cx="5557584" cy="262197"/>
          </a:xfrm>
        </p:spPr>
        <p:txBody>
          <a:bodyPr/>
          <a:lstStyle/>
          <a:p>
            <a:r>
              <a:rPr lang="en-GB" dirty="0"/>
              <a:t>Head of Digital Accessibility and Usability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AA242C0-794C-C536-0C42-AF5F04835D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208" y="5039614"/>
            <a:ext cx="5557584" cy="347039"/>
          </a:xfrm>
        </p:spPr>
        <p:txBody>
          <a:bodyPr/>
          <a:lstStyle/>
          <a:p>
            <a:r>
              <a:rPr lang="en-GB" dirty="0"/>
              <a:t>W3C in Europe, 6</a:t>
            </a:r>
            <a:r>
              <a:rPr lang="en-GB" baseline="30000" dirty="0"/>
              <a:t>th</a:t>
            </a:r>
            <a:r>
              <a:rPr lang="en-GB" dirty="0"/>
              <a:t> February 2024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6DAC5A-B0CC-E2F5-CB03-EC145B9B0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2" b="11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795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8D7A1-0047-3E7C-F7A6-281106FFA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917" y="386390"/>
            <a:ext cx="565954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ppins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The power of the web…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1E6BA8-C9B9-5905-F650-BCA3FAE33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597" y="1502988"/>
            <a:ext cx="4325807" cy="347090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…is in its universality. Access by everyone regardless of disability is an essential aspect.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600" i="1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sz="1800" i="1" dirty="0"/>
              <a:t>Tim Berners-Lee, W3C Founding Director and inventor of the World Wide Web</a:t>
            </a:r>
            <a:endParaRPr lang="en-US" sz="1600" i="1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800" dirty="0"/>
              <a:t>The W3C vision is that the Web and related technologies are accessible so that people with disabilities around the globe can </a:t>
            </a:r>
            <a:r>
              <a:rPr lang="en-GB" sz="1800" b="1" dirty="0"/>
              <a:t>participate equally</a:t>
            </a:r>
            <a:r>
              <a:rPr lang="en-GB" sz="1800" dirty="0"/>
              <a:t> in the digital world.</a:t>
            </a:r>
            <a:endParaRPr lang="en-US" sz="18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Placeholder 26">
            <a:extLst>
              <a:ext uri="{FF2B5EF4-FFF2-40B4-BE49-F238E27FC236}">
                <a16:creationId xmlns:a16="http://schemas.microsoft.com/office/drawing/2014/main" id="{041B625C-F459-3908-BB5F-889EFDBB8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r="30753"/>
          <a:stretch>
            <a:fillRect/>
          </a:stretch>
        </p:blipFill>
        <p:spPr>
          <a:xfrm>
            <a:off x="7085174" y="14590"/>
            <a:ext cx="3787932" cy="684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8D7A1-0047-3E7C-F7A6-281106FFA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917" y="386390"/>
            <a:ext cx="5659547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ppins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W3C’s Web Accessibility Initiative (WAI) 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1E6BA8-C9B9-5905-F650-BCA3FAE33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597" y="1576140"/>
            <a:ext cx="4325807" cy="347090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  <a:hlinkClick r:id="rId3"/>
              </a:rPr>
              <a:t>W3C’s Web Accessibility Initiative </a:t>
            </a: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develops strategies, standards, and supporting resources to make the web accessible to people with disabilities.</a:t>
            </a:r>
          </a:p>
          <a:p>
            <a:pPr marL="0" indent="0">
              <a:buNone/>
            </a:pPr>
            <a:endParaRPr lang="en-US" sz="18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It supports education and outreach and coordinates with research and development to promote harmonized, international uptake of web accessibility standards.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66D12-69C4-8D9A-1C47-73FA73FD4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5785"/>
            <a:ext cx="6096000" cy="38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2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8D7A1-0047-3E7C-F7A6-281106FFA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8917" y="386390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ppins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EOWG at a glance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1E6BA8-C9B9-5905-F650-BCA3FAE33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597" y="1478604"/>
            <a:ext cx="4325807" cy="347090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  <a:hlinkClick r:id="rId3"/>
              </a:rPr>
              <a:t>EOWG</a:t>
            </a: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 produces resources to promote awareness, understanding, and implementation of web accessibility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collaborate with and support</a:t>
            </a: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 other WAI working groups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0" dirty="0">
                <a:solidFill>
                  <a:schemeClr val="tx1"/>
                </a:solidFill>
                <a:latin typeface="+mn-lt"/>
                <a:cs typeface="+mn-cs"/>
              </a:rPr>
              <a:t>We have a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broad, global membership, bringing together a variety of skills and expertise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Placeholder 26">
            <a:extLst>
              <a:ext uri="{FF2B5EF4-FFF2-40B4-BE49-F238E27FC236}">
                <a16:creationId xmlns:a16="http://schemas.microsoft.com/office/drawing/2014/main" id="{251F4BC0-F30D-24C6-8D37-DA36AA470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4" r="31404"/>
          <a:stretch/>
        </p:blipFill>
        <p:spPr>
          <a:xfrm>
            <a:off x="7028597" y="0"/>
            <a:ext cx="382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6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8D7A1-0047-3E7C-F7A6-281106FFA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506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ppins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EO resources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1E6BA8-C9B9-5905-F650-BCA3FAE33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1020" y="1537838"/>
            <a:ext cx="4325807" cy="304101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Bridge the gap between technical and reality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Bring meaning to policy, law, and practice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Emphasise</a:t>
            </a:r>
            <a:r>
              <a:rPr lang="en-US" sz="1800" dirty="0">
                <a:solidFill>
                  <a:schemeClr val="tx1"/>
                </a:solidFill>
              </a:rPr>
              <a:t> the importance of people with disabilities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Are the ‘gold standard’ of accessibility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Are a credible, reliable and trustworthy reference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Are flexible to suit a range of contexts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DCE38-AB2D-5F76-DEA6-4F8E39325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0730"/>
            <a:ext cx="6096000" cy="40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8D7A1-0047-3E7C-F7A6-281106FFA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4803" y="365124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oppins" panose="000005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  <a:defRPr/>
            </a:pPr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Current work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 SemiBold" panose="000007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1E6BA8-C9B9-5905-F650-BCA3FAE33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1650" y="1027906"/>
            <a:ext cx="4325807" cy="304101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ZA" sz="1800" kern="0" dirty="0">
                <a:solidFill>
                  <a:schemeClr val="tx1"/>
                </a:solidFill>
              </a:rPr>
              <a:t>Lots of updates to existing resources: </a:t>
            </a:r>
          </a:p>
          <a:p>
            <a:pPr marL="400050" lvl="1" indent="0">
              <a:buNone/>
            </a:pPr>
            <a:r>
              <a:rPr lang="en-ZA" sz="1800" kern="0" dirty="0">
                <a:solidFill>
                  <a:schemeClr val="tx1"/>
                </a:solidFill>
              </a:rPr>
              <a:t>(</a:t>
            </a:r>
            <a:r>
              <a:rPr lang="en-ZA" sz="1800" kern="0" dirty="0">
                <a:solidFill>
                  <a:schemeClr val="tx1"/>
                </a:solidFill>
                <a:hlinkClick r:id="rId3"/>
              </a:rPr>
              <a:t>Easy Checks</a:t>
            </a:r>
            <a:r>
              <a:rPr lang="en-ZA" sz="1800" kern="0" dirty="0">
                <a:solidFill>
                  <a:schemeClr val="tx1"/>
                </a:solidFill>
                <a:hlinkClick r:id="rId4"/>
              </a:rPr>
              <a:t>, How people with disabilities use the web</a:t>
            </a:r>
            <a:r>
              <a:rPr lang="en-ZA" sz="1800" kern="0" dirty="0">
                <a:solidFill>
                  <a:schemeClr val="tx1"/>
                </a:solidFill>
              </a:rPr>
              <a:t>, </a:t>
            </a:r>
            <a:r>
              <a:rPr lang="en-ZA" sz="1800" kern="0" dirty="0">
                <a:solidFill>
                  <a:schemeClr val="tx1"/>
                </a:solidFill>
                <a:hlinkClick r:id="rId5"/>
              </a:rPr>
              <a:t>WAI Tutorials</a:t>
            </a:r>
            <a:r>
              <a:rPr lang="en-ZA" sz="1800" kern="0" dirty="0">
                <a:solidFill>
                  <a:schemeClr val="tx1"/>
                </a:solidFill>
              </a:rPr>
              <a:t>)</a:t>
            </a:r>
          </a:p>
          <a:p>
            <a:pPr marL="400050" lvl="1" indent="0">
              <a:buNone/>
            </a:pPr>
            <a:endParaRPr lang="en-ZA" sz="1800" kern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ZA" sz="1800" kern="0" dirty="0">
                <a:solidFill>
                  <a:schemeClr val="tx1"/>
                </a:solidFill>
              </a:rPr>
              <a:t>The impact of the </a:t>
            </a:r>
            <a:r>
              <a:rPr lang="en-ZA" sz="1800" kern="0" dirty="0">
                <a:solidFill>
                  <a:schemeClr val="tx1"/>
                </a:solidFill>
                <a:hlinkClick r:id="rId6"/>
              </a:rPr>
              <a:t>European Accessibility Act (2019) </a:t>
            </a:r>
            <a:endParaRPr lang="en-ZA" sz="1800" kern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ZA" sz="1800" kern="0" dirty="0">
                <a:solidFill>
                  <a:schemeClr val="tx1"/>
                </a:solidFill>
              </a:rPr>
              <a:t>And a </a:t>
            </a:r>
            <a:r>
              <a:rPr lang="en-ZA" sz="1800" kern="0" dirty="0">
                <a:solidFill>
                  <a:schemeClr val="tx1"/>
                </a:solidFill>
                <a:hlinkClick r:id="rId7"/>
              </a:rPr>
              <a:t>definitive anti-overlay stance in Europe by the European Commission</a:t>
            </a:r>
            <a:endParaRPr lang="en-ZA" sz="1800" kern="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ZA" sz="1800" kern="0" dirty="0">
                <a:solidFill>
                  <a:schemeClr val="tx1"/>
                </a:solidFill>
              </a:rPr>
              <a:t>EO resources need to continue to be relevant, high quality, and anticipatory of audience needs.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Placeholder 26">
            <a:extLst>
              <a:ext uri="{FF2B5EF4-FFF2-40B4-BE49-F238E27FC236}">
                <a16:creationId xmlns:a16="http://schemas.microsoft.com/office/drawing/2014/main" id="{2F1C02A7-0B60-6ADE-DDCB-1C36E830D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r="8048"/>
          <a:stretch/>
        </p:blipFill>
        <p:spPr>
          <a:xfrm>
            <a:off x="7094483" y="0"/>
            <a:ext cx="382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7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63600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4000" dirty="0">
                <a:latin typeface="Poppins"/>
                <a:cs typeface="Poppins"/>
              </a:rPr>
              <a:t>Thank you</a:t>
            </a:r>
            <a:endParaRPr lang="en-GB" sz="40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/>
              <a:t>group-eo-chairs@w3.org</a:t>
            </a:r>
            <a:r>
              <a:rPr lang="en-GB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CCC83C-A3BB-829E-51E0-D71CBA10B1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Jade.matoscarew@open.ac.uk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024CE68-E110-C0B9-A6A5-C31C9D902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3" b="11893"/>
          <a:stretch>
            <a:fillRect/>
          </a:stretch>
        </p:blipFill>
        <p:spPr>
          <a:xfrm>
            <a:off x="6096000" y="0"/>
            <a:ext cx="6099175" cy="3810000"/>
          </a:xfrm>
        </p:spPr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94E85A0E-8E0A-45F9-81BA-B6ED124559CC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4BB12A69-2195-4393-8DC0-EB9EE8397D91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E6697964-0098-45A5-A68F-45809E852513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BF0D45D2-C1FF-4D88-9D45-1B3B67EB2D7C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_Powerpoint Template_England_Accessable.potx" id="{2A2DC71C-83A7-4503-A10A-9A2277307DA4}" vid="{CB3D32D0-10AB-4988-B46F-32A3F4ABFA9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476828-269d-41e7-8c7f-463a607b843c" xsi:nil="true"/>
    <lcf76f155ced4ddcb4097134ff3c332f xmlns="4ed73a0e-c0f4-4682-9833-b80ae4bd07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E7A8613C21C848AD2F91B91A9AAB64" ma:contentTypeVersion="20" ma:contentTypeDescription="Create a new document." ma:contentTypeScope="" ma:versionID="c1d9353f12382b36ac3f9f5b2f1dd716">
  <xsd:schema xmlns:xsd="http://www.w3.org/2001/XMLSchema" xmlns:xs="http://www.w3.org/2001/XMLSchema" xmlns:p="http://schemas.microsoft.com/office/2006/metadata/properties" xmlns:ns2="4ed73a0e-c0f4-4682-9833-b80ae4bd0773" xmlns:ns3="23060362-3cc1-48ff-8e33-88570e39b161" xmlns:ns4="e4476828-269d-41e7-8c7f-463a607b843c" targetNamespace="http://schemas.microsoft.com/office/2006/metadata/properties" ma:root="true" ma:fieldsID="c254bfd5ec353ffdfb8a6f8fbb6c5717" ns2:_="" ns3:_="" ns4:_="">
    <xsd:import namespace="4ed73a0e-c0f4-4682-9833-b80ae4bd0773"/>
    <xsd:import namespace="23060362-3cc1-48ff-8e33-88570e39b161"/>
    <xsd:import namespace="e4476828-269d-41e7-8c7f-463a607b8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d73a0e-c0f4-4682-9833-b80ae4bd0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362-3cc1-48ff-8e33-88570e39b1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76828-269d-41e7-8c7f-463a607b843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206e9e1-5a8f-47ca-9c1f-db2539ee6553}" ma:internalName="TaxCatchAll" ma:showField="CatchAllData" ma:web="23060362-3cc1-48ff-8e33-88570e39b1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http://schemas.microsoft.com/office/2006/metadata/properties"/>
    <ds:schemaRef ds:uri="4ed73a0e-c0f4-4682-9833-b80ae4bd0773"/>
    <ds:schemaRef ds:uri="http://purl.org/dc/terms/"/>
    <ds:schemaRef ds:uri="http://schemas.openxmlformats.org/package/2006/metadata/core-properties"/>
    <ds:schemaRef ds:uri="e4476828-269d-41e7-8c7f-463a607b843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23060362-3cc1-48ff-8e33-88570e39b1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DD03CB-2A88-4644-BBA9-D7ABCC1D4135}">
  <ds:schemaRefs>
    <ds:schemaRef ds:uri="23060362-3cc1-48ff-8e33-88570e39b161"/>
    <ds:schemaRef ds:uri="4ed73a0e-c0f4-4682-9833-b80ae4bd0773"/>
    <ds:schemaRef ds:uri="e4476828-269d-41e7-8c7f-463a607b84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3275</TotalTime>
  <Words>323</Words>
  <Application>Microsoft Office PowerPoint</Application>
  <PresentationFormat>Widescreen</PresentationFormat>
  <Paragraphs>49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Poppins</vt:lpstr>
      <vt:lpstr>Poppins SemiBold</vt:lpstr>
      <vt:lpstr>Covers</vt:lpstr>
      <vt:lpstr>Contents Slides</vt:lpstr>
      <vt:lpstr>Chapter Headings / Dividers</vt:lpstr>
      <vt:lpstr>Slide Options</vt:lpstr>
      <vt:lpstr>End Slides</vt:lpstr>
      <vt:lpstr>Education and Outreach Working Group</vt:lpstr>
      <vt:lpstr>The power of the web…</vt:lpstr>
      <vt:lpstr>W3C’s Web Accessibility Initiative (WAI) </vt:lpstr>
      <vt:lpstr>EOWG at a glance</vt:lpstr>
      <vt:lpstr>EO resources</vt:lpstr>
      <vt:lpstr>Current work</vt:lpstr>
      <vt:lpstr>Thank you</vt:lpstr>
    </vt:vector>
  </TitlesOfParts>
  <Manager>Louise Olney</Manager>
  <Company>The Open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W3Cin Europe-EOWG-JMC</dc:title>
  <dc:subject>Lightning Talk - Design systems are made for people - Dec 2023</dc:subject>
  <dc:creator>Jade.Matos Carew</dc:creator>
  <cp:keywords>EOWG</cp:keywords>
  <dc:description/>
  <cp:lastModifiedBy>Jade.Matos Carew</cp:lastModifiedBy>
  <cp:revision>71</cp:revision>
  <dcterms:created xsi:type="dcterms:W3CDTF">2022-10-21T14:33:01Z</dcterms:created>
  <dcterms:modified xsi:type="dcterms:W3CDTF">2024-01-31T19:45:18Z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0x01010003E7A8613C21C848AD2F91B91A9AAB64</vt:lpwstr>
  </property>
  <property fmtid="{D5CDD505-2E9C-101B-9397-08002B2CF9AE}" pid="3" name="MediaServiceImageTags">
    <vt:lpwstr/>
  </property>
</Properties>
</file>