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snapToGrid="0" snapToObjects="1">
      <p:cViewPr varScale="1">
        <p:scale>
          <a:sx n="55" d="100"/>
          <a:sy n="55" d="100"/>
        </p:scale>
        <p:origin x="68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基于原有的实时数据通道，适配behaviX的数据结构，基于walle/alpha端上模型运行的能力，搭建alscML本地生活适配层；结合数据与模型做端智能决策</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22"/>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
        <p:nvSpPr>
          <p:cNvPr id="117"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18"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1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
        <p:nvSpPr>
          <p:cNvPr id="126" name="标题文本"/>
          <p:cNvSpPr txBox="1">
            <a:spLocks noGrp="1"/>
          </p:cNvSpPr>
          <p:nvPr>
            <p:ph type="title"/>
          </p:nvPr>
        </p:nvSpPr>
        <p:spPr>
          <a:xfrm>
            <a:off x="4833937" y="2303859"/>
            <a:ext cx="14716126" cy="4643438"/>
          </a:xfrm>
          <a:prstGeom prst="rect">
            <a:avLst/>
          </a:prstGeom>
        </p:spPr>
        <p:txBody>
          <a:bodyPr lIns="71437" tIns="71437" rIns="71437" bIns="71437" anchor="b"/>
          <a:lstStyle>
            <a:lvl1pPr defTabSz="821531"/>
          </a:lstStyle>
          <a:p>
            <a:r>
              <a:t>标题文本</a:t>
            </a:r>
          </a:p>
        </p:txBody>
      </p:sp>
      <p:sp>
        <p:nvSpPr>
          <p:cNvPr id="127" name="正文级别 1…"/>
          <p:cNvSpPr txBox="1">
            <a:spLocks noGrp="1"/>
          </p:cNvSpPr>
          <p:nvPr>
            <p:ph type="body" sz="quarter" idx="1"/>
          </p:nvPr>
        </p:nvSpPr>
        <p:spPr>
          <a:xfrm>
            <a:off x="4833937" y="7090171"/>
            <a:ext cx="14716126" cy="1589486"/>
          </a:xfrm>
          <a:prstGeom prst="rect">
            <a:avLst/>
          </a:prstGeom>
        </p:spPr>
        <p:txBody>
          <a:bodyPr lIns="71437" tIns="71437" rIns="71437" bIns="71437" anchor="t"/>
          <a:lstStyle>
            <a:lvl1pPr marL="0" indent="0" algn="ctr" defTabSz="821531">
              <a:spcBef>
                <a:spcPts val="0"/>
              </a:spcBef>
              <a:buSzTx/>
              <a:buNone/>
            </a:lvl1pPr>
            <a:lvl2pPr marL="0" indent="0" algn="ctr" defTabSz="821531">
              <a:spcBef>
                <a:spcPts val="0"/>
              </a:spcBef>
              <a:buSzTx/>
              <a:buNone/>
            </a:lvl2pPr>
            <a:lvl3pPr marL="0" indent="0" algn="ctr" defTabSz="821531">
              <a:spcBef>
                <a:spcPts val="0"/>
              </a:spcBef>
              <a:buSzTx/>
              <a:buNone/>
            </a:lvl3pPr>
            <a:lvl4pPr marL="0" indent="0" algn="ctr" defTabSz="821531">
              <a:spcBef>
                <a:spcPts val="0"/>
              </a:spcBef>
              <a:buSzTx/>
              <a:buNone/>
            </a:lvl4pPr>
            <a:lvl5pPr marL="0" indent="0" algn="ctr" defTabSz="821531">
              <a:spcBef>
                <a:spcPts val="0"/>
              </a:spcBef>
              <a:buSzTx/>
              <a:buNone/>
            </a:lvl5pPr>
          </a:lstStyle>
          <a:p>
            <a:r>
              <a:t>正文级别 1</a:t>
            </a:r>
          </a:p>
          <a:p>
            <a:pPr lvl="1"/>
            <a:r>
              <a:t>正文级别 2</a:t>
            </a:r>
          </a:p>
          <a:p>
            <a:pPr lvl="2"/>
            <a:r>
              <a:t>正文级别 3</a:t>
            </a:r>
          </a:p>
          <a:p>
            <a:pPr lvl="3"/>
            <a:r>
              <a:t>正文级别 4</a:t>
            </a:r>
          </a:p>
          <a:p>
            <a:pPr lvl="4"/>
            <a:r>
              <a:t>正文级别 5</a:t>
            </a:r>
          </a:p>
        </p:txBody>
      </p:sp>
      <p:sp>
        <p:nvSpPr>
          <p:cNvPr id="128" name="幻灯片编号"/>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
        <p:nvSpPr>
          <p:cNvPr id="135" name="标题文本"/>
          <p:cNvSpPr txBox="1">
            <a:spLocks noGrp="1"/>
          </p:cNvSpPr>
          <p:nvPr>
            <p:ph type="title" hasCustomPrompt="1"/>
          </p:nvPr>
        </p:nvSpPr>
        <p:spPr>
          <a:xfrm>
            <a:off x="1778000" y="2298700"/>
            <a:ext cx="20828000" cy="4648200"/>
          </a:xfrm>
          <a:prstGeom prst="rect">
            <a:avLst/>
          </a:prstGeom>
        </p:spPr>
        <p:txBody>
          <a:bodyPr anchor="b"/>
          <a:lstStyle/>
          <a:p>
            <a:r>
              <a:t>标题文本</a:t>
            </a:r>
          </a:p>
        </p:txBody>
      </p:sp>
      <p:sp>
        <p:nvSpPr>
          <p:cNvPr id="136" name="正文级别 1…"/>
          <p:cNvSpPr txBox="1">
            <a:spLocks noGrp="1"/>
          </p:cNvSpPr>
          <p:nvPr>
            <p:ph type="body" sz="quarter" idx="1" hasCustomPrompt="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endParaRPr/>
          </a:p>
          <a:p>
            <a:pPr lvl="2"/>
            <a:endParaRPr/>
          </a:p>
          <a:p>
            <a:pPr lvl="3"/>
            <a:endParaRPr/>
          </a:p>
          <a:p>
            <a:pPr lvl="4"/>
            <a:endParaRPr/>
          </a:p>
        </p:txBody>
      </p:sp>
      <p:sp>
        <p:nvSpPr>
          <p:cNvPr id="137"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图像"/>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图像"/>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ti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ti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ti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ti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t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0.tif"/></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2.jpg" descr="2.jpg"/>
          <p:cNvPicPr>
            <a:picLocks noChangeAspect="1"/>
          </p:cNvPicPr>
          <p:nvPr/>
        </p:nvPicPr>
        <p:blipFill>
          <a:blip r:embed="rId2">
            <a:extLst/>
          </a:blip>
          <a:stretch>
            <a:fillRect/>
          </a:stretch>
        </p:blipFill>
        <p:spPr>
          <a:xfrm>
            <a:off x="2" y="0"/>
            <a:ext cx="24384001" cy="13716000"/>
          </a:xfrm>
          <a:prstGeom prst="rect">
            <a:avLst/>
          </a:prstGeom>
          <a:ln w="12700">
            <a:miter lim="400000"/>
          </a:ln>
        </p:spPr>
      </p:pic>
      <p:sp>
        <p:nvSpPr>
          <p:cNvPr id="147" name="模版主标题微软雅黑粗体80号"/>
          <p:cNvSpPr txBox="1"/>
          <p:nvPr/>
        </p:nvSpPr>
        <p:spPr>
          <a:xfrm>
            <a:off x="8578849" y="5273040"/>
            <a:ext cx="7226301" cy="316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30000"/>
              </a:lnSpc>
              <a:defRPr sz="8000" b="0">
                <a:solidFill>
                  <a:srgbClr val="008CF0"/>
                </a:solidFill>
                <a:latin typeface="Microsoft YaHei"/>
                <a:ea typeface="Microsoft YaHei"/>
                <a:cs typeface="Microsoft YaHei"/>
                <a:sym typeface="Microsoft YaHei"/>
              </a:defRPr>
            </a:lvl1pPr>
          </a:lstStyle>
          <a:p>
            <a:r>
              <a:t>无障碍技术实现</a:t>
            </a:r>
          </a:p>
        </p:txBody>
      </p:sp>
      <p:pic>
        <p:nvPicPr>
          <p:cNvPr id="148" name="图片 1" descr="图片 1"/>
          <p:cNvPicPr>
            <a:picLocks noChangeAspect="1"/>
          </p:cNvPicPr>
          <p:nvPr/>
        </p:nvPicPr>
        <p:blipFill>
          <a:blip r:embed="rId3">
            <a:extLst/>
          </a:blip>
          <a:stretch>
            <a:fillRect/>
          </a:stretch>
        </p:blipFill>
        <p:spPr>
          <a:xfrm>
            <a:off x="9968424" y="517679"/>
            <a:ext cx="4168998" cy="1048298"/>
          </a:xfrm>
          <a:prstGeom prst="rect">
            <a:avLst/>
          </a:prstGeom>
          <a:ln w="12700">
            <a:miter lim="400000"/>
          </a:ln>
        </p:spPr>
      </p:pic>
      <p:sp>
        <p:nvSpPr>
          <p:cNvPr id="149" name="模版主标题微软雅黑粗体80号"/>
          <p:cNvSpPr txBox="1"/>
          <p:nvPr/>
        </p:nvSpPr>
        <p:spPr>
          <a:xfrm>
            <a:off x="10794279" y="8036560"/>
            <a:ext cx="2795440"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0">
                <a:solidFill>
                  <a:srgbClr val="008CF0"/>
                </a:solidFill>
                <a:latin typeface="Microsoft YaHei"/>
                <a:ea typeface="Microsoft YaHei"/>
                <a:cs typeface="Microsoft YaHei"/>
                <a:sym typeface="Microsoft YaHei"/>
              </a:defRPr>
            </a:lvl1pPr>
          </a:lstStyle>
          <a:p>
            <a:r>
              <a:rPr dirty="0" err="1"/>
              <a:t>江雷</a:t>
            </a:r>
            <a:r>
              <a:rPr dirty="0"/>
              <a:t> </a:t>
            </a:r>
            <a:r>
              <a:rPr dirty="0" err="1"/>
              <a:t>饿了么</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273" name="无障碍适配思路（iOS 为例）"/>
          <p:cNvSpPr txBox="1"/>
          <p:nvPr/>
        </p:nvSpPr>
        <p:spPr>
          <a:xfrm>
            <a:off x="1060007" y="629237"/>
            <a:ext cx="9721411"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无障碍适配思路（iOS 为例）</a:t>
            </a:r>
          </a:p>
        </p:txBody>
      </p:sp>
      <p:pic>
        <p:nvPicPr>
          <p:cNvPr id="274"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275" name="打开旁白功能：设置 -&gt; 辅助功能 -&gt; 旁白…"/>
          <p:cNvSpPr txBox="1"/>
          <p:nvPr/>
        </p:nvSpPr>
        <p:spPr>
          <a:xfrm>
            <a:off x="1987873" y="2957559"/>
            <a:ext cx="17085980" cy="943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317500" algn="l" defTabSz="457200">
              <a:lnSpc>
                <a:spcPct val="150000"/>
              </a:lnSpc>
              <a:buClr>
                <a:srgbClr val="000000"/>
              </a:buClr>
              <a:buSzPct val="100000"/>
              <a:buFont typeface="Times Roman"/>
              <a:buAutoNum type="arabicPeriod"/>
              <a:defRPr b="0">
                <a:latin typeface="FZLTZHUNHK--GBK1-0"/>
                <a:ea typeface="FZLTZHUNHK--GBK1-0"/>
                <a:cs typeface="FZLTZHUNHK--GBK1-0"/>
                <a:sym typeface="FZLTZHUNHK--GBK1-0"/>
              </a:defRPr>
            </a:pPr>
            <a:r>
              <a:t>打开旁白功能：设置 -&gt; 辅助功能 -&gt; 旁白</a:t>
            </a:r>
          </a:p>
          <a:p>
            <a:pPr marL="457200" indent="-317500" algn="l" defTabSz="457200">
              <a:lnSpc>
                <a:spcPct val="150000"/>
              </a:lnSpc>
              <a:buClr>
                <a:srgbClr val="000000"/>
              </a:buClr>
              <a:buSzPct val="100000"/>
              <a:buFont typeface="Times Roman"/>
              <a:buAutoNum type="arabicPeriod"/>
              <a:defRPr b="0">
                <a:latin typeface="FZLTZHUNHK--GBK1-0"/>
                <a:ea typeface="FZLTZHUNHK--GBK1-0"/>
                <a:cs typeface="FZLTZHUNHK--GBK1-0"/>
                <a:sym typeface="FZLTZHUNHK--GBK1-0"/>
              </a:defRPr>
            </a:pPr>
            <a:r>
              <a:t>测试页面的无障碍功能，分情况处理：</a:t>
            </a:r>
          </a:p>
          <a:p>
            <a:pPr marL="457200"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自定义焦点区域满足需求</a:t>
            </a:r>
          </a:p>
          <a:p>
            <a:pPr marL="914400" lvl="1"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焦点没问题的话，可以适当完善下诵读的内容，如按钮文本、图片的诵读文案等。有不妥的地方，可以设置accessibilityLabel、accessibilityHint来完善诵读内容</a:t>
            </a:r>
          </a:p>
          <a:p>
            <a:pPr marL="457200"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自定义焦点区域不满足需求</a:t>
            </a:r>
          </a:p>
          <a:p>
            <a:pPr marL="914400" lvl="1"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焦点区域过细</a:t>
            </a:r>
          </a:p>
          <a:p>
            <a:pPr marL="1371600" lvl="2"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比如一个cell中的元素里的每个子元素都可能被识别成一个个小焦点，内容太分散</a:t>
            </a:r>
          </a:p>
          <a:p>
            <a:pPr marL="1371600" lvl="2"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如果想对cell整体使用一个大的焦点，可以通过设置cell.isAccessibilityElement = YES，同时把各个子view的内容拼接，设置到accessibilityLabel中</a:t>
            </a:r>
          </a:p>
          <a:p>
            <a:pPr marL="914400" lvl="1"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焦点不识别</a:t>
            </a:r>
          </a:p>
          <a:p>
            <a:pPr marL="1371600" lvl="2" indent="-317500" algn="l" defTabSz="457200">
              <a:lnSpc>
                <a:spcPct val="150000"/>
              </a:lnSpc>
              <a:buClr>
                <a:srgbClr val="000000"/>
              </a:buClr>
              <a:buSzPct val="125000"/>
              <a:buFont typeface="Times Roman"/>
              <a:buChar char="▪"/>
              <a:defRPr b="0">
                <a:latin typeface="FZLTZHUNHK--GBK1-0"/>
                <a:ea typeface="FZLTZHUNHK--GBK1-0"/>
                <a:cs typeface="FZLTZHUNHK--GBK1-0"/>
                <a:sym typeface="FZLTZHUNHK--GBK1-0"/>
              </a:defRPr>
            </a:pPr>
            <a:r>
              <a:t>常见于复杂页面结构。复杂页面结构导致系统焦点识别无效，这时需要手动维护焦点元素</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技术方案设计"/>
          <p:cNvSpPr txBox="1"/>
          <p:nvPr/>
        </p:nvSpPr>
        <p:spPr>
          <a:xfrm>
            <a:off x="5416673" y="5326398"/>
            <a:ext cx="10556876" cy="245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13000" b="0" spc="650">
                <a:solidFill>
                  <a:srgbClr val="464747"/>
                </a:solidFill>
                <a:latin typeface="Helvetica"/>
                <a:ea typeface="Helvetica"/>
                <a:cs typeface="Helvetica"/>
                <a:sym typeface="Helvetica"/>
              </a:defRPr>
            </a:lvl1pPr>
          </a:lstStyle>
          <a:p>
            <a:r>
              <a:t>技术方案设计</a:t>
            </a:r>
          </a:p>
        </p:txBody>
      </p:sp>
      <p:sp>
        <p:nvSpPr>
          <p:cNvPr id="280" name="圆形"/>
          <p:cNvSpPr/>
          <p:nvPr/>
        </p:nvSpPr>
        <p:spPr>
          <a:xfrm>
            <a:off x="2182661" y="5485148"/>
            <a:ext cx="2035176" cy="2035176"/>
          </a:xfrm>
          <a:prstGeom prst="ellipse">
            <a:avLst/>
          </a:prstGeom>
          <a:solidFill>
            <a:srgbClr val="F94C2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1" name="4"/>
          <p:cNvSpPr txBox="1"/>
          <p:nvPr/>
        </p:nvSpPr>
        <p:spPr>
          <a:xfrm>
            <a:off x="2501240" y="5567698"/>
            <a:ext cx="1347218" cy="197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2000">
                <a:solidFill>
                  <a:srgbClr val="FFFFFF"/>
                </a:solidFill>
                <a:latin typeface="Helvetica"/>
                <a:ea typeface="Helvetica"/>
                <a:cs typeface="Helvetica"/>
                <a:sym typeface="Helvetica"/>
              </a:defRPr>
            </a:lvl1pPr>
          </a:lstStyle>
          <a:p>
            <a:r>
              <a:t>4</a:t>
            </a:r>
          </a:p>
        </p:txBody>
      </p:sp>
      <p:pic>
        <p:nvPicPr>
          <p:cNvPr id="282"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285" name="技术方案设计"/>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技术方案设计</a:t>
            </a:r>
          </a:p>
        </p:txBody>
      </p:sp>
      <p:pic>
        <p:nvPicPr>
          <p:cNvPr id="286"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287" name="圆角矩形"/>
          <p:cNvSpPr/>
          <p:nvPr/>
        </p:nvSpPr>
        <p:spPr>
          <a:xfrm>
            <a:off x="10533967" y="2766597"/>
            <a:ext cx="3236458" cy="779772"/>
          </a:xfrm>
          <a:prstGeom prst="roundRect">
            <a:avLst>
              <a:gd name="adj" fmla="val 50000"/>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8" name="焦点旁白文案"/>
          <p:cNvSpPr txBox="1"/>
          <p:nvPr/>
        </p:nvSpPr>
        <p:spPr>
          <a:xfrm>
            <a:off x="10931408" y="2818345"/>
            <a:ext cx="2441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焦点旁白文案</a:t>
            </a:r>
          </a:p>
        </p:txBody>
      </p:sp>
      <p:sp>
        <p:nvSpPr>
          <p:cNvPr id="289" name="圆角矩形"/>
          <p:cNvSpPr/>
          <p:nvPr/>
        </p:nvSpPr>
        <p:spPr>
          <a:xfrm>
            <a:off x="3031476" y="2764716"/>
            <a:ext cx="3236457" cy="779772"/>
          </a:xfrm>
          <a:prstGeom prst="roundRect">
            <a:avLst>
              <a:gd name="adj" fmla="val 50000"/>
            </a:avLst>
          </a:prstGeom>
          <a:solidFill>
            <a:srgbClr val="FC4B1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0" name="焦点选择"/>
          <p:cNvSpPr txBox="1"/>
          <p:nvPr/>
        </p:nvSpPr>
        <p:spPr>
          <a:xfrm>
            <a:off x="3809918" y="2816464"/>
            <a:ext cx="1679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焦点选择</a:t>
            </a:r>
          </a:p>
        </p:txBody>
      </p:sp>
      <p:sp>
        <p:nvSpPr>
          <p:cNvPr id="291" name="圆角矩形"/>
          <p:cNvSpPr/>
          <p:nvPr/>
        </p:nvSpPr>
        <p:spPr>
          <a:xfrm>
            <a:off x="18033096" y="2764716"/>
            <a:ext cx="3236458" cy="779772"/>
          </a:xfrm>
          <a:prstGeom prst="roundRect">
            <a:avLst>
              <a:gd name="adj" fmla="val 50000"/>
            </a:avLst>
          </a:prstGeom>
          <a:solidFill>
            <a:srgbClr val="1CA4F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2" name="焦点行为辅助"/>
          <p:cNvSpPr txBox="1"/>
          <p:nvPr/>
        </p:nvSpPr>
        <p:spPr>
          <a:xfrm>
            <a:off x="18430538" y="2816464"/>
            <a:ext cx="2441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焦点行为辅助</a:t>
            </a:r>
          </a:p>
        </p:txBody>
      </p:sp>
      <p:sp>
        <p:nvSpPr>
          <p:cNvPr id="293" name="视障用户行为方式…"/>
          <p:cNvSpPr txBox="1"/>
          <p:nvPr/>
        </p:nvSpPr>
        <p:spPr>
          <a:xfrm>
            <a:off x="2954254" y="4553856"/>
            <a:ext cx="3390901" cy="295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50000"/>
              </a:lnSpc>
              <a:buSzPct val="100000"/>
              <a:buChar char="•"/>
              <a:defRPr b="0">
                <a:latin typeface="FZLTZHUNHK--GBK1-0"/>
                <a:ea typeface="FZLTZHUNHK--GBK1-0"/>
                <a:cs typeface="FZLTZHUNHK--GBK1-0"/>
                <a:sym typeface="FZLTZHUNHK--GBK1-0"/>
              </a:defRPr>
            </a:pPr>
            <a:r>
              <a:t>视障用户行为方式</a:t>
            </a:r>
          </a:p>
          <a:p>
            <a:pPr marL="228600" indent="-228600" algn="l">
              <a:lnSpc>
                <a:spcPct val="150000"/>
              </a:lnSpc>
              <a:buSzPct val="100000"/>
              <a:buChar char="•"/>
              <a:defRPr b="0">
                <a:latin typeface="FZLTZHUNHK--GBK1-0"/>
                <a:ea typeface="FZLTZHUNHK--GBK1-0"/>
                <a:cs typeface="FZLTZHUNHK--GBK1-0"/>
                <a:sym typeface="FZLTZHUNHK--GBK1-0"/>
              </a:defRPr>
            </a:pPr>
            <a:r>
              <a:t>焦点管理</a:t>
            </a:r>
          </a:p>
          <a:p>
            <a:pPr marL="228600" indent="-228600" algn="l">
              <a:lnSpc>
                <a:spcPct val="150000"/>
              </a:lnSpc>
              <a:buSzPct val="100000"/>
              <a:buChar char="•"/>
              <a:defRPr b="0">
                <a:latin typeface="FZLTZHUNHK--GBK1-0"/>
                <a:ea typeface="FZLTZHUNHK--GBK1-0"/>
                <a:cs typeface="FZLTZHUNHK--GBK1-0"/>
                <a:sym typeface="FZLTZHUNHK--GBK1-0"/>
              </a:defRPr>
            </a:pPr>
            <a:r>
              <a:t>焦点区域划分</a:t>
            </a:r>
          </a:p>
        </p:txBody>
      </p:sp>
      <p:sp>
        <p:nvSpPr>
          <p:cNvPr id="294" name="旁白文案作用…"/>
          <p:cNvSpPr txBox="1"/>
          <p:nvPr/>
        </p:nvSpPr>
        <p:spPr>
          <a:xfrm>
            <a:off x="10528887" y="4377177"/>
            <a:ext cx="5613835" cy="295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50000"/>
              </a:lnSpc>
              <a:buSzPct val="100000"/>
              <a:buChar char="•"/>
              <a:defRPr b="0">
                <a:latin typeface="FZLTZHUNHK--GBK1-0"/>
                <a:ea typeface="FZLTZHUNHK--GBK1-0"/>
                <a:cs typeface="FZLTZHUNHK--GBK1-0"/>
                <a:sym typeface="FZLTZHUNHK--GBK1-0"/>
              </a:defRPr>
            </a:pPr>
            <a:r>
              <a:t>旁白文案作用</a:t>
            </a:r>
          </a:p>
          <a:p>
            <a:pPr marL="228600" indent="-228600" algn="l">
              <a:lnSpc>
                <a:spcPct val="150000"/>
              </a:lnSpc>
              <a:buSzPct val="100000"/>
              <a:buChar char="•"/>
              <a:defRPr b="0">
                <a:latin typeface="FZLTZHUNHK--GBK1-0"/>
                <a:ea typeface="FZLTZHUNHK--GBK1-0"/>
                <a:cs typeface="FZLTZHUNHK--GBK1-0"/>
                <a:sym typeface="FZLTZHUNHK--GBK1-0"/>
              </a:defRPr>
            </a:pPr>
            <a:r>
              <a:t>旁白文案选择</a:t>
            </a:r>
          </a:p>
          <a:p>
            <a:pPr marL="228600" indent="-228600" algn="l">
              <a:lnSpc>
                <a:spcPct val="150000"/>
              </a:lnSpc>
              <a:buSzPct val="100000"/>
              <a:buChar char="•"/>
              <a:defRPr b="0">
                <a:latin typeface="FZLTZHUNHK--GBK1-0"/>
                <a:ea typeface="FZLTZHUNHK--GBK1-0"/>
                <a:cs typeface="FZLTZHUNHK--GBK1-0"/>
                <a:sym typeface="FZLTZHUNHK--GBK1-0"/>
              </a:defRPr>
            </a:pPr>
            <a:r>
              <a:t>不可读元素适配：图片、icon等</a:t>
            </a:r>
          </a:p>
        </p:txBody>
      </p:sp>
      <p:sp>
        <p:nvSpPr>
          <p:cNvPr id="295" name="可点击按钮…"/>
          <p:cNvSpPr txBox="1"/>
          <p:nvPr/>
        </p:nvSpPr>
        <p:spPr>
          <a:xfrm>
            <a:off x="18072354" y="4377177"/>
            <a:ext cx="2628901" cy="295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50000"/>
              </a:lnSpc>
              <a:buSzPct val="100000"/>
              <a:buChar char="•"/>
              <a:defRPr b="0">
                <a:latin typeface="FZLTZHUNHK--GBK1-0"/>
                <a:ea typeface="FZLTZHUNHK--GBK1-0"/>
                <a:cs typeface="FZLTZHUNHK--GBK1-0"/>
                <a:sym typeface="FZLTZHUNHK--GBK1-0"/>
              </a:defRPr>
            </a:pPr>
            <a:r>
              <a:t>可点击按钮</a:t>
            </a:r>
          </a:p>
          <a:p>
            <a:pPr marL="228600" indent="-228600" algn="l">
              <a:lnSpc>
                <a:spcPct val="150000"/>
              </a:lnSpc>
              <a:buSzPct val="100000"/>
              <a:buChar char="•"/>
              <a:defRPr b="0">
                <a:latin typeface="FZLTZHUNHK--GBK1-0"/>
                <a:ea typeface="FZLTZHUNHK--GBK1-0"/>
                <a:cs typeface="FZLTZHUNHK--GBK1-0"/>
                <a:sym typeface="FZLTZHUNHK--GBK1-0"/>
              </a:defRPr>
            </a:pPr>
            <a:r>
              <a:t>可跳转链接</a:t>
            </a:r>
          </a:p>
          <a:p>
            <a:pPr marL="228600" indent="-228600" algn="l">
              <a:lnSpc>
                <a:spcPct val="150000"/>
              </a:lnSpc>
              <a:buSzPct val="100000"/>
              <a:buChar char="•"/>
              <a:defRPr b="0">
                <a:latin typeface="FZLTZHUNHK--GBK1-0"/>
                <a:ea typeface="FZLTZHUNHK--GBK1-0"/>
                <a:cs typeface="FZLTZHUNHK--GBK1-0"/>
                <a:sym typeface="FZLTZHUNHK--GBK1-0"/>
              </a:defRPr>
            </a:pPr>
            <a:r>
              <a:t>可选中组件等</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300" name="技术方案设计"/>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技术方案设计</a:t>
            </a:r>
          </a:p>
        </p:txBody>
      </p:sp>
      <p:pic>
        <p:nvPicPr>
          <p:cNvPr id="301"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302" name="整体方案"/>
          <p:cNvSpPr txBox="1">
            <a:spLocks noGrp="1"/>
          </p:cNvSpPr>
          <p:nvPr>
            <p:ph type="body" sz="quarter" idx="4294967295"/>
          </p:nvPr>
        </p:nvSpPr>
        <p:spPr>
          <a:xfrm>
            <a:off x="6612154" y="1890641"/>
            <a:ext cx="2479215" cy="779772"/>
          </a:xfrm>
          <a:prstGeom prst="rect">
            <a:avLst/>
          </a:prstGeom>
        </p:spPr>
        <p:txBody>
          <a:bodyPr anchor="t"/>
          <a:lstStyle>
            <a:lvl1pPr marL="444500" indent="-444500" defTabSz="584200">
              <a:spcBef>
                <a:spcPts val="4200"/>
              </a:spcBef>
              <a:buSzPct val="145000"/>
              <a:defRPr sz="3200" b="1">
                <a:latin typeface="FZLTZHUNHK--GBK1-0"/>
                <a:ea typeface="FZLTZHUNHK--GBK1-0"/>
                <a:cs typeface="FZLTZHUNHK--GBK1-0"/>
                <a:sym typeface="FZLTZHUNHK--GBK1-0"/>
              </a:defRPr>
            </a:lvl1pPr>
          </a:lstStyle>
          <a:p>
            <a:r>
              <a:t>整体方案</a:t>
            </a:r>
          </a:p>
        </p:txBody>
      </p:sp>
      <p:sp>
        <p:nvSpPr>
          <p:cNvPr id="303" name="矩形 228"/>
          <p:cNvSpPr/>
          <p:nvPr/>
        </p:nvSpPr>
        <p:spPr>
          <a:xfrm>
            <a:off x="2151486" y="3060395"/>
            <a:ext cx="11821508" cy="4651669"/>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04" name="焦点管理"/>
          <p:cNvSpPr/>
          <p:nvPr/>
        </p:nvSpPr>
        <p:spPr>
          <a:xfrm>
            <a:off x="2227609" y="3123805"/>
            <a:ext cx="1730714" cy="635001"/>
          </a:xfrm>
          <a:prstGeom prst="roundRect">
            <a:avLst>
              <a:gd name="adj" fmla="val 2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chemeClr val="accent1"/>
                </a:solidFill>
                <a:latin typeface="FZLTZHUNHK--GBK1-0"/>
                <a:ea typeface="FZLTZHUNHK--GBK1-0"/>
                <a:cs typeface="FZLTZHUNHK--GBK1-0"/>
                <a:sym typeface="FZLTZHUNHK--GBK1-0"/>
              </a:defRPr>
            </a:lvl1pPr>
          </a:lstStyle>
          <a:p>
            <a:r>
              <a:t>焦点管理</a:t>
            </a:r>
          </a:p>
        </p:txBody>
      </p:sp>
      <p:sp>
        <p:nvSpPr>
          <p:cNvPr id="305" name="嵌套列表"/>
          <p:cNvSpPr/>
          <p:nvPr/>
        </p:nvSpPr>
        <p:spPr>
          <a:xfrm>
            <a:off x="2558119" y="3848166"/>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嵌套列表</a:t>
            </a:r>
          </a:p>
        </p:txBody>
      </p:sp>
      <p:sp>
        <p:nvSpPr>
          <p:cNvPr id="306" name="自定义view"/>
          <p:cNvSpPr/>
          <p:nvPr/>
        </p:nvSpPr>
        <p:spPr>
          <a:xfrm>
            <a:off x="5310277" y="3848166"/>
            <a:ext cx="2223393"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自定义view</a:t>
            </a:r>
          </a:p>
        </p:txBody>
      </p:sp>
      <p:sp>
        <p:nvSpPr>
          <p:cNvPr id="307" name="动态元素"/>
          <p:cNvSpPr/>
          <p:nvPr/>
        </p:nvSpPr>
        <p:spPr>
          <a:xfrm>
            <a:off x="8071553" y="3848166"/>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动态元素</a:t>
            </a:r>
          </a:p>
        </p:txBody>
      </p:sp>
      <p:sp>
        <p:nvSpPr>
          <p:cNvPr id="308" name="需求"/>
          <p:cNvSpPr/>
          <p:nvPr/>
        </p:nvSpPr>
        <p:spPr>
          <a:xfrm>
            <a:off x="16357795" y="4208485"/>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需求</a:t>
            </a:r>
          </a:p>
        </p:txBody>
      </p:sp>
      <p:sp>
        <p:nvSpPr>
          <p:cNvPr id="309" name="视觉"/>
          <p:cNvSpPr/>
          <p:nvPr/>
        </p:nvSpPr>
        <p:spPr>
          <a:xfrm>
            <a:off x="18834670" y="4195785"/>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视觉</a:t>
            </a:r>
          </a:p>
        </p:txBody>
      </p:sp>
      <p:sp>
        <p:nvSpPr>
          <p:cNvPr id="310" name="矩形 228"/>
          <p:cNvSpPr/>
          <p:nvPr/>
        </p:nvSpPr>
        <p:spPr>
          <a:xfrm>
            <a:off x="16031421" y="3263329"/>
            <a:ext cx="5355157" cy="2796987"/>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11" name="规范制定：研发流程规范"/>
          <p:cNvSpPr/>
          <p:nvPr/>
        </p:nvSpPr>
        <p:spPr>
          <a:xfrm>
            <a:off x="16650465" y="3329045"/>
            <a:ext cx="4434422" cy="635001"/>
          </a:xfrm>
          <a:prstGeom prst="roundRect">
            <a:avLst>
              <a:gd name="adj" fmla="val 2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chemeClr val="accent1"/>
                </a:solidFill>
                <a:latin typeface="FZLTZHUNHK--GBK1-0"/>
                <a:ea typeface="FZLTZHUNHK--GBK1-0"/>
                <a:cs typeface="FZLTZHUNHK--GBK1-0"/>
                <a:sym typeface="FZLTZHUNHK--GBK1-0"/>
              </a:defRPr>
            </a:lvl1pPr>
          </a:lstStyle>
          <a:p>
            <a:r>
              <a:t>规范制定：研发流程规范</a:t>
            </a:r>
          </a:p>
        </p:txBody>
      </p:sp>
      <p:sp>
        <p:nvSpPr>
          <p:cNvPr id="312" name="稳定性"/>
          <p:cNvSpPr txBox="1"/>
          <p:nvPr/>
        </p:nvSpPr>
        <p:spPr>
          <a:xfrm>
            <a:off x="17628068" y="1866594"/>
            <a:ext cx="2479215" cy="77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444500" indent="-444500" algn="l" defTabSz="584200">
              <a:spcBef>
                <a:spcPts val="4200"/>
              </a:spcBef>
              <a:buSzPct val="145000"/>
              <a:buChar char="•"/>
              <a:defRPr sz="3200">
                <a:latin typeface="FZLTZHUNHK--GBK1-0"/>
                <a:ea typeface="FZLTZHUNHK--GBK1-0"/>
                <a:cs typeface="FZLTZHUNHK--GBK1-0"/>
                <a:sym typeface="FZLTZHUNHK--GBK1-0"/>
              </a:defRPr>
            </a:lvl1pPr>
          </a:lstStyle>
          <a:p>
            <a:r>
              <a:t>稳定性</a:t>
            </a:r>
          </a:p>
        </p:txBody>
      </p:sp>
      <p:sp>
        <p:nvSpPr>
          <p:cNvPr id="313" name="可选中组件"/>
          <p:cNvSpPr/>
          <p:nvPr/>
        </p:nvSpPr>
        <p:spPr>
          <a:xfrm>
            <a:off x="2378766" y="11436425"/>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可选中组件</a:t>
            </a:r>
          </a:p>
        </p:txBody>
      </p:sp>
      <p:sp>
        <p:nvSpPr>
          <p:cNvPr id="314" name="按钮"/>
          <p:cNvSpPr/>
          <p:nvPr/>
        </p:nvSpPr>
        <p:spPr>
          <a:xfrm>
            <a:off x="4960865" y="10143186"/>
            <a:ext cx="2223393"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按钮</a:t>
            </a:r>
          </a:p>
        </p:txBody>
      </p:sp>
      <p:sp>
        <p:nvSpPr>
          <p:cNvPr id="315" name="iconfont"/>
          <p:cNvSpPr/>
          <p:nvPr/>
        </p:nvSpPr>
        <p:spPr>
          <a:xfrm>
            <a:off x="2438928" y="10143186"/>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iconfont</a:t>
            </a:r>
          </a:p>
        </p:txBody>
      </p:sp>
      <p:sp>
        <p:nvSpPr>
          <p:cNvPr id="316" name="矩形 228"/>
          <p:cNvSpPr/>
          <p:nvPr/>
        </p:nvSpPr>
        <p:spPr>
          <a:xfrm>
            <a:off x="2091324" y="8114746"/>
            <a:ext cx="5516252" cy="4360771"/>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17" name="朗读文案"/>
          <p:cNvSpPr/>
          <p:nvPr/>
        </p:nvSpPr>
        <p:spPr>
          <a:xfrm>
            <a:off x="2167448" y="8178156"/>
            <a:ext cx="1730714" cy="635001"/>
          </a:xfrm>
          <a:prstGeom prst="roundRect">
            <a:avLst>
              <a:gd name="adj" fmla="val 2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chemeClr val="accent1"/>
                </a:solidFill>
                <a:latin typeface="FZLTZHUNHK--GBK1-0"/>
                <a:ea typeface="FZLTZHUNHK--GBK1-0"/>
                <a:cs typeface="FZLTZHUNHK--GBK1-0"/>
                <a:sym typeface="FZLTZHUNHK--GBK1-0"/>
              </a:defRPr>
            </a:lvl1pPr>
          </a:lstStyle>
          <a:p>
            <a:r>
              <a:t>朗读文案</a:t>
            </a:r>
          </a:p>
        </p:txBody>
      </p:sp>
      <p:sp>
        <p:nvSpPr>
          <p:cNvPr id="318" name="文本组件"/>
          <p:cNvSpPr/>
          <p:nvPr/>
        </p:nvSpPr>
        <p:spPr>
          <a:xfrm>
            <a:off x="2378766" y="8849946"/>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文本组件</a:t>
            </a:r>
          </a:p>
        </p:txBody>
      </p:sp>
      <p:sp>
        <p:nvSpPr>
          <p:cNvPr id="319" name="图片"/>
          <p:cNvSpPr/>
          <p:nvPr/>
        </p:nvSpPr>
        <p:spPr>
          <a:xfrm>
            <a:off x="4960865" y="8869556"/>
            <a:ext cx="2223393"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图片</a:t>
            </a:r>
          </a:p>
        </p:txBody>
      </p:sp>
      <p:sp>
        <p:nvSpPr>
          <p:cNvPr id="320" name="开发"/>
          <p:cNvSpPr/>
          <p:nvPr/>
        </p:nvSpPr>
        <p:spPr>
          <a:xfrm>
            <a:off x="16358865" y="5087925"/>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开发</a:t>
            </a:r>
          </a:p>
        </p:txBody>
      </p:sp>
      <p:sp>
        <p:nvSpPr>
          <p:cNvPr id="321" name="测试"/>
          <p:cNvSpPr/>
          <p:nvPr/>
        </p:nvSpPr>
        <p:spPr>
          <a:xfrm>
            <a:off x="18835741" y="5075225"/>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测试</a:t>
            </a:r>
          </a:p>
        </p:txBody>
      </p:sp>
      <p:sp>
        <p:nvSpPr>
          <p:cNvPr id="322" name="矩形 228"/>
          <p:cNvSpPr/>
          <p:nvPr/>
        </p:nvSpPr>
        <p:spPr>
          <a:xfrm>
            <a:off x="1917776" y="2819452"/>
            <a:ext cx="12397855" cy="9976228"/>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23" name="矩形 228"/>
          <p:cNvSpPr/>
          <p:nvPr/>
        </p:nvSpPr>
        <p:spPr>
          <a:xfrm>
            <a:off x="15677475" y="2759836"/>
            <a:ext cx="6063050" cy="9976228"/>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24" name="无障碍测试"/>
          <p:cNvSpPr/>
          <p:nvPr/>
        </p:nvSpPr>
        <p:spPr>
          <a:xfrm>
            <a:off x="16357795" y="736503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无障碍测试</a:t>
            </a:r>
          </a:p>
        </p:txBody>
      </p:sp>
      <p:sp>
        <p:nvSpPr>
          <p:cNvPr id="325" name="无障碍报告"/>
          <p:cNvSpPr/>
          <p:nvPr/>
        </p:nvSpPr>
        <p:spPr>
          <a:xfrm>
            <a:off x="18834670" y="735233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无障碍报告</a:t>
            </a:r>
          </a:p>
        </p:txBody>
      </p:sp>
      <p:sp>
        <p:nvSpPr>
          <p:cNvPr id="326" name="矩形 228"/>
          <p:cNvSpPr/>
          <p:nvPr/>
        </p:nvSpPr>
        <p:spPr>
          <a:xfrm>
            <a:off x="16031421" y="6419881"/>
            <a:ext cx="5355157" cy="2796987"/>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27" name="圆角矩形"/>
          <p:cNvSpPr/>
          <p:nvPr/>
        </p:nvSpPr>
        <p:spPr>
          <a:xfrm>
            <a:off x="17255997" y="6486331"/>
            <a:ext cx="2646220" cy="635001"/>
          </a:xfrm>
          <a:prstGeom prst="roundRect">
            <a:avLst>
              <a:gd name="adj" fmla="val 20000"/>
            </a:avLst>
          </a:prstGeom>
          <a:solidFill>
            <a:srgbClr val="FFFFFF"/>
          </a:solidFill>
          <a:ln w="12700">
            <a:miter lim="400000"/>
          </a:ln>
        </p:spPr>
        <p:txBody>
          <a:bodyPr lIns="0" tIns="0" rIns="0" bIns="0" anchor="ctr"/>
          <a:lstStyle/>
          <a:p>
            <a:pPr>
              <a:defRPr sz="2400" b="0">
                <a:solidFill>
                  <a:schemeClr val="accent1"/>
                </a:solidFill>
              </a:defRPr>
            </a:pPr>
            <a:endParaRPr/>
          </a:p>
        </p:txBody>
      </p:sp>
      <p:sp>
        <p:nvSpPr>
          <p:cNvPr id="328" name="用户维护"/>
          <p:cNvSpPr/>
          <p:nvPr/>
        </p:nvSpPr>
        <p:spPr>
          <a:xfrm>
            <a:off x="16358865" y="824447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用户维护</a:t>
            </a:r>
          </a:p>
        </p:txBody>
      </p:sp>
      <p:sp>
        <p:nvSpPr>
          <p:cNvPr id="329" name="渠道宣传"/>
          <p:cNvSpPr/>
          <p:nvPr/>
        </p:nvSpPr>
        <p:spPr>
          <a:xfrm>
            <a:off x="18835741" y="823177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渠道宣传</a:t>
            </a:r>
          </a:p>
        </p:txBody>
      </p:sp>
      <p:sp>
        <p:nvSpPr>
          <p:cNvPr id="330" name="自动检测"/>
          <p:cNvSpPr/>
          <p:nvPr/>
        </p:nvSpPr>
        <p:spPr>
          <a:xfrm>
            <a:off x="16357795" y="10521591"/>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自动检测</a:t>
            </a:r>
          </a:p>
        </p:txBody>
      </p:sp>
      <p:sp>
        <p:nvSpPr>
          <p:cNvPr id="331" name="自动上报"/>
          <p:cNvSpPr/>
          <p:nvPr/>
        </p:nvSpPr>
        <p:spPr>
          <a:xfrm>
            <a:off x="18834670" y="10508891"/>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自动上报</a:t>
            </a:r>
          </a:p>
        </p:txBody>
      </p:sp>
      <p:sp>
        <p:nvSpPr>
          <p:cNvPr id="332" name="矩形 228"/>
          <p:cNvSpPr/>
          <p:nvPr/>
        </p:nvSpPr>
        <p:spPr>
          <a:xfrm>
            <a:off x="16031421" y="9576434"/>
            <a:ext cx="5355157" cy="2796987"/>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33" name="检测报告"/>
          <p:cNvSpPr/>
          <p:nvPr/>
        </p:nvSpPr>
        <p:spPr>
          <a:xfrm>
            <a:off x="16358865" y="11401031"/>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检测报告</a:t>
            </a:r>
          </a:p>
        </p:txBody>
      </p:sp>
      <p:sp>
        <p:nvSpPr>
          <p:cNvPr id="334" name="异常分析"/>
          <p:cNvSpPr/>
          <p:nvPr/>
        </p:nvSpPr>
        <p:spPr>
          <a:xfrm>
            <a:off x="18835741" y="11388331"/>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异常分析</a:t>
            </a:r>
          </a:p>
        </p:txBody>
      </p:sp>
      <p:sp>
        <p:nvSpPr>
          <p:cNvPr id="335" name="大焦点管理"/>
          <p:cNvSpPr/>
          <p:nvPr/>
        </p:nvSpPr>
        <p:spPr>
          <a:xfrm>
            <a:off x="4960865" y="11422991"/>
            <a:ext cx="2223393"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大焦点管理</a:t>
            </a:r>
          </a:p>
        </p:txBody>
      </p:sp>
      <p:sp>
        <p:nvSpPr>
          <p:cNvPr id="336" name="非文本组件"/>
          <p:cNvSpPr/>
          <p:nvPr/>
        </p:nvSpPr>
        <p:spPr>
          <a:xfrm>
            <a:off x="10832831" y="3848166"/>
            <a:ext cx="2223393"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非文本组件</a:t>
            </a:r>
          </a:p>
        </p:txBody>
      </p:sp>
      <p:sp>
        <p:nvSpPr>
          <p:cNvPr id="337" name="键盘"/>
          <p:cNvSpPr/>
          <p:nvPr/>
        </p:nvSpPr>
        <p:spPr>
          <a:xfrm>
            <a:off x="8745253" y="11436425"/>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键盘</a:t>
            </a:r>
          </a:p>
        </p:txBody>
      </p:sp>
      <p:sp>
        <p:nvSpPr>
          <p:cNvPr id="338" name="搜索栏"/>
          <p:cNvSpPr/>
          <p:nvPr/>
        </p:nvSpPr>
        <p:spPr>
          <a:xfrm>
            <a:off x="11327352" y="10143186"/>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搜索栏</a:t>
            </a:r>
          </a:p>
        </p:txBody>
      </p:sp>
      <p:sp>
        <p:nvSpPr>
          <p:cNvPr id="339" name="按钮"/>
          <p:cNvSpPr/>
          <p:nvPr/>
        </p:nvSpPr>
        <p:spPr>
          <a:xfrm>
            <a:off x="8805416" y="10143186"/>
            <a:ext cx="2223393"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按钮</a:t>
            </a:r>
          </a:p>
        </p:txBody>
      </p:sp>
      <p:sp>
        <p:nvSpPr>
          <p:cNvPr id="340" name="矩形 228"/>
          <p:cNvSpPr/>
          <p:nvPr/>
        </p:nvSpPr>
        <p:spPr>
          <a:xfrm>
            <a:off x="8457811" y="8114746"/>
            <a:ext cx="5516252" cy="4360771"/>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341" name="焦点行为辅助"/>
          <p:cNvSpPr/>
          <p:nvPr/>
        </p:nvSpPr>
        <p:spPr>
          <a:xfrm>
            <a:off x="8726314" y="8209452"/>
            <a:ext cx="2223394" cy="635001"/>
          </a:xfrm>
          <a:prstGeom prst="roundRect">
            <a:avLst>
              <a:gd name="adj" fmla="val 2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l">
              <a:defRPr sz="2400" b="0">
                <a:solidFill>
                  <a:schemeClr val="accent1"/>
                </a:solidFill>
                <a:latin typeface="FZLTZHUNHK--GBK1-0"/>
                <a:ea typeface="FZLTZHUNHK--GBK1-0"/>
                <a:cs typeface="FZLTZHUNHK--GBK1-0"/>
                <a:sym typeface="FZLTZHUNHK--GBK1-0"/>
              </a:defRPr>
            </a:lvl1pPr>
          </a:lstStyle>
          <a:p>
            <a:r>
              <a:t>焦点行为辅助</a:t>
            </a:r>
          </a:p>
        </p:txBody>
      </p:sp>
      <p:sp>
        <p:nvSpPr>
          <p:cNvPr id="342" name="静态文本"/>
          <p:cNvSpPr/>
          <p:nvPr/>
        </p:nvSpPr>
        <p:spPr>
          <a:xfrm>
            <a:off x="8745253" y="8849946"/>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静态文本</a:t>
            </a:r>
          </a:p>
        </p:txBody>
      </p:sp>
      <p:sp>
        <p:nvSpPr>
          <p:cNvPr id="343" name="链接"/>
          <p:cNvSpPr/>
          <p:nvPr/>
        </p:nvSpPr>
        <p:spPr>
          <a:xfrm>
            <a:off x="11327352" y="8851900"/>
            <a:ext cx="2223394" cy="635000"/>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链接</a:t>
            </a:r>
          </a:p>
        </p:txBody>
      </p:sp>
      <p:sp>
        <p:nvSpPr>
          <p:cNvPr id="344" name="是否可选中"/>
          <p:cNvSpPr/>
          <p:nvPr/>
        </p:nvSpPr>
        <p:spPr>
          <a:xfrm>
            <a:off x="11327352" y="11422991"/>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是否可选中</a:t>
            </a:r>
          </a:p>
        </p:txBody>
      </p:sp>
      <p:sp>
        <p:nvSpPr>
          <p:cNvPr id="345" name="普通列表"/>
          <p:cNvSpPr/>
          <p:nvPr/>
        </p:nvSpPr>
        <p:spPr>
          <a:xfrm>
            <a:off x="2540835" y="4982479"/>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普通列表</a:t>
            </a:r>
          </a:p>
        </p:txBody>
      </p:sp>
      <p:sp>
        <p:nvSpPr>
          <p:cNvPr id="346" name="瀑布流列表"/>
          <p:cNvSpPr/>
          <p:nvPr/>
        </p:nvSpPr>
        <p:spPr>
          <a:xfrm>
            <a:off x="5292993" y="4982479"/>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瀑布流列表</a:t>
            </a:r>
          </a:p>
        </p:txBody>
      </p:sp>
      <p:sp>
        <p:nvSpPr>
          <p:cNvPr id="347" name="弹窗"/>
          <p:cNvSpPr/>
          <p:nvPr/>
        </p:nvSpPr>
        <p:spPr>
          <a:xfrm>
            <a:off x="8054269" y="4982479"/>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弹窗</a:t>
            </a:r>
          </a:p>
        </p:txBody>
      </p:sp>
      <p:sp>
        <p:nvSpPr>
          <p:cNvPr id="348" name="Toast"/>
          <p:cNvSpPr/>
          <p:nvPr/>
        </p:nvSpPr>
        <p:spPr>
          <a:xfrm>
            <a:off x="10815546" y="4982479"/>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Toast</a:t>
            </a:r>
          </a:p>
        </p:txBody>
      </p:sp>
      <p:sp>
        <p:nvSpPr>
          <p:cNvPr id="349" name="焦点范围"/>
          <p:cNvSpPr/>
          <p:nvPr/>
        </p:nvSpPr>
        <p:spPr>
          <a:xfrm>
            <a:off x="2571645" y="626281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焦点范围</a:t>
            </a:r>
          </a:p>
        </p:txBody>
      </p:sp>
      <p:sp>
        <p:nvSpPr>
          <p:cNvPr id="350" name="焦点切换"/>
          <p:cNvSpPr/>
          <p:nvPr/>
        </p:nvSpPr>
        <p:spPr>
          <a:xfrm>
            <a:off x="5323803" y="626281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焦点切换</a:t>
            </a:r>
          </a:p>
        </p:txBody>
      </p:sp>
      <p:sp>
        <p:nvSpPr>
          <p:cNvPr id="351" name="导航"/>
          <p:cNvSpPr/>
          <p:nvPr/>
        </p:nvSpPr>
        <p:spPr>
          <a:xfrm>
            <a:off x="8085080" y="626281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导航</a:t>
            </a:r>
          </a:p>
        </p:txBody>
      </p:sp>
      <p:sp>
        <p:nvSpPr>
          <p:cNvPr id="352" name="装饰元素"/>
          <p:cNvSpPr/>
          <p:nvPr/>
        </p:nvSpPr>
        <p:spPr>
          <a:xfrm>
            <a:off x="10846357" y="6262818"/>
            <a:ext cx="2223394" cy="635001"/>
          </a:xfrm>
          <a:prstGeom prst="roundRect">
            <a:avLst>
              <a:gd name="adj" fmla="val 200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装饰元素</a:t>
            </a:r>
          </a:p>
        </p:txBody>
      </p:sp>
      <p:sp>
        <p:nvSpPr>
          <p:cNvPr id="353" name="专业合作：深圳无障碍协会"/>
          <p:cNvSpPr/>
          <p:nvPr/>
        </p:nvSpPr>
        <p:spPr>
          <a:xfrm>
            <a:off x="16825560" y="6486331"/>
            <a:ext cx="4434421" cy="635001"/>
          </a:xfrm>
          <a:prstGeom prst="roundRect">
            <a:avLst>
              <a:gd name="adj" fmla="val 2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chemeClr val="accent1"/>
                </a:solidFill>
                <a:latin typeface="FZLTZHUNHK--GBK1-0"/>
                <a:ea typeface="FZLTZHUNHK--GBK1-0"/>
                <a:cs typeface="FZLTZHUNHK--GBK1-0"/>
                <a:sym typeface="FZLTZHUNHK--GBK1-0"/>
              </a:defRPr>
            </a:lvl1pPr>
          </a:lstStyle>
          <a:p>
            <a:r>
              <a:t>专业合作：深圳无障碍协会</a:t>
            </a:r>
          </a:p>
        </p:txBody>
      </p:sp>
      <p:sp>
        <p:nvSpPr>
          <p:cNvPr id="354" name="自动化检测：淘宝途明平台"/>
          <p:cNvSpPr/>
          <p:nvPr/>
        </p:nvSpPr>
        <p:spPr>
          <a:xfrm>
            <a:off x="16650465" y="9643619"/>
            <a:ext cx="4434422" cy="635001"/>
          </a:xfrm>
          <a:prstGeom prst="roundRect">
            <a:avLst>
              <a:gd name="adj" fmla="val 2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chemeClr val="accent1"/>
                </a:solidFill>
                <a:latin typeface="FZLTZHUNHK--GBK1-0"/>
                <a:ea typeface="FZLTZHUNHK--GBK1-0"/>
                <a:cs typeface="FZLTZHUNHK--GBK1-0"/>
                <a:sym typeface="FZLTZHUNHK--GBK1-0"/>
              </a:defRPr>
            </a:lvl1pPr>
          </a:lstStyle>
          <a:p>
            <a:r>
              <a:t>自动化检测：淘宝途明平台</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常见适配案例"/>
          <p:cNvSpPr txBox="1"/>
          <p:nvPr/>
        </p:nvSpPr>
        <p:spPr>
          <a:xfrm>
            <a:off x="5416673" y="5326398"/>
            <a:ext cx="10556876" cy="245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13000" b="0" spc="650">
                <a:solidFill>
                  <a:srgbClr val="464747"/>
                </a:solidFill>
                <a:latin typeface="Helvetica"/>
                <a:ea typeface="Helvetica"/>
                <a:cs typeface="Helvetica"/>
                <a:sym typeface="Helvetica"/>
              </a:defRPr>
            </a:lvl1pPr>
          </a:lstStyle>
          <a:p>
            <a:r>
              <a:t>常见适配案例</a:t>
            </a:r>
          </a:p>
        </p:txBody>
      </p:sp>
      <p:sp>
        <p:nvSpPr>
          <p:cNvPr id="359" name="圆形"/>
          <p:cNvSpPr/>
          <p:nvPr/>
        </p:nvSpPr>
        <p:spPr>
          <a:xfrm>
            <a:off x="2182661" y="5485148"/>
            <a:ext cx="2035176" cy="2035176"/>
          </a:xfrm>
          <a:prstGeom prst="ellipse">
            <a:avLst/>
          </a:prstGeom>
          <a:solidFill>
            <a:srgbClr val="F94C2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0" name="5"/>
          <p:cNvSpPr txBox="1"/>
          <p:nvPr/>
        </p:nvSpPr>
        <p:spPr>
          <a:xfrm>
            <a:off x="2501240" y="5567698"/>
            <a:ext cx="1347218" cy="197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2000">
                <a:solidFill>
                  <a:srgbClr val="FFFFFF"/>
                </a:solidFill>
                <a:latin typeface="Helvetica"/>
                <a:ea typeface="Helvetica"/>
                <a:cs typeface="Helvetica"/>
                <a:sym typeface="Helvetica"/>
              </a:defRPr>
            </a:lvl1pPr>
          </a:lstStyle>
          <a:p>
            <a:r>
              <a:t>5</a:t>
            </a:r>
          </a:p>
        </p:txBody>
      </p:sp>
      <p:pic>
        <p:nvPicPr>
          <p:cNvPr id="361"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364" name="常见适配案例"/>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常见适配案例</a:t>
            </a:r>
          </a:p>
        </p:txBody>
      </p:sp>
      <p:pic>
        <p:nvPicPr>
          <p:cNvPr id="365"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366" name="在弹层出现时，无障碍模式应只对弹层中的元素进行聚焦，被弹层本身，或半透明空白区域覆盖的元素不应被盲人感知。如果此时用户可以透过弹层对被覆盖的元素进行聚焦或其他操作，即为“焦点穿透”。"/>
          <p:cNvSpPr txBox="1"/>
          <p:nvPr/>
        </p:nvSpPr>
        <p:spPr>
          <a:xfrm>
            <a:off x="6477000" y="4039577"/>
            <a:ext cx="14354216"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defRPr sz="2400" b="0"/>
            </a:lvl1pPr>
          </a:lstStyle>
          <a:p>
            <a:r>
              <a:t>在弹层出现时，无障碍模式应只对弹层中的元素进行聚焦，被弹层本身，或半透明空白区域覆盖的元素不应被盲人感知。如果此时用户可以透过弹层对被覆盖的元素进行聚焦或其他操作，即为“焦点穿透”。</a:t>
            </a:r>
          </a:p>
        </p:txBody>
      </p:sp>
      <p:sp>
        <p:nvSpPr>
          <p:cNvPr id="367" name="问题："/>
          <p:cNvSpPr txBox="1"/>
          <p:nvPr/>
        </p:nvSpPr>
        <p:spPr>
          <a:xfrm>
            <a:off x="6477000" y="3173872"/>
            <a:ext cx="1257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defRPr>
            </a:lvl1pPr>
          </a:lstStyle>
          <a:p>
            <a:r>
              <a:t>问题：</a:t>
            </a:r>
          </a:p>
        </p:txBody>
      </p:sp>
      <p:sp>
        <p:nvSpPr>
          <p:cNvPr id="368" name="UIView 中，提供了 accessibilityViewIsModal 属性，用于屏蔽不该被聚焦的元素。当某个元素被设置了 accessibilityViewIsModal = YES 后，它的兄弟元素会被旁白模式忽略。结合上面的例子，可以将弹层的根节点设置为 accessibilityViewIsModal = YES 。"/>
          <p:cNvSpPr txBox="1"/>
          <p:nvPr/>
        </p:nvSpPr>
        <p:spPr>
          <a:xfrm>
            <a:off x="6477000" y="6713824"/>
            <a:ext cx="14502576" cy="135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Times Roman"/>
                <a:ea typeface="Times Roman"/>
                <a:cs typeface="Times Roman"/>
                <a:sym typeface="Times Roman"/>
              </a:defRPr>
            </a:pPr>
            <a:r>
              <a:t>UIView 中，提供了 accessibilityViewIsModal 属性，用于屏蔽不该被聚焦的元素。当某个元素被设置了 accessibilityViewIsModal = YES 后，它的兄弟元素会被旁白模式忽略。结合上面的例子，可以将弹层的根节点设置为 accessibilityViewIsModal = YES 。</a:t>
            </a:r>
          </a:p>
        </p:txBody>
      </p:sp>
      <p:sp>
        <p:nvSpPr>
          <p:cNvPr id="369" name="解决方案："/>
          <p:cNvSpPr txBox="1"/>
          <p:nvPr/>
        </p:nvSpPr>
        <p:spPr>
          <a:xfrm>
            <a:off x="6477000" y="5848120"/>
            <a:ext cx="2019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defRPr>
            </a:lvl1pPr>
          </a:lstStyle>
          <a:p>
            <a:r>
              <a:t>解决方案：</a:t>
            </a:r>
          </a:p>
        </p:txBody>
      </p:sp>
      <p:sp>
        <p:nvSpPr>
          <p:cNvPr id="370" name="代码示例："/>
          <p:cNvSpPr txBox="1"/>
          <p:nvPr/>
        </p:nvSpPr>
        <p:spPr>
          <a:xfrm>
            <a:off x="6477000" y="8908894"/>
            <a:ext cx="2019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defRPr>
            </a:lvl1pPr>
          </a:lstStyle>
          <a:p>
            <a:r>
              <a:t>代码示例：</a:t>
            </a:r>
          </a:p>
        </p:txBody>
      </p:sp>
      <p:sp>
        <p:nvSpPr>
          <p:cNvPr id="371" name="{…"/>
          <p:cNvSpPr txBox="1"/>
          <p:nvPr/>
        </p:nvSpPr>
        <p:spPr>
          <a:xfrm>
            <a:off x="6477000" y="10063167"/>
            <a:ext cx="14502576"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FZLTZHUNHK--GBK1-0"/>
                <a:ea typeface="FZLTZHUNHK--GBK1-0"/>
                <a:cs typeface="FZLTZHUNHK--GBK1-0"/>
                <a:sym typeface="FZLTZHUNHK--GBK1-0"/>
              </a:defRPr>
            </a:pPr>
            <a:r>
              <a:t>{</a:t>
            </a:r>
          </a:p>
          <a:p>
            <a:pPr algn="l" defTabSz="457200">
              <a:defRPr sz="2400" b="0">
                <a:latin typeface="FZLTZHUNHK--GBK1-0"/>
                <a:ea typeface="FZLTZHUNHK--GBK1-0"/>
                <a:cs typeface="FZLTZHUNHK--GBK1-0"/>
                <a:sym typeface="FZLTZHUNHK--GBK1-0"/>
              </a:defRPr>
            </a:pPr>
            <a:r>
              <a:t>    view.accessibilityViewIsModal = YES;</a:t>
            </a:r>
          </a:p>
          <a:p>
            <a:pPr algn="l" defTabSz="457200">
              <a:defRPr sz="2400" b="0">
                <a:latin typeface="FZLTZHUNHK--GBK1-0"/>
                <a:ea typeface="FZLTZHUNHK--GBK1-0"/>
                <a:cs typeface="FZLTZHUNHK--GBK1-0"/>
                <a:sym typeface="FZLTZHUNHK--GBK1-0"/>
              </a:defRPr>
            </a:pPr>
            <a:r>
              <a:t>}</a:t>
            </a:r>
          </a:p>
        </p:txBody>
      </p:sp>
      <p:pic>
        <p:nvPicPr>
          <p:cNvPr id="372" name="图像" descr="图像"/>
          <p:cNvPicPr>
            <a:picLocks noChangeAspect="1"/>
          </p:cNvPicPr>
          <p:nvPr/>
        </p:nvPicPr>
        <p:blipFill>
          <a:blip r:embed="rId4">
            <a:extLst/>
          </a:blip>
          <a:stretch>
            <a:fillRect/>
          </a:stretch>
        </p:blipFill>
        <p:spPr>
          <a:xfrm>
            <a:off x="1016000" y="2921000"/>
            <a:ext cx="4064000" cy="879334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377" name="常见适配案例"/>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常见适配案例</a:t>
            </a:r>
          </a:p>
        </p:txBody>
      </p:sp>
      <p:pic>
        <p:nvPicPr>
          <p:cNvPr id="378"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379" name="系统自动识别的无障碍，会把下面的推荐列表当成一个大焦点。从而导致推荐列表无障碍失效"/>
          <p:cNvSpPr txBox="1"/>
          <p:nvPr/>
        </p:nvSpPr>
        <p:spPr>
          <a:xfrm>
            <a:off x="6477000" y="4032196"/>
            <a:ext cx="14248515"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defRPr sz="2400" b="0">
                <a:latin typeface="FZLTZHUNHK--GBK1-0"/>
                <a:ea typeface="FZLTZHUNHK--GBK1-0"/>
                <a:cs typeface="FZLTZHUNHK--GBK1-0"/>
                <a:sym typeface="FZLTZHUNHK--GBK1-0"/>
              </a:defRPr>
            </a:lvl1pPr>
          </a:lstStyle>
          <a:p>
            <a:r>
              <a:t>系统自动识别的无障碍，会把下面的推荐列表当成一个大焦点。从而导致推荐列表无障碍失效</a:t>
            </a:r>
          </a:p>
        </p:txBody>
      </p:sp>
      <p:sp>
        <p:nvSpPr>
          <p:cNvPr id="380" name="问题："/>
          <p:cNvSpPr txBox="1"/>
          <p:nvPr/>
        </p:nvSpPr>
        <p:spPr>
          <a:xfrm>
            <a:off x="6477000" y="3173872"/>
            <a:ext cx="1257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问题：</a:t>
            </a:r>
          </a:p>
        </p:txBody>
      </p:sp>
      <p:sp>
        <p:nvSpPr>
          <p:cNvPr id="381" name="对于这种复杂结构导致的无障碍失效问题，使用手动方式维护焦点元素：把当前屏幕内的元素设置成焦点元素。"/>
          <p:cNvSpPr txBox="1"/>
          <p:nvPr/>
        </p:nvSpPr>
        <p:spPr>
          <a:xfrm>
            <a:off x="6477000" y="6718300"/>
            <a:ext cx="14502576" cy="93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2400" b="0">
                <a:latin typeface="FZLTZHUNHK--GBK1-0"/>
                <a:ea typeface="FZLTZHUNHK--GBK1-0"/>
                <a:cs typeface="FZLTZHUNHK--GBK1-0"/>
                <a:sym typeface="FZLTZHUNHK--GBK1-0"/>
              </a:defRPr>
            </a:lvl1pPr>
          </a:lstStyle>
          <a:p>
            <a:r>
              <a:t>对于这种复杂结构导致的无障碍失效问题，使用手动方式维护焦点元素：把当前屏幕内的元素设置成焦点元素。</a:t>
            </a:r>
          </a:p>
        </p:txBody>
      </p:sp>
      <p:sp>
        <p:nvSpPr>
          <p:cNvPr id="382" name="解决方案："/>
          <p:cNvSpPr txBox="1"/>
          <p:nvPr/>
        </p:nvSpPr>
        <p:spPr>
          <a:xfrm>
            <a:off x="6477000" y="58420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解决方案：</a:t>
            </a:r>
          </a:p>
        </p:txBody>
      </p:sp>
      <p:sp>
        <p:nvSpPr>
          <p:cNvPr id="383" name="代码示例："/>
          <p:cNvSpPr txBox="1"/>
          <p:nvPr/>
        </p:nvSpPr>
        <p:spPr>
          <a:xfrm>
            <a:off x="6477000" y="89027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代码示例：</a:t>
            </a:r>
          </a:p>
        </p:txBody>
      </p:sp>
      <p:sp>
        <p:nvSpPr>
          <p:cNvPr id="384" name="- (void)setupAccessiblityElements {…"/>
          <p:cNvSpPr txBox="1"/>
          <p:nvPr/>
        </p:nvSpPr>
        <p:spPr>
          <a:xfrm>
            <a:off x="6477000" y="10058400"/>
            <a:ext cx="14502576" cy="304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FZLTZHUNHK--GBK1-0"/>
                <a:ea typeface="FZLTZHUNHK--GBK1-0"/>
                <a:cs typeface="FZLTZHUNHK--GBK1-0"/>
                <a:sym typeface="FZLTZHUNHK--GBK1-0"/>
              </a:defRPr>
            </a:pPr>
            <a:r>
              <a:t>- (void)setupAccessiblityElements {</a:t>
            </a:r>
          </a:p>
          <a:p>
            <a:pPr algn="l" defTabSz="457200">
              <a:defRPr sz="2400" b="0">
                <a:latin typeface="FZLTZHUNHK--GBK1-0"/>
                <a:ea typeface="FZLTZHUNHK--GBK1-0"/>
                <a:cs typeface="FZLTZHUNHK--GBK1-0"/>
                <a:sym typeface="FZLTZHUNHK--GBK1-0"/>
              </a:defRPr>
            </a:pPr>
            <a:r>
              <a:t>    NSArray *visibleCells = self.tableView.visibleCells;</a:t>
            </a:r>
          </a:p>
          <a:p>
            <a:pPr algn="l" defTabSz="457200">
              <a:defRPr sz="2400" b="0">
                <a:latin typeface="FZLTZHUNHK--GBK1-0"/>
                <a:ea typeface="FZLTZHUNHK--GBK1-0"/>
                <a:cs typeface="FZLTZHUNHK--GBK1-0"/>
                <a:sym typeface="FZLTZHUNHK--GBK1-0"/>
              </a:defRPr>
            </a:pPr>
            <a:endParaRPr/>
          </a:p>
          <a:p>
            <a:pPr algn="l" defTabSz="457200">
              <a:defRPr sz="2400" b="0">
                <a:latin typeface="FZLTZHUNHK--GBK1-0"/>
                <a:ea typeface="FZLTZHUNHK--GBK1-0"/>
                <a:cs typeface="FZLTZHUNHK--GBK1-0"/>
                <a:sym typeface="FZLTZHUNHK--GBK1-0"/>
              </a:defRPr>
            </a:pPr>
            <a:r>
              <a:t>    NSMutableArray *array = [NSMutableArray array];</a:t>
            </a:r>
          </a:p>
          <a:p>
            <a:pPr algn="l" defTabSz="457200">
              <a:defRPr sz="2400" b="0">
                <a:latin typeface="FZLTZHUNHK--GBK1-0"/>
                <a:ea typeface="FZLTZHUNHK--GBK1-0"/>
                <a:cs typeface="FZLTZHUNHK--GBK1-0"/>
                <a:sym typeface="FZLTZHUNHK--GBK1-0"/>
              </a:defRPr>
            </a:pPr>
            <a:r>
              <a:t>    [array addObject:self.tabbar];</a:t>
            </a:r>
          </a:p>
          <a:p>
            <a:pPr algn="l" defTabSz="457200">
              <a:defRPr sz="2400" b="0">
                <a:latin typeface="FZLTZHUNHK--GBK1-0"/>
                <a:ea typeface="FZLTZHUNHK--GBK1-0"/>
                <a:cs typeface="FZLTZHUNHK--GBK1-0"/>
                <a:sym typeface="FZLTZHUNHK--GBK1-0"/>
              </a:defRPr>
            </a:pPr>
            <a:r>
              <a:t>    [array addObjectsFromArray:visibleCells];</a:t>
            </a:r>
          </a:p>
          <a:p>
            <a:pPr algn="l" defTabSz="457200">
              <a:defRPr sz="2400" b="0">
                <a:latin typeface="FZLTZHUNHK--GBK1-0"/>
                <a:ea typeface="FZLTZHUNHK--GBK1-0"/>
                <a:cs typeface="FZLTZHUNHK--GBK1-0"/>
                <a:sym typeface="FZLTZHUNHK--GBK1-0"/>
              </a:defRPr>
            </a:pPr>
            <a:r>
              <a:t>    self.tabContainerCell.accessibilityElements = array;</a:t>
            </a:r>
          </a:p>
          <a:p>
            <a:pPr algn="l" defTabSz="457200">
              <a:defRPr sz="2400" b="0">
                <a:latin typeface="FZLTZHUNHK--GBK1-0"/>
                <a:ea typeface="FZLTZHUNHK--GBK1-0"/>
                <a:cs typeface="FZLTZHUNHK--GBK1-0"/>
                <a:sym typeface="FZLTZHUNHK--GBK1-0"/>
              </a:defRPr>
            </a:pPr>
            <a:r>
              <a:t>}</a:t>
            </a:r>
          </a:p>
        </p:txBody>
      </p:sp>
      <p:pic>
        <p:nvPicPr>
          <p:cNvPr id="385" name="图像" descr="图像"/>
          <p:cNvPicPr>
            <a:picLocks noChangeAspect="1"/>
          </p:cNvPicPr>
          <p:nvPr/>
        </p:nvPicPr>
        <p:blipFill>
          <a:blip r:embed="rId4">
            <a:extLst/>
          </a:blip>
          <a:stretch>
            <a:fillRect/>
          </a:stretch>
        </p:blipFill>
        <p:spPr>
          <a:xfrm>
            <a:off x="1016000" y="3474088"/>
            <a:ext cx="5080000" cy="820828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390" name="常见适配案例"/>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常见适配案例</a:t>
            </a:r>
          </a:p>
        </p:txBody>
      </p:sp>
      <p:pic>
        <p:nvPicPr>
          <p:cNvPr id="391"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392" name="首页推荐列表点击“不喜欢”弹出的浮层view无焦点"/>
          <p:cNvSpPr txBox="1"/>
          <p:nvPr/>
        </p:nvSpPr>
        <p:spPr>
          <a:xfrm>
            <a:off x="6477000" y="4039577"/>
            <a:ext cx="14502576"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defRPr sz="2400" b="0">
                <a:latin typeface="FZLTZHUNHK--GBK1-0"/>
                <a:ea typeface="FZLTZHUNHK--GBK1-0"/>
                <a:cs typeface="FZLTZHUNHK--GBK1-0"/>
                <a:sym typeface="FZLTZHUNHK--GBK1-0"/>
              </a:defRPr>
            </a:lvl1pPr>
          </a:lstStyle>
          <a:p>
            <a:r>
              <a:t>首页推荐列表点击“不喜欢”弹出的浮层view无焦点</a:t>
            </a:r>
          </a:p>
        </p:txBody>
      </p:sp>
      <p:sp>
        <p:nvSpPr>
          <p:cNvPr id="393" name="问题："/>
          <p:cNvSpPr txBox="1"/>
          <p:nvPr/>
        </p:nvSpPr>
        <p:spPr>
          <a:xfrm>
            <a:off x="6477000" y="3173872"/>
            <a:ext cx="1257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问题：</a:t>
            </a:r>
          </a:p>
        </p:txBody>
      </p:sp>
      <p:sp>
        <p:nvSpPr>
          <p:cNvPr id="394" name="设置弹出的浮层view响应焦点"/>
          <p:cNvSpPr txBox="1"/>
          <p:nvPr/>
        </p:nvSpPr>
        <p:spPr>
          <a:xfrm>
            <a:off x="6477000" y="6718300"/>
            <a:ext cx="14502576" cy="52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2400" b="0">
                <a:latin typeface="FZLTZHUNHK--GBK1-0"/>
                <a:ea typeface="FZLTZHUNHK--GBK1-0"/>
                <a:cs typeface="FZLTZHUNHK--GBK1-0"/>
                <a:sym typeface="FZLTZHUNHK--GBK1-0"/>
              </a:defRPr>
            </a:lvl1pPr>
          </a:lstStyle>
          <a:p>
            <a:r>
              <a:t>设置弹出的浮层view响应焦点</a:t>
            </a:r>
          </a:p>
        </p:txBody>
      </p:sp>
      <p:sp>
        <p:nvSpPr>
          <p:cNvPr id="395" name="解决方案："/>
          <p:cNvSpPr txBox="1"/>
          <p:nvPr/>
        </p:nvSpPr>
        <p:spPr>
          <a:xfrm>
            <a:off x="6477000" y="58420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解决方案：</a:t>
            </a:r>
          </a:p>
        </p:txBody>
      </p:sp>
      <p:sp>
        <p:nvSpPr>
          <p:cNvPr id="396" name="代码示例："/>
          <p:cNvSpPr txBox="1"/>
          <p:nvPr/>
        </p:nvSpPr>
        <p:spPr>
          <a:xfrm>
            <a:off x="6477000" y="89027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代码示例：</a:t>
            </a:r>
          </a:p>
        </p:txBody>
      </p:sp>
      <p:sp>
        <p:nvSpPr>
          <p:cNvPr id="397" name="{…"/>
          <p:cNvSpPr txBox="1"/>
          <p:nvPr/>
        </p:nvSpPr>
        <p:spPr>
          <a:xfrm>
            <a:off x="6477000" y="10058400"/>
            <a:ext cx="14502576" cy="162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FZLTZHUNHK--GBK1-0"/>
                <a:ea typeface="FZLTZHUNHK--GBK1-0"/>
                <a:cs typeface="FZLTZHUNHK--GBK1-0"/>
                <a:sym typeface="FZLTZHUNHK--GBK1-0"/>
              </a:defRPr>
            </a:pPr>
            <a:r>
              <a:t>{</a:t>
            </a:r>
          </a:p>
          <a:p>
            <a:pPr algn="l" defTabSz="457200">
              <a:defRPr sz="2400" b="0">
                <a:latin typeface="FZLTZHUNHK--GBK1-0"/>
                <a:ea typeface="FZLTZHUNHK--GBK1-0"/>
                <a:cs typeface="FZLTZHUNHK--GBK1-0"/>
                <a:sym typeface="FZLTZHUNHK--GBK1-0"/>
              </a:defRPr>
            </a:pPr>
            <a:r>
              <a:t>  "is-accessibility-element": true,</a:t>
            </a:r>
          </a:p>
          <a:p>
            <a:pPr algn="l" defTabSz="457200">
              <a:defRPr sz="2400" b="0">
                <a:latin typeface="FZLTZHUNHK--GBK1-0"/>
                <a:ea typeface="FZLTZHUNHK--GBK1-0"/>
                <a:cs typeface="FZLTZHUNHK--GBK1-0"/>
                <a:sym typeface="FZLTZHUNHK--GBK1-0"/>
              </a:defRPr>
            </a:pPr>
            <a:r>
              <a:t>  "accessibility-label": "不喜欢"</a:t>
            </a:r>
          </a:p>
          <a:p>
            <a:pPr algn="l" defTabSz="457200">
              <a:defRPr sz="2400" b="0">
                <a:latin typeface="FZLTZHUNHK--GBK1-0"/>
                <a:ea typeface="FZLTZHUNHK--GBK1-0"/>
                <a:cs typeface="FZLTZHUNHK--GBK1-0"/>
                <a:sym typeface="FZLTZHUNHK--GBK1-0"/>
              </a:defRPr>
            </a:pPr>
            <a:r>
              <a:t>}</a:t>
            </a:r>
          </a:p>
        </p:txBody>
      </p:sp>
      <p:pic>
        <p:nvPicPr>
          <p:cNvPr id="398" name="图像" descr="图像"/>
          <p:cNvPicPr>
            <a:picLocks noChangeAspect="1"/>
          </p:cNvPicPr>
          <p:nvPr/>
        </p:nvPicPr>
        <p:blipFill>
          <a:blip r:embed="rId4">
            <a:extLst/>
          </a:blip>
          <a:stretch>
            <a:fillRect/>
          </a:stretch>
        </p:blipFill>
        <p:spPr>
          <a:xfrm>
            <a:off x="1016000" y="2921000"/>
            <a:ext cx="4191000" cy="9061623"/>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403" name="常见适配案例"/>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常见适配案例</a:t>
            </a:r>
          </a:p>
        </p:txBody>
      </p:sp>
      <p:pic>
        <p:nvPicPr>
          <p:cNvPr id="404"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405" name="虽然附近推荐-筛选栏（ESPShopListSortFilterCell）已经设置了isAccessibilityElement=NO，但还是会形成一个大焦点。"/>
          <p:cNvSpPr txBox="1"/>
          <p:nvPr/>
        </p:nvSpPr>
        <p:spPr>
          <a:xfrm>
            <a:off x="6477000" y="4039577"/>
            <a:ext cx="14502576"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defRPr sz="2400" b="0">
                <a:latin typeface="FZLTZHUNHK--GBK1-0"/>
                <a:ea typeface="FZLTZHUNHK--GBK1-0"/>
                <a:cs typeface="FZLTZHUNHK--GBK1-0"/>
                <a:sym typeface="FZLTZHUNHK--GBK1-0"/>
              </a:defRPr>
            </a:lvl1pPr>
          </a:lstStyle>
          <a:p>
            <a:r>
              <a:t>虽然附近推荐-筛选栏（ESPShopListSortFilterCell）已经设置了isAccessibilityElement=NO，但还是会形成一个大焦点。</a:t>
            </a:r>
          </a:p>
        </p:txBody>
      </p:sp>
      <p:sp>
        <p:nvSpPr>
          <p:cNvPr id="406" name="问题："/>
          <p:cNvSpPr txBox="1"/>
          <p:nvPr/>
        </p:nvSpPr>
        <p:spPr>
          <a:xfrm>
            <a:off x="6477000" y="3173872"/>
            <a:ext cx="1257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问题：</a:t>
            </a:r>
          </a:p>
        </p:txBody>
      </p:sp>
      <p:sp>
        <p:nvSpPr>
          <p:cNvPr id="407" name="虽然筛选栏设置成不响应无障碍，但还是会响应焦点focus，canBecomeFocused属性为YES。指定筛选栏的响应无障碍的元素为筛选的toolBar"/>
          <p:cNvSpPr txBox="1"/>
          <p:nvPr/>
        </p:nvSpPr>
        <p:spPr>
          <a:xfrm>
            <a:off x="6477000" y="6718300"/>
            <a:ext cx="14502576" cy="93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2400" b="0">
                <a:latin typeface="FZLTZHUNHK--GBK1-0"/>
                <a:ea typeface="FZLTZHUNHK--GBK1-0"/>
                <a:cs typeface="FZLTZHUNHK--GBK1-0"/>
                <a:sym typeface="FZLTZHUNHK--GBK1-0"/>
              </a:defRPr>
            </a:lvl1pPr>
          </a:lstStyle>
          <a:p>
            <a:r>
              <a:t>虽然筛选栏设置成不响应无障碍，但还是会响应焦点focus，canBecomeFocused属性为YES。指定筛选栏的响应无障碍的元素为筛选的toolBar</a:t>
            </a:r>
          </a:p>
        </p:txBody>
      </p:sp>
      <p:sp>
        <p:nvSpPr>
          <p:cNvPr id="408" name="解决方案："/>
          <p:cNvSpPr txBox="1"/>
          <p:nvPr/>
        </p:nvSpPr>
        <p:spPr>
          <a:xfrm>
            <a:off x="6477000" y="58420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解决方案：</a:t>
            </a:r>
          </a:p>
        </p:txBody>
      </p:sp>
      <p:sp>
        <p:nvSpPr>
          <p:cNvPr id="409" name="代码示例："/>
          <p:cNvSpPr txBox="1"/>
          <p:nvPr/>
        </p:nvSpPr>
        <p:spPr>
          <a:xfrm>
            <a:off x="6477000" y="89027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代码示例：</a:t>
            </a:r>
          </a:p>
        </p:txBody>
      </p:sp>
      <p:sp>
        <p:nvSpPr>
          <p:cNvPr id="410" name="- (NSArray *)accessibilityElements {…"/>
          <p:cNvSpPr txBox="1"/>
          <p:nvPr/>
        </p:nvSpPr>
        <p:spPr>
          <a:xfrm>
            <a:off x="6477000" y="10058400"/>
            <a:ext cx="14502576" cy="267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FZLTZHUNHK--GBK1-0"/>
                <a:ea typeface="FZLTZHUNHK--GBK1-0"/>
                <a:cs typeface="FZLTZHUNHK--GBK1-0"/>
                <a:sym typeface="FZLTZHUNHK--GBK1-0"/>
              </a:defRPr>
            </a:pPr>
            <a:r>
              <a:t>- (NSArray *)accessibilityElements {</a:t>
            </a:r>
          </a:p>
          <a:p>
            <a:pPr algn="l" defTabSz="457200">
              <a:defRPr sz="2400" b="0">
                <a:latin typeface="FZLTZHUNHK--GBK1-0"/>
                <a:ea typeface="FZLTZHUNHK--GBK1-0"/>
                <a:cs typeface="FZLTZHUNHK--GBK1-0"/>
                <a:sym typeface="FZLTZHUNHK--GBK1-0"/>
              </a:defRPr>
            </a:pPr>
            <a:r>
              <a:t>    return @[self.sortFilterController.sortFilterToolbar];</a:t>
            </a:r>
          </a:p>
          <a:p>
            <a:pPr algn="l" defTabSz="457200">
              <a:defRPr sz="2400" b="0">
                <a:latin typeface="FZLTZHUNHK--GBK1-0"/>
                <a:ea typeface="FZLTZHUNHK--GBK1-0"/>
                <a:cs typeface="FZLTZHUNHK--GBK1-0"/>
                <a:sym typeface="FZLTZHUNHK--GBK1-0"/>
              </a:defRPr>
            </a:pPr>
            <a:r>
              <a:t>}</a:t>
            </a:r>
          </a:p>
          <a:p>
            <a:pPr algn="l" defTabSz="457200">
              <a:defRPr sz="2400" b="0">
                <a:latin typeface="FZLTZHUNHK--GBK1-0"/>
                <a:ea typeface="FZLTZHUNHK--GBK1-0"/>
                <a:cs typeface="FZLTZHUNHK--GBK1-0"/>
                <a:sym typeface="FZLTZHUNHK--GBK1-0"/>
              </a:defRPr>
            </a:pPr>
            <a:endParaRPr/>
          </a:p>
          <a:p>
            <a:pPr algn="l" defTabSz="457200">
              <a:defRPr sz="2400" b="0">
                <a:latin typeface="FZLTZHUNHK--GBK1-0"/>
                <a:ea typeface="FZLTZHUNHK--GBK1-0"/>
                <a:cs typeface="FZLTZHUNHK--GBK1-0"/>
                <a:sym typeface="FZLTZHUNHK--GBK1-0"/>
              </a:defRPr>
            </a:pPr>
            <a:r>
              <a:t>- (BOOL)isAccessibilityElement {</a:t>
            </a:r>
          </a:p>
          <a:p>
            <a:pPr algn="l" defTabSz="457200">
              <a:defRPr sz="2400" b="0">
                <a:latin typeface="FZLTZHUNHK--GBK1-0"/>
                <a:ea typeface="FZLTZHUNHK--GBK1-0"/>
                <a:cs typeface="FZLTZHUNHK--GBK1-0"/>
                <a:sym typeface="FZLTZHUNHK--GBK1-0"/>
              </a:defRPr>
            </a:pPr>
            <a:r>
              <a:t>  return NO;</a:t>
            </a:r>
          </a:p>
          <a:p>
            <a:pPr algn="l" defTabSz="457200">
              <a:defRPr sz="2400" b="0">
                <a:latin typeface="FZLTZHUNHK--GBK1-0"/>
                <a:ea typeface="FZLTZHUNHK--GBK1-0"/>
                <a:cs typeface="FZLTZHUNHK--GBK1-0"/>
                <a:sym typeface="FZLTZHUNHK--GBK1-0"/>
              </a:defRPr>
            </a:pPr>
            <a:r>
              <a:t>}</a:t>
            </a:r>
          </a:p>
        </p:txBody>
      </p:sp>
      <p:pic>
        <p:nvPicPr>
          <p:cNvPr id="411" name="图像" descr="图像"/>
          <p:cNvPicPr>
            <a:picLocks noChangeAspect="1"/>
          </p:cNvPicPr>
          <p:nvPr/>
        </p:nvPicPr>
        <p:blipFill>
          <a:blip r:embed="rId4">
            <a:extLst/>
          </a:blip>
          <a:stretch>
            <a:fillRect/>
          </a:stretch>
        </p:blipFill>
        <p:spPr>
          <a:xfrm>
            <a:off x="1016000" y="3257662"/>
            <a:ext cx="4496357" cy="799456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416" name="常见适配案例"/>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常见适配案例</a:t>
            </a:r>
          </a:p>
        </p:txBody>
      </p:sp>
      <p:pic>
        <p:nvPicPr>
          <p:cNvPr id="417"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418" name="新增地址头部有个地图一直焦点存在，设置isAccessibilityElement = NO 无效果"/>
          <p:cNvSpPr txBox="1"/>
          <p:nvPr/>
        </p:nvSpPr>
        <p:spPr>
          <a:xfrm>
            <a:off x="6477000" y="4039577"/>
            <a:ext cx="14502576"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400" b="0">
                <a:latin typeface="FZLTZHUNHK--GBK1-0"/>
                <a:ea typeface="FZLTZHUNHK--GBK1-0"/>
                <a:cs typeface="FZLTZHUNHK--GBK1-0"/>
                <a:sym typeface="FZLTZHUNHK--GBK1-0"/>
              </a:defRPr>
            </a:pPr>
            <a:r>
              <a:t>新增地址头部有个地图一直焦点存在，设置isAccessibilityElement = NO 无效果</a:t>
            </a:r>
          </a:p>
          <a:p>
            <a:pPr algn="l">
              <a:defRPr sz="2400" b="0">
                <a:latin typeface="FZLTZHUNHK--GBK1-0"/>
                <a:ea typeface="FZLTZHUNHK--GBK1-0"/>
                <a:cs typeface="FZLTZHUNHK--GBK1-0"/>
                <a:sym typeface="FZLTZHUNHK--GBK1-0"/>
              </a:defRPr>
            </a:pPr>
            <a:endParaRPr/>
          </a:p>
        </p:txBody>
      </p:sp>
      <p:sp>
        <p:nvSpPr>
          <p:cNvPr id="419" name="问题："/>
          <p:cNvSpPr txBox="1"/>
          <p:nvPr/>
        </p:nvSpPr>
        <p:spPr>
          <a:xfrm>
            <a:off x="6477000" y="3173872"/>
            <a:ext cx="1257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问题：</a:t>
            </a:r>
          </a:p>
        </p:txBody>
      </p:sp>
      <p:sp>
        <p:nvSpPr>
          <p:cNvPr id="420" name="虽地图组件view使用的是高德的组件，高德的地图组件由多个view组成，这些子view响应手势交互：userInteractionEnabled = YES。所以需要屏蔽子view的无障碍响应。可以去除新增地址头部地图焦点。"/>
          <p:cNvSpPr txBox="1"/>
          <p:nvPr/>
        </p:nvSpPr>
        <p:spPr>
          <a:xfrm>
            <a:off x="6477000" y="6718300"/>
            <a:ext cx="14502576" cy="93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2400" b="0">
                <a:latin typeface="FZLTZHUNHK--GBK1-0"/>
                <a:ea typeface="FZLTZHUNHK--GBK1-0"/>
                <a:cs typeface="FZLTZHUNHK--GBK1-0"/>
                <a:sym typeface="FZLTZHUNHK--GBK1-0"/>
              </a:defRPr>
            </a:lvl1pPr>
          </a:lstStyle>
          <a:p>
            <a:r>
              <a:t>虽地图组件view使用的是高德的组件，高德的地图组件由多个view组成，这些子view响应手势交互：userInteractionEnabled = YES。所以需要屏蔽子view的无障碍响应。可以去除新增地址头部地图焦点。</a:t>
            </a:r>
          </a:p>
        </p:txBody>
      </p:sp>
      <p:sp>
        <p:nvSpPr>
          <p:cNvPr id="421" name="解决方案："/>
          <p:cNvSpPr txBox="1"/>
          <p:nvPr/>
        </p:nvSpPr>
        <p:spPr>
          <a:xfrm>
            <a:off x="6477000" y="58420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解决方案：</a:t>
            </a:r>
          </a:p>
        </p:txBody>
      </p:sp>
      <p:sp>
        <p:nvSpPr>
          <p:cNvPr id="422" name="代码示例："/>
          <p:cNvSpPr txBox="1"/>
          <p:nvPr/>
        </p:nvSpPr>
        <p:spPr>
          <a:xfrm>
            <a:off x="6477000" y="89027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代码示例：</a:t>
            </a:r>
          </a:p>
        </p:txBody>
      </p:sp>
      <p:sp>
        <p:nvSpPr>
          <p:cNvPr id="423" name="{…"/>
          <p:cNvSpPr txBox="1"/>
          <p:nvPr/>
        </p:nvSpPr>
        <p:spPr>
          <a:xfrm>
            <a:off x="6477000" y="10058400"/>
            <a:ext cx="14502576" cy="120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FZLTZHUNHK--GBK1-0"/>
                <a:ea typeface="FZLTZHUNHK--GBK1-0"/>
                <a:cs typeface="FZLTZHUNHK--GBK1-0"/>
                <a:sym typeface="FZLTZHUNHK--GBK1-0"/>
              </a:defRPr>
            </a:pPr>
            <a:r>
              <a:t>{</a:t>
            </a:r>
          </a:p>
          <a:p>
            <a:pPr algn="l" defTabSz="457200">
              <a:defRPr sz="2400" b="0">
                <a:latin typeface="FZLTZHUNHK--GBK1-0"/>
                <a:ea typeface="FZLTZHUNHK--GBK1-0"/>
                <a:cs typeface="FZLTZHUNHK--GBK1-0"/>
                <a:sym typeface="FZLTZHUNHK--GBK1-0"/>
              </a:defRPr>
            </a:pPr>
            <a:r>
              <a:t>    self.mapView.accessibilityElementsHidden = YES;</a:t>
            </a:r>
          </a:p>
          <a:p>
            <a:pPr algn="l" defTabSz="457200">
              <a:defRPr sz="2400" b="0">
                <a:latin typeface="FZLTZHUNHK--GBK1-0"/>
                <a:ea typeface="FZLTZHUNHK--GBK1-0"/>
                <a:cs typeface="FZLTZHUNHK--GBK1-0"/>
                <a:sym typeface="FZLTZHUNHK--GBK1-0"/>
              </a:defRPr>
            </a:pPr>
            <a:r>
              <a:t>}</a:t>
            </a:r>
          </a:p>
        </p:txBody>
      </p:sp>
      <p:pic>
        <p:nvPicPr>
          <p:cNvPr id="424" name="图像" descr="图像"/>
          <p:cNvPicPr>
            <a:picLocks noChangeAspect="1"/>
          </p:cNvPicPr>
          <p:nvPr/>
        </p:nvPicPr>
        <p:blipFill>
          <a:blip r:embed="rId4">
            <a:extLst/>
          </a:blip>
          <a:stretch>
            <a:fillRect/>
          </a:stretch>
        </p:blipFill>
        <p:spPr>
          <a:xfrm>
            <a:off x="1016000" y="2391958"/>
            <a:ext cx="4338659" cy="939009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线条"/>
          <p:cNvSpPr/>
          <p:nvPr/>
        </p:nvSpPr>
        <p:spPr>
          <a:xfrm flipV="1">
            <a:off x="5009740" y="5118543"/>
            <a:ext cx="1" cy="803276"/>
          </a:xfrm>
          <a:prstGeom prst="line">
            <a:avLst/>
          </a:prstGeom>
          <a:ln w="25400">
            <a:solidFill>
              <a:srgbClr val="E8E8E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2" name="圆形"/>
          <p:cNvSpPr/>
          <p:nvPr/>
        </p:nvSpPr>
        <p:spPr>
          <a:xfrm>
            <a:off x="4216727" y="3354072"/>
            <a:ext cx="1586026" cy="1586026"/>
          </a:xfrm>
          <a:prstGeom prst="ellipse">
            <a:avLst/>
          </a:prstGeom>
          <a:solidFill>
            <a:srgbClr val="FC4B1E"/>
          </a:solidFill>
          <a:ln w="25400">
            <a:solidFill>
              <a:srgbClr val="FC4B1E"/>
            </a:solidFill>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53" name="01"/>
          <p:cNvSpPr txBox="1"/>
          <p:nvPr/>
        </p:nvSpPr>
        <p:spPr>
          <a:xfrm>
            <a:off x="4106585" y="3631147"/>
            <a:ext cx="1780911" cy="105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6000">
                <a:solidFill>
                  <a:srgbClr val="FFFFFF"/>
                </a:solidFill>
                <a:latin typeface="Helvetica"/>
                <a:ea typeface="Helvetica"/>
                <a:cs typeface="Helvetica"/>
                <a:sym typeface="Helvetica"/>
              </a:defRPr>
            </a:lvl1pPr>
          </a:lstStyle>
          <a:p>
            <a:r>
              <a:t>01</a:t>
            </a:r>
          </a:p>
        </p:txBody>
      </p:sp>
      <p:sp>
        <p:nvSpPr>
          <p:cNvPr id="154" name="矩形"/>
          <p:cNvSpPr/>
          <p:nvPr/>
        </p:nvSpPr>
        <p:spPr>
          <a:xfrm>
            <a:off x="518043" y="1120835"/>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55" name="目录"/>
          <p:cNvSpPr txBox="1"/>
          <p:nvPr/>
        </p:nvSpPr>
        <p:spPr>
          <a:xfrm>
            <a:off x="1111341" y="914711"/>
            <a:ext cx="16224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目录</a:t>
            </a:r>
          </a:p>
        </p:txBody>
      </p:sp>
      <p:sp>
        <p:nvSpPr>
          <p:cNvPr id="156" name="饿了么无障碍适配"/>
          <p:cNvSpPr txBox="1"/>
          <p:nvPr/>
        </p:nvSpPr>
        <p:spPr>
          <a:xfrm>
            <a:off x="6386816" y="3739097"/>
            <a:ext cx="4956176"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4500" b="0" spc="225">
                <a:solidFill>
                  <a:srgbClr val="464747"/>
                </a:solidFill>
                <a:latin typeface="Helvetica"/>
                <a:ea typeface="Helvetica"/>
                <a:cs typeface="Helvetica"/>
                <a:sym typeface="Helvetica"/>
              </a:defRPr>
            </a:lvl1pPr>
          </a:lstStyle>
          <a:p>
            <a:r>
              <a:t>饿了么无障碍适配</a:t>
            </a:r>
          </a:p>
        </p:txBody>
      </p:sp>
      <p:sp>
        <p:nvSpPr>
          <p:cNvPr id="157" name="无障碍工具介绍"/>
          <p:cNvSpPr txBox="1"/>
          <p:nvPr/>
        </p:nvSpPr>
        <p:spPr>
          <a:xfrm>
            <a:off x="6386816" y="6383690"/>
            <a:ext cx="4356101"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4500" b="0" spc="225">
                <a:solidFill>
                  <a:srgbClr val="464747"/>
                </a:solidFill>
                <a:latin typeface="Helvetica"/>
                <a:ea typeface="Helvetica"/>
                <a:cs typeface="Helvetica"/>
                <a:sym typeface="Helvetica"/>
              </a:defRPr>
            </a:lvl1pPr>
          </a:lstStyle>
          <a:p>
            <a:r>
              <a:t>无障碍工具介绍</a:t>
            </a:r>
          </a:p>
        </p:txBody>
      </p:sp>
      <p:sp>
        <p:nvSpPr>
          <p:cNvPr id="158" name="无障碍适配路线图"/>
          <p:cNvSpPr txBox="1"/>
          <p:nvPr/>
        </p:nvSpPr>
        <p:spPr>
          <a:xfrm>
            <a:off x="6386816" y="9066383"/>
            <a:ext cx="4956176"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4500" b="0" spc="225">
                <a:solidFill>
                  <a:srgbClr val="464747"/>
                </a:solidFill>
                <a:latin typeface="Helvetica"/>
                <a:ea typeface="Helvetica"/>
                <a:cs typeface="Helvetica"/>
                <a:sym typeface="Helvetica"/>
              </a:defRPr>
            </a:lvl1pPr>
          </a:lstStyle>
          <a:p>
            <a:r>
              <a:t>无障碍适配路线图</a:t>
            </a:r>
          </a:p>
        </p:txBody>
      </p:sp>
      <p:sp>
        <p:nvSpPr>
          <p:cNvPr id="159" name="圆形"/>
          <p:cNvSpPr/>
          <p:nvPr/>
        </p:nvSpPr>
        <p:spPr>
          <a:xfrm>
            <a:off x="4216728" y="6062165"/>
            <a:ext cx="1586025" cy="1586026"/>
          </a:xfrm>
          <a:prstGeom prst="ellipse">
            <a:avLst/>
          </a:prstGeom>
          <a:solidFill>
            <a:srgbClr val="FC4B1E"/>
          </a:solidFill>
          <a:ln w="25400">
            <a:solidFill>
              <a:srgbClr val="FC4B1E"/>
            </a:solidFill>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60" name="02"/>
          <p:cNvSpPr txBox="1"/>
          <p:nvPr/>
        </p:nvSpPr>
        <p:spPr>
          <a:xfrm>
            <a:off x="4119285" y="6351940"/>
            <a:ext cx="1780911" cy="105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6000">
                <a:solidFill>
                  <a:srgbClr val="FFFFFF"/>
                </a:solidFill>
                <a:latin typeface="Helvetica"/>
                <a:ea typeface="Helvetica"/>
                <a:cs typeface="Helvetica"/>
                <a:sym typeface="Helvetica"/>
              </a:defRPr>
            </a:lvl1pPr>
          </a:lstStyle>
          <a:p>
            <a:r>
              <a:t>02</a:t>
            </a:r>
          </a:p>
        </p:txBody>
      </p:sp>
      <p:sp>
        <p:nvSpPr>
          <p:cNvPr id="161" name="圆形"/>
          <p:cNvSpPr/>
          <p:nvPr/>
        </p:nvSpPr>
        <p:spPr>
          <a:xfrm>
            <a:off x="4216728" y="8744858"/>
            <a:ext cx="1586025" cy="1586026"/>
          </a:xfrm>
          <a:prstGeom prst="ellipse">
            <a:avLst/>
          </a:prstGeom>
          <a:solidFill>
            <a:srgbClr val="FC4B1E"/>
          </a:solidFill>
          <a:ln w="25400">
            <a:solidFill>
              <a:srgbClr val="FC4B1E"/>
            </a:solidFill>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62" name="03"/>
          <p:cNvSpPr txBox="1"/>
          <p:nvPr/>
        </p:nvSpPr>
        <p:spPr>
          <a:xfrm>
            <a:off x="4119285" y="9034633"/>
            <a:ext cx="1780911" cy="105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6000">
                <a:solidFill>
                  <a:srgbClr val="FFFFFF"/>
                </a:solidFill>
                <a:latin typeface="Helvetica"/>
                <a:ea typeface="Helvetica"/>
                <a:cs typeface="Helvetica"/>
                <a:sym typeface="Helvetica"/>
              </a:defRPr>
            </a:lvl1pPr>
          </a:lstStyle>
          <a:p>
            <a:r>
              <a:t>03</a:t>
            </a:r>
          </a:p>
        </p:txBody>
      </p:sp>
      <p:sp>
        <p:nvSpPr>
          <p:cNvPr id="163" name="线条"/>
          <p:cNvSpPr/>
          <p:nvPr/>
        </p:nvSpPr>
        <p:spPr>
          <a:xfrm flipV="1">
            <a:off x="5022440" y="7793854"/>
            <a:ext cx="1" cy="803276"/>
          </a:xfrm>
          <a:prstGeom prst="line">
            <a:avLst/>
          </a:prstGeom>
          <a:ln w="25400">
            <a:solidFill>
              <a:srgbClr val="E8E8E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64"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
        <p:nvSpPr>
          <p:cNvPr id="165" name="技术方案设计"/>
          <p:cNvSpPr txBox="1"/>
          <p:nvPr/>
        </p:nvSpPr>
        <p:spPr>
          <a:xfrm>
            <a:off x="17623685" y="3707346"/>
            <a:ext cx="3756026"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4500" b="0" spc="225">
                <a:solidFill>
                  <a:srgbClr val="464747"/>
                </a:solidFill>
                <a:latin typeface="Helvetica"/>
                <a:ea typeface="Helvetica"/>
                <a:cs typeface="Helvetica"/>
                <a:sym typeface="Helvetica"/>
              </a:defRPr>
            </a:lvl1pPr>
          </a:lstStyle>
          <a:p>
            <a:r>
              <a:t>技术方案设计</a:t>
            </a:r>
          </a:p>
        </p:txBody>
      </p:sp>
      <p:sp>
        <p:nvSpPr>
          <p:cNvPr id="166" name="常见适配案例"/>
          <p:cNvSpPr txBox="1"/>
          <p:nvPr/>
        </p:nvSpPr>
        <p:spPr>
          <a:xfrm>
            <a:off x="17623685" y="6390040"/>
            <a:ext cx="3756026"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4500" b="0" spc="225">
                <a:solidFill>
                  <a:srgbClr val="464747"/>
                </a:solidFill>
                <a:latin typeface="Helvetica"/>
                <a:ea typeface="Helvetica"/>
                <a:cs typeface="Helvetica"/>
                <a:sym typeface="Helvetica"/>
              </a:defRPr>
            </a:lvl1pPr>
          </a:lstStyle>
          <a:p>
            <a:r>
              <a:t>常见适配案例</a:t>
            </a:r>
          </a:p>
        </p:txBody>
      </p:sp>
      <p:sp>
        <p:nvSpPr>
          <p:cNvPr id="167" name="圆形"/>
          <p:cNvSpPr/>
          <p:nvPr/>
        </p:nvSpPr>
        <p:spPr>
          <a:xfrm>
            <a:off x="15453597" y="3385822"/>
            <a:ext cx="1586026" cy="1586026"/>
          </a:xfrm>
          <a:prstGeom prst="ellipse">
            <a:avLst/>
          </a:prstGeom>
          <a:solidFill>
            <a:srgbClr val="FC4B1E"/>
          </a:solidFill>
          <a:ln w="25400">
            <a:solidFill>
              <a:srgbClr val="FC4B1E"/>
            </a:solidFill>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68" name="04"/>
          <p:cNvSpPr txBox="1"/>
          <p:nvPr/>
        </p:nvSpPr>
        <p:spPr>
          <a:xfrm>
            <a:off x="15356155" y="3675596"/>
            <a:ext cx="1780911" cy="105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6000">
                <a:solidFill>
                  <a:srgbClr val="FFFFFF"/>
                </a:solidFill>
                <a:latin typeface="Helvetica"/>
                <a:ea typeface="Helvetica"/>
                <a:cs typeface="Helvetica"/>
                <a:sym typeface="Helvetica"/>
              </a:defRPr>
            </a:lvl1pPr>
          </a:lstStyle>
          <a:p>
            <a:r>
              <a:t>04</a:t>
            </a:r>
          </a:p>
        </p:txBody>
      </p:sp>
      <p:sp>
        <p:nvSpPr>
          <p:cNvPr id="169" name="圆形"/>
          <p:cNvSpPr/>
          <p:nvPr/>
        </p:nvSpPr>
        <p:spPr>
          <a:xfrm>
            <a:off x="15453597" y="6068515"/>
            <a:ext cx="1586026" cy="1586025"/>
          </a:xfrm>
          <a:prstGeom prst="ellipse">
            <a:avLst/>
          </a:prstGeom>
          <a:solidFill>
            <a:srgbClr val="FC4B1E"/>
          </a:solidFill>
          <a:ln w="25400">
            <a:solidFill>
              <a:srgbClr val="FC4B1E"/>
            </a:solidFill>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70" name="05"/>
          <p:cNvSpPr txBox="1"/>
          <p:nvPr/>
        </p:nvSpPr>
        <p:spPr>
          <a:xfrm>
            <a:off x="15356155" y="6358290"/>
            <a:ext cx="1780911" cy="105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6000">
                <a:solidFill>
                  <a:srgbClr val="FFFFFF"/>
                </a:solidFill>
                <a:latin typeface="Helvetica"/>
                <a:ea typeface="Helvetica"/>
                <a:cs typeface="Helvetica"/>
                <a:sym typeface="Helvetica"/>
              </a:defRPr>
            </a:lvl1pPr>
          </a:lstStyle>
          <a:p>
            <a:r>
              <a:t>05</a:t>
            </a:r>
          </a:p>
        </p:txBody>
      </p:sp>
      <p:sp>
        <p:nvSpPr>
          <p:cNvPr id="171" name="线条"/>
          <p:cNvSpPr/>
          <p:nvPr/>
        </p:nvSpPr>
        <p:spPr>
          <a:xfrm flipV="1">
            <a:off x="16259309" y="5117511"/>
            <a:ext cx="1" cy="803276"/>
          </a:xfrm>
          <a:prstGeom prst="line">
            <a:avLst/>
          </a:prstGeom>
          <a:ln w="25400">
            <a:solidFill>
              <a:srgbClr val="E8E8E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2" name="未来无障碍技术标准"/>
          <p:cNvSpPr txBox="1"/>
          <p:nvPr/>
        </p:nvSpPr>
        <p:spPr>
          <a:xfrm>
            <a:off x="17654496" y="9066384"/>
            <a:ext cx="5556251"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4500" b="0" spc="225">
                <a:solidFill>
                  <a:srgbClr val="464747"/>
                </a:solidFill>
                <a:latin typeface="Helvetica"/>
                <a:ea typeface="Helvetica"/>
                <a:cs typeface="Helvetica"/>
                <a:sym typeface="Helvetica"/>
              </a:defRPr>
            </a:lvl1pPr>
          </a:lstStyle>
          <a:p>
            <a:r>
              <a:t>未来无障碍技术标准</a:t>
            </a:r>
          </a:p>
        </p:txBody>
      </p:sp>
      <p:sp>
        <p:nvSpPr>
          <p:cNvPr id="173" name="圆形"/>
          <p:cNvSpPr/>
          <p:nvPr/>
        </p:nvSpPr>
        <p:spPr>
          <a:xfrm>
            <a:off x="15484408" y="8744858"/>
            <a:ext cx="1586025" cy="1586026"/>
          </a:xfrm>
          <a:prstGeom prst="ellipse">
            <a:avLst/>
          </a:prstGeom>
          <a:solidFill>
            <a:srgbClr val="FC4B1E"/>
          </a:solidFill>
          <a:ln w="25400">
            <a:solidFill>
              <a:srgbClr val="FC4B1E"/>
            </a:solidFill>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74" name="06"/>
          <p:cNvSpPr txBox="1"/>
          <p:nvPr/>
        </p:nvSpPr>
        <p:spPr>
          <a:xfrm>
            <a:off x="15386966" y="9034633"/>
            <a:ext cx="1780911" cy="105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6000">
                <a:solidFill>
                  <a:srgbClr val="FFFFFF"/>
                </a:solidFill>
                <a:latin typeface="Helvetica"/>
                <a:ea typeface="Helvetica"/>
                <a:cs typeface="Helvetica"/>
                <a:sym typeface="Helvetica"/>
              </a:defRPr>
            </a:lvl1pPr>
          </a:lstStyle>
          <a:p>
            <a:r>
              <a:t>06</a:t>
            </a:r>
          </a:p>
        </p:txBody>
      </p:sp>
      <p:sp>
        <p:nvSpPr>
          <p:cNvPr id="175" name="线条"/>
          <p:cNvSpPr/>
          <p:nvPr/>
        </p:nvSpPr>
        <p:spPr>
          <a:xfrm flipV="1">
            <a:off x="16290120" y="7793854"/>
            <a:ext cx="1" cy="803276"/>
          </a:xfrm>
          <a:prstGeom prst="line">
            <a:avLst/>
          </a:prstGeom>
          <a:ln w="25400">
            <a:solidFill>
              <a:srgbClr val="E8E8E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429" name="常见适配案例"/>
          <p:cNvSpPr txBox="1"/>
          <p:nvPr/>
        </p:nvSpPr>
        <p:spPr>
          <a:xfrm>
            <a:off x="1060007" y="629237"/>
            <a:ext cx="455612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常见适配案例</a:t>
            </a:r>
          </a:p>
        </p:txBody>
      </p:sp>
      <p:pic>
        <p:nvPicPr>
          <p:cNvPr id="430"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431" name="新增收货地址界面，当取消选中标签下方的“家”“公司”“学校”按钮后，按钮状态朗读错误，只朗读“家”“公司”“学校”，按钮的状态未朗读，例如：当选中“家”按钮后，应朗读为“家，按钮，已选定”。"/>
          <p:cNvSpPr txBox="1"/>
          <p:nvPr/>
        </p:nvSpPr>
        <p:spPr>
          <a:xfrm>
            <a:off x="6477000" y="4039577"/>
            <a:ext cx="14214615"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400" b="0">
                <a:latin typeface="FZLTZHUNHK--GBK1-0"/>
                <a:ea typeface="FZLTZHUNHK--GBK1-0"/>
                <a:cs typeface="FZLTZHUNHK--GBK1-0"/>
                <a:sym typeface="FZLTZHUNHK--GBK1-0"/>
              </a:defRPr>
            </a:pPr>
            <a:r>
              <a:t>新增收货地址界面，当取消选中标签下方的“家”“公司”“学校”按钮后，按钮状态朗读错误，只朗读“家”“公司”“学校”，按钮的状态未朗读，例如：当选中“家”按钮后，应朗读为“家，按钮，已选定”。</a:t>
            </a:r>
          </a:p>
          <a:p>
            <a:pPr algn="l">
              <a:defRPr sz="2400" b="0">
                <a:latin typeface="FZLTZHUNHK--GBK1-0"/>
                <a:ea typeface="FZLTZHUNHK--GBK1-0"/>
                <a:cs typeface="FZLTZHUNHK--GBK1-0"/>
                <a:sym typeface="FZLTZHUNHK--GBK1-0"/>
              </a:defRPr>
            </a:pPr>
            <a:endParaRPr/>
          </a:p>
          <a:p>
            <a:pPr algn="l">
              <a:defRPr sz="2400" b="0">
                <a:latin typeface="FZLTZHUNHK--GBK1-0"/>
                <a:ea typeface="FZLTZHUNHK--GBK1-0"/>
                <a:cs typeface="FZLTZHUNHK--GBK1-0"/>
                <a:sym typeface="FZLTZHUNHK--GBK1-0"/>
              </a:defRPr>
            </a:pPr>
            <a:endParaRPr/>
          </a:p>
        </p:txBody>
      </p:sp>
      <p:sp>
        <p:nvSpPr>
          <p:cNvPr id="432" name="问题："/>
          <p:cNvSpPr txBox="1"/>
          <p:nvPr/>
        </p:nvSpPr>
        <p:spPr>
          <a:xfrm>
            <a:off x="6477000" y="3173872"/>
            <a:ext cx="125730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问题：</a:t>
            </a:r>
          </a:p>
        </p:txBody>
      </p:sp>
      <p:sp>
        <p:nvSpPr>
          <p:cNvPr id="433" name="使用accessibilityValue属性，解决不能单纯由accessibilityLabel 处理的问题。"/>
          <p:cNvSpPr txBox="1"/>
          <p:nvPr/>
        </p:nvSpPr>
        <p:spPr>
          <a:xfrm>
            <a:off x="6477000" y="6718300"/>
            <a:ext cx="14502576" cy="52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2400" b="0">
                <a:latin typeface="FZLTZHUNHK--GBK1-0"/>
                <a:ea typeface="FZLTZHUNHK--GBK1-0"/>
                <a:cs typeface="FZLTZHUNHK--GBK1-0"/>
                <a:sym typeface="FZLTZHUNHK--GBK1-0"/>
              </a:defRPr>
            </a:lvl1pPr>
          </a:lstStyle>
          <a:p>
            <a:r>
              <a:t>使用accessibilityValue属性，解决不能单纯由accessibilityLabel 处理的问题。</a:t>
            </a:r>
          </a:p>
        </p:txBody>
      </p:sp>
      <p:sp>
        <p:nvSpPr>
          <p:cNvPr id="434" name="解决方案："/>
          <p:cNvSpPr txBox="1"/>
          <p:nvPr/>
        </p:nvSpPr>
        <p:spPr>
          <a:xfrm>
            <a:off x="6477000" y="58420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解决方案：</a:t>
            </a:r>
          </a:p>
        </p:txBody>
      </p:sp>
      <p:sp>
        <p:nvSpPr>
          <p:cNvPr id="435" name="代码示例："/>
          <p:cNvSpPr txBox="1"/>
          <p:nvPr/>
        </p:nvSpPr>
        <p:spPr>
          <a:xfrm>
            <a:off x="6477000" y="8902700"/>
            <a:ext cx="20193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solidFill>
                  <a:srgbClr val="FC4B1E"/>
                </a:solidFill>
                <a:latin typeface="FZLTZHUNHK--GBK1-0"/>
                <a:ea typeface="FZLTZHUNHK--GBK1-0"/>
                <a:cs typeface="FZLTZHUNHK--GBK1-0"/>
                <a:sym typeface="FZLTZHUNHK--GBK1-0"/>
              </a:defRPr>
            </a:lvl1pPr>
          </a:lstStyle>
          <a:p>
            <a:r>
              <a:t>代码示例：</a:t>
            </a:r>
          </a:p>
        </p:txBody>
      </p:sp>
      <p:sp>
        <p:nvSpPr>
          <p:cNvPr id="436" name="- (void)buttonAction:(UIButton *)sender {…"/>
          <p:cNvSpPr txBox="1"/>
          <p:nvPr/>
        </p:nvSpPr>
        <p:spPr>
          <a:xfrm>
            <a:off x="6477000" y="10058400"/>
            <a:ext cx="14502576" cy="241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400" b="0">
                <a:latin typeface="FZLTZHUNHK--GBK1-0"/>
                <a:ea typeface="FZLTZHUNHK--GBK1-0"/>
                <a:cs typeface="FZLTZHUNHK--GBK1-0"/>
                <a:sym typeface="FZLTZHUNHK--GBK1-0"/>
              </a:defRPr>
            </a:pPr>
            <a:r>
              <a:t>- (void)buttonAction:(UIButton *)sender {</a:t>
            </a:r>
          </a:p>
          <a:p>
            <a:pPr algn="l" defTabSz="457200">
              <a:defRPr sz="2400" b="0">
                <a:latin typeface="FZLTZHUNHK--GBK1-0"/>
                <a:ea typeface="FZLTZHUNHK--GBK1-0"/>
                <a:cs typeface="FZLTZHUNHK--GBK1-0"/>
                <a:sym typeface="FZLTZHUNHK--GBK1-0"/>
              </a:defRPr>
            </a:pPr>
            <a:r>
              <a:t>    sender.selected = !sender.selected;</a:t>
            </a:r>
          </a:p>
          <a:p>
            <a:pPr algn="l" defTabSz="457200">
              <a:defRPr sz="2400" b="0">
                <a:latin typeface="FZLTZHUNHK--GBK1-0"/>
                <a:ea typeface="FZLTZHUNHK--GBK1-0"/>
                <a:cs typeface="FZLTZHUNHK--GBK1-0"/>
                <a:sym typeface="FZLTZHUNHK--GBK1-0"/>
              </a:defRPr>
            </a:pPr>
            <a:r>
              <a:t>    UIAccessibilityElement *element = self.accessibleElements[_selectedIndex];</a:t>
            </a:r>
          </a:p>
          <a:p>
            <a:pPr algn="l" defTabSz="457200">
              <a:defRPr sz="2400" b="0">
                <a:latin typeface="FZLTZHUNHK--GBK1-0"/>
                <a:ea typeface="FZLTZHUNHK--GBK1-0"/>
                <a:cs typeface="FZLTZHUNHK--GBK1-0"/>
                <a:sym typeface="FZLTZHUNHK--GBK1-0"/>
              </a:defRPr>
            </a:pPr>
            <a:r>
              <a:t>    element.accessibilityValue = [NSString stringWithFormat:@"按钮，%@", sender.selected ? @"已选定" : @"未选定"];</a:t>
            </a:r>
          </a:p>
          <a:p>
            <a:pPr algn="l" defTabSz="457200">
              <a:defRPr sz="2400" b="0">
                <a:latin typeface="FZLTZHUNHK--GBK1-0"/>
                <a:ea typeface="FZLTZHUNHK--GBK1-0"/>
                <a:cs typeface="FZLTZHUNHK--GBK1-0"/>
                <a:sym typeface="FZLTZHUNHK--GBK1-0"/>
              </a:defRPr>
            </a:pPr>
            <a:r>
              <a:t>}</a:t>
            </a:r>
          </a:p>
        </p:txBody>
      </p:sp>
      <p:pic>
        <p:nvPicPr>
          <p:cNvPr id="437" name="图像" descr="图像"/>
          <p:cNvPicPr>
            <a:picLocks noChangeAspect="1"/>
          </p:cNvPicPr>
          <p:nvPr/>
        </p:nvPicPr>
        <p:blipFill>
          <a:blip r:embed="rId4">
            <a:extLst/>
          </a:blip>
          <a:stretch>
            <a:fillRect/>
          </a:stretch>
        </p:blipFill>
        <p:spPr>
          <a:xfrm>
            <a:off x="1016000" y="2632431"/>
            <a:ext cx="4343400" cy="939113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未来无障碍技术标准"/>
          <p:cNvSpPr txBox="1"/>
          <p:nvPr/>
        </p:nvSpPr>
        <p:spPr>
          <a:xfrm>
            <a:off x="5416673" y="5326398"/>
            <a:ext cx="15757526" cy="245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13000" b="0" spc="650">
                <a:solidFill>
                  <a:srgbClr val="464747"/>
                </a:solidFill>
                <a:latin typeface="Helvetica"/>
                <a:ea typeface="Helvetica"/>
                <a:cs typeface="Helvetica"/>
                <a:sym typeface="Helvetica"/>
              </a:defRPr>
            </a:lvl1pPr>
          </a:lstStyle>
          <a:p>
            <a:r>
              <a:t>未来无障碍技术标准</a:t>
            </a:r>
          </a:p>
        </p:txBody>
      </p:sp>
      <p:sp>
        <p:nvSpPr>
          <p:cNvPr id="442" name="圆形"/>
          <p:cNvSpPr/>
          <p:nvPr/>
        </p:nvSpPr>
        <p:spPr>
          <a:xfrm>
            <a:off x="2182661" y="5485148"/>
            <a:ext cx="2035176" cy="2035176"/>
          </a:xfrm>
          <a:prstGeom prst="ellipse">
            <a:avLst/>
          </a:prstGeom>
          <a:solidFill>
            <a:srgbClr val="F94C2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43" name="6"/>
          <p:cNvSpPr txBox="1"/>
          <p:nvPr/>
        </p:nvSpPr>
        <p:spPr>
          <a:xfrm>
            <a:off x="2501240" y="5567698"/>
            <a:ext cx="1347218" cy="197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2000">
                <a:solidFill>
                  <a:srgbClr val="FFFFFF"/>
                </a:solidFill>
                <a:latin typeface="Helvetica"/>
                <a:ea typeface="Helvetica"/>
                <a:cs typeface="Helvetica"/>
                <a:sym typeface="Helvetica"/>
              </a:defRPr>
            </a:lvl1pPr>
          </a:lstStyle>
          <a:p>
            <a:r>
              <a:t>6</a:t>
            </a:r>
          </a:p>
        </p:txBody>
      </p:sp>
      <p:pic>
        <p:nvPicPr>
          <p:cNvPr id="444"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447" name="未来无障碍技术标准"/>
          <p:cNvSpPr txBox="1"/>
          <p:nvPr/>
        </p:nvSpPr>
        <p:spPr>
          <a:xfrm>
            <a:off x="1060007" y="629237"/>
            <a:ext cx="6756401"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未来无障碍技术标准</a:t>
            </a:r>
          </a:p>
        </p:txBody>
      </p:sp>
      <p:pic>
        <p:nvPicPr>
          <p:cNvPr id="448"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449" name="圆角矩形"/>
          <p:cNvSpPr/>
          <p:nvPr/>
        </p:nvSpPr>
        <p:spPr>
          <a:xfrm>
            <a:off x="14629195" y="3029237"/>
            <a:ext cx="4079479" cy="779771"/>
          </a:xfrm>
          <a:prstGeom prst="roundRect">
            <a:avLst>
              <a:gd name="adj" fmla="val 50000"/>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0" name="标准支持复杂结构"/>
          <p:cNvSpPr txBox="1"/>
          <p:nvPr/>
        </p:nvSpPr>
        <p:spPr>
          <a:xfrm>
            <a:off x="14981865" y="3080985"/>
            <a:ext cx="3374137"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标准支持复杂结构</a:t>
            </a:r>
          </a:p>
        </p:txBody>
      </p:sp>
      <p:sp>
        <p:nvSpPr>
          <p:cNvPr id="451" name="圆角矩形"/>
          <p:cNvSpPr/>
          <p:nvPr/>
        </p:nvSpPr>
        <p:spPr>
          <a:xfrm>
            <a:off x="6647575" y="3029237"/>
            <a:ext cx="4560959" cy="779771"/>
          </a:xfrm>
          <a:prstGeom prst="roundRect">
            <a:avLst>
              <a:gd name="adj" fmla="val 50000"/>
            </a:avLst>
          </a:prstGeom>
          <a:solidFill>
            <a:srgbClr val="FC4B1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2" name="标准覆盖无障碍模式"/>
          <p:cNvSpPr txBox="1"/>
          <p:nvPr/>
        </p:nvSpPr>
        <p:spPr>
          <a:xfrm>
            <a:off x="7135766" y="3082866"/>
            <a:ext cx="3584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标准覆盖无障碍模式</a:t>
            </a:r>
          </a:p>
        </p:txBody>
      </p:sp>
      <p:sp>
        <p:nvSpPr>
          <p:cNvPr id="453" name="目前web和移动端的页面，对无障碍的支持度并不高，需要各端的开发花大量的时间做无障碍适配。希望web和移动技术标准能更好地支持无障碍模式，做好页面开发的同时，无障碍能自行适配。"/>
          <p:cNvSpPr txBox="1"/>
          <p:nvPr/>
        </p:nvSpPr>
        <p:spPr>
          <a:xfrm>
            <a:off x="5613979" y="4899616"/>
            <a:ext cx="6994655" cy="276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b="0">
                <a:latin typeface="Times Roman"/>
                <a:ea typeface="Times Roman"/>
                <a:cs typeface="Times Roman"/>
                <a:sym typeface="Times Roman"/>
              </a:defRPr>
            </a:lvl1pPr>
          </a:lstStyle>
          <a:p>
            <a:r>
              <a:t>目前web和移动端的页面，对无障碍的支持度并不高，需要各端的开发花大量的时间做无障碍适配。希望web和移动技术标准能更好地支持无障碍模式，做好页面开发的同时，无障碍能自行适配。</a:t>
            </a:r>
          </a:p>
        </p:txBody>
      </p:sp>
      <p:sp>
        <p:nvSpPr>
          <p:cNvPr id="454" name="目前的web和移动端页面，能支持简单页面结构，复杂的页面结构支持程度不高、甚至不可用。希望能在标准层支持无障碍的复杂页面结构。"/>
          <p:cNvSpPr txBox="1"/>
          <p:nvPr/>
        </p:nvSpPr>
        <p:spPr>
          <a:xfrm>
            <a:off x="13436127" y="4901795"/>
            <a:ext cx="6994655"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b="0">
                <a:latin typeface="Times Roman"/>
                <a:ea typeface="Times Roman"/>
                <a:cs typeface="Times Roman"/>
                <a:sym typeface="Times Roman"/>
              </a:defRPr>
            </a:lvl1pPr>
          </a:lstStyle>
          <a:p>
            <a:r>
              <a:t>目前的web和移动端页面，能支持简单页面结构，复杂的页面结构支持程度不高、甚至不可用。希望能在标准层支持无障碍的复杂页面结构。</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9" name="Thanks!"/>
          <p:cNvSpPr txBox="1"/>
          <p:nvPr/>
        </p:nvSpPr>
        <p:spPr>
          <a:xfrm>
            <a:off x="9461999" y="5311245"/>
            <a:ext cx="7115189" cy="20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defTabSz="821530">
              <a:defRPr sz="12000">
                <a:solidFill>
                  <a:srgbClr val="0097DC"/>
                </a:solidFill>
                <a:latin typeface="Century Gothic"/>
                <a:ea typeface="Century Gothic"/>
                <a:cs typeface="Century Gothic"/>
                <a:sym typeface="Century Gothic"/>
              </a:defRPr>
            </a:lvl1pPr>
          </a:lstStyle>
          <a:p>
            <a:r>
              <a:t>Thanks!</a:t>
            </a:r>
          </a:p>
        </p:txBody>
      </p:sp>
      <p:pic>
        <p:nvPicPr>
          <p:cNvPr id="460" name="图像" descr="图像"/>
          <p:cNvPicPr>
            <a:picLocks noChangeAspect="1"/>
          </p:cNvPicPr>
          <p:nvPr/>
        </p:nvPicPr>
        <p:blipFill>
          <a:blip r:embed="rId3">
            <a:extLst/>
          </a:blip>
          <a:stretch>
            <a:fillRect/>
          </a:stretch>
        </p:blipFill>
        <p:spPr>
          <a:xfrm>
            <a:off x="10266419" y="752668"/>
            <a:ext cx="3851160" cy="95768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饿了么无障碍适配"/>
          <p:cNvSpPr txBox="1"/>
          <p:nvPr/>
        </p:nvSpPr>
        <p:spPr>
          <a:xfrm>
            <a:off x="5416673" y="5326398"/>
            <a:ext cx="14023976" cy="245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13000" b="0" spc="650">
                <a:solidFill>
                  <a:srgbClr val="464747"/>
                </a:solidFill>
                <a:latin typeface="Helvetica"/>
                <a:ea typeface="Helvetica"/>
                <a:cs typeface="Helvetica"/>
                <a:sym typeface="Helvetica"/>
              </a:defRPr>
            </a:lvl1pPr>
          </a:lstStyle>
          <a:p>
            <a:r>
              <a:t>饿了么无障碍适配</a:t>
            </a:r>
          </a:p>
        </p:txBody>
      </p:sp>
      <p:sp>
        <p:nvSpPr>
          <p:cNvPr id="178" name="圆形"/>
          <p:cNvSpPr/>
          <p:nvPr/>
        </p:nvSpPr>
        <p:spPr>
          <a:xfrm>
            <a:off x="2182661" y="5485148"/>
            <a:ext cx="2035176" cy="2035176"/>
          </a:xfrm>
          <a:prstGeom prst="ellipse">
            <a:avLst/>
          </a:prstGeom>
          <a:solidFill>
            <a:srgbClr val="F94C2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9" name="1"/>
          <p:cNvSpPr txBox="1"/>
          <p:nvPr/>
        </p:nvSpPr>
        <p:spPr>
          <a:xfrm>
            <a:off x="2501240" y="5567698"/>
            <a:ext cx="1347218" cy="197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2000">
                <a:solidFill>
                  <a:srgbClr val="FFFFFF"/>
                </a:solidFill>
                <a:latin typeface="Helvetica"/>
                <a:ea typeface="Helvetica"/>
                <a:cs typeface="Helvetica"/>
                <a:sym typeface="Helvetica"/>
              </a:defRPr>
            </a:lvl1pPr>
          </a:lstStyle>
          <a:p>
            <a:r>
              <a:t>1</a:t>
            </a:r>
          </a:p>
        </p:txBody>
      </p:sp>
      <p:pic>
        <p:nvPicPr>
          <p:cNvPr id="180"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183" name="饿了么无障碍适配"/>
          <p:cNvSpPr txBox="1"/>
          <p:nvPr/>
        </p:nvSpPr>
        <p:spPr>
          <a:xfrm>
            <a:off x="1060007" y="629237"/>
            <a:ext cx="602297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饿了么无障碍适配</a:t>
            </a:r>
          </a:p>
        </p:txBody>
      </p:sp>
      <p:pic>
        <p:nvPicPr>
          <p:cNvPr id="184"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185" name="矩形"/>
          <p:cNvSpPr/>
          <p:nvPr/>
        </p:nvSpPr>
        <p:spPr>
          <a:xfrm>
            <a:off x="976171" y="2399473"/>
            <a:ext cx="15185924" cy="7718451"/>
          </a:xfrm>
          <a:prstGeom prst="rect">
            <a:avLst/>
          </a:prstGeom>
          <a:ln w="25400">
            <a:solidFill>
              <a:srgbClr val="FC4B1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6" name="做了什么"/>
          <p:cNvSpPr/>
          <p:nvPr/>
        </p:nvSpPr>
        <p:spPr>
          <a:xfrm>
            <a:off x="976171" y="1990668"/>
            <a:ext cx="2818631" cy="796092"/>
          </a:xfrm>
          <a:prstGeom prst="rect">
            <a:avLst/>
          </a:prstGeom>
          <a:solidFill>
            <a:srgbClr val="FC4B1E"/>
          </a:solidFill>
          <a:ln w="25400">
            <a:solidFill>
              <a:srgbClr val="FC4B1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FZLTZHUNHK--GBK1-0"/>
                <a:ea typeface="FZLTZHUNHK--GBK1-0"/>
                <a:cs typeface="FZLTZHUNHK--GBK1-0"/>
                <a:sym typeface="FZLTZHUNHK--GBK1-0"/>
              </a:defRPr>
            </a:lvl1pPr>
          </a:lstStyle>
          <a:p>
            <a:r>
              <a:t>做了什么</a:t>
            </a:r>
          </a:p>
        </p:txBody>
      </p:sp>
      <p:sp>
        <p:nvSpPr>
          <p:cNvPr id="187" name="矩形"/>
          <p:cNvSpPr/>
          <p:nvPr/>
        </p:nvSpPr>
        <p:spPr>
          <a:xfrm>
            <a:off x="976171" y="10478316"/>
            <a:ext cx="15185924" cy="2429366"/>
          </a:xfrm>
          <a:prstGeom prst="rect">
            <a:avLst/>
          </a:prstGeom>
          <a:ln w="25400">
            <a:solidFill>
              <a:srgbClr val="FC4B1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8" name="客户原声"/>
          <p:cNvSpPr/>
          <p:nvPr/>
        </p:nvSpPr>
        <p:spPr>
          <a:xfrm>
            <a:off x="976171" y="10454268"/>
            <a:ext cx="2818631" cy="796092"/>
          </a:xfrm>
          <a:prstGeom prst="rect">
            <a:avLst/>
          </a:prstGeom>
          <a:solidFill>
            <a:srgbClr val="FC4B1E"/>
          </a:solidFill>
          <a:ln w="25400">
            <a:solidFill>
              <a:srgbClr val="FC4B1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FZLTZHUNHK--GBK1-0"/>
                <a:ea typeface="FZLTZHUNHK--GBK1-0"/>
                <a:cs typeface="FZLTZHUNHK--GBK1-0"/>
                <a:sym typeface="FZLTZHUNHK--GBK1-0"/>
              </a:defRPr>
            </a:lvl1pPr>
          </a:lstStyle>
          <a:p>
            <a:r>
              <a:t>客户原声</a:t>
            </a:r>
          </a:p>
        </p:txBody>
      </p:sp>
      <p:sp>
        <p:nvSpPr>
          <p:cNvPr id="189" name="矩形"/>
          <p:cNvSpPr/>
          <p:nvPr/>
        </p:nvSpPr>
        <p:spPr>
          <a:xfrm>
            <a:off x="16806082" y="2429221"/>
            <a:ext cx="6265621" cy="4591527"/>
          </a:xfrm>
          <a:prstGeom prst="rect">
            <a:avLst/>
          </a:prstGeom>
          <a:ln w="25400">
            <a:solidFill>
              <a:srgbClr val="FC4B1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0" name="客户影响"/>
          <p:cNvSpPr/>
          <p:nvPr/>
        </p:nvSpPr>
        <p:spPr>
          <a:xfrm>
            <a:off x="16806082" y="2405174"/>
            <a:ext cx="2818631" cy="796092"/>
          </a:xfrm>
          <a:prstGeom prst="rect">
            <a:avLst/>
          </a:prstGeom>
          <a:solidFill>
            <a:srgbClr val="FC4B1E"/>
          </a:solidFill>
          <a:ln w="25400">
            <a:solidFill>
              <a:srgbClr val="FC4B1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FZLTZHUNHK--GBK1-0"/>
                <a:ea typeface="FZLTZHUNHK--GBK1-0"/>
                <a:cs typeface="FZLTZHUNHK--GBK1-0"/>
                <a:sym typeface="FZLTZHUNHK--GBK1-0"/>
              </a:defRPr>
            </a:lvl1pPr>
          </a:lstStyle>
          <a:p>
            <a:r>
              <a:t>客户影响</a:t>
            </a:r>
          </a:p>
        </p:txBody>
      </p:sp>
      <p:sp>
        <p:nvSpPr>
          <p:cNvPr id="191" name="矩形"/>
          <p:cNvSpPr/>
          <p:nvPr/>
        </p:nvSpPr>
        <p:spPr>
          <a:xfrm>
            <a:off x="16806082" y="7461878"/>
            <a:ext cx="6265621" cy="5405018"/>
          </a:xfrm>
          <a:prstGeom prst="rect">
            <a:avLst/>
          </a:prstGeom>
          <a:ln w="25400">
            <a:solidFill>
              <a:srgbClr val="FC4B1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2" name="业务影响"/>
          <p:cNvSpPr/>
          <p:nvPr/>
        </p:nvSpPr>
        <p:spPr>
          <a:xfrm>
            <a:off x="16806082" y="7437831"/>
            <a:ext cx="2818631" cy="796092"/>
          </a:xfrm>
          <a:prstGeom prst="rect">
            <a:avLst/>
          </a:prstGeom>
          <a:solidFill>
            <a:srgbClr val="FC4B1E"/>
          </a:solidFill>
          <a:ln w="25400">
            <a:solidFill>
              <a:srgbClr val="FC4B1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FZLTZHUNHK--GBK1-0"/>
                <a:ea typeface="FZLTZHUNHK--GBK1-0"/>
                <a:cs typeface="FZLTZHUNHK--GBK1-0"/>
                <a:sym typeface="FZLTZHUNHK--GBK1-0"/>
              </a:defRPr>
            </a:lvl1pPr>
          </a:lstStyle>
          <a:p>
            <a:r>
              <a:t>业务影响</a:t>
            </a:r>
          </a:p>
        </p:txBody>
      </p:sp>
      <p:sp>
        <p:nvSpPr>
          <p:cNvPr id="193" name="初心"/>
          <p:cNvSpPr txBox="1"/>
          <p:nvPr/>
        </p:nvSpPr>
        <p:spPr>
          <a:xfrm>
            <a:off x="1389447" y="3486488"/>
            <a:ext cx="876301"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a:solidFill>
                  <a:srgbClr val="FC4B1E"/>
                </a:solidFill>
                <a:latin typeface="FZLTZHUNHK--GBK1-0"/>
                <a:ea typeface="FZLTZHUNHK--GBK1-0"/>
                <a:cs typeface="FZLTZHUNHK--GBK1-0"/>
                <a:sym typeface="FZLTZHUNHK--GBK1-0"/>
              </a:defRPr>
            </a:lvl1pPr>
          </a:lstStyle>
          <a:p>
            <a:r>
              <a:t>初心</a:t>
            </a:r>
          </a:p>
        </p:txBody>
      </p:sp>
      <p:sp>
        <p:nvSpPr>
          <p:cNvPr id="194" name="做了什么"/>
          <p:cNvSpPr txBox="1"/>
          <p:nvPr/>
        </p:nvSpPr>
        <p:spPr>
          <a:xfrm>
            <a:off x="1389447" y="5080375"/>
            <a:ext cx="1638301"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a:solidFill>
                  <a:srgbClr val="FC4B1E"/>
                </a:solidFill>
                <a:latin typeface="FZLTZHUNHK--GBK1-0"/>
                <a:ea typeface="FZLTZHUNHK--GBK1-0"/>
                <a:cs typeface="FZLTZHUNHK--GBK1-0"/>
                <a:sym typeface="FZLTZHUNHK--GBK1-0"/>
              </a:defRPr>
            </a:lvl1pPr>
          </a:lstStyle>
          <a:p>
            <a:r>
              <a:t>做了什么</a:t>
            </a:r>
          </a:p>
        </p:txBody>
      </p:sp>
      <p:sp>
        <p:nvSpPr>
          <p:cNvPr id="195" name="帮助视障用户在饿了么无障碍的点餐、点零售商品，保障视障用户的用户体验。"/>
          <p:cNvSpPr txBox="1"/>
          <p:nvPr/>
        </p:nvSpPr>
        <p:spPr>
          <a:xfrm>
            <a:off x="1394745" y="4251681"/>
            <a:ext cx="1086698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400" b="0">
                <a:latin typeface="FZLTZHUNHK--GBK1-0"/>
                <a:ea typeface="FZLTZHUNHK--GBK1-0"/>
                <a:cs typeface="FZLTZHUNHK--GBK1-0"/>
                <a:sym typeface="FZLTZHUNHK--GBK1-0"/>
              </a:defRPr>
            </a:lvl1pPr>
          </a:lstStyle>
          <a:p>
            <a:r>
              <a:t>帮助视障用户在饿了么无障碍的点餐、点零售商品，保障视障用户的用户体验。 </a:t>
            </a:r>
          </a:p>
        </p:txBody>
      </p:sp>
      <p:sp>
        <p:nvSpPr>
          <p:cNvPr id="196" name="帮助视障用户在饿了么无障碍的点餐、点零售商品，为视障用户群体带来福音。…"/>
          <p:cNvSpPr txBox="1"/>
          <p:nvPr/>
        </p:nvSpPr>
        <p:spPr>
          <a:xfrm>
            <a:off x="1394745" y="5689576"/>
            <a:ext cx="14348776" cy="429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400" b="0">
                <a:latin typeface="FZLTZHUNHK--GBK1-0"/>
                <a:ea typeface="FZLTZHUNHK--GBK1-0"/>
                <a:cs typeface="FZLTZHUNHK--GBK1-0"/>
                <a:sym typeface="FZLTZHUNHK--GBK1-0"/>
              </a:defRPr>
            </a:pPr>
            <a:r>
              <a:t>帮助视障用户在饿了么无障碍的点餐、点零售商品，为视障用户群体带来福音。</a:t>
            </a:r>
          </a:p>
          <a:p>
            <a:pPr algn="l" defTabSz="457200">
              <a:defRPr sz="2400" b="0">
                <a:latin typeface="FZLTZHUNHK--GBK1-0"/>
                <a:ea typeface="FZLTZHUNHK--GBK1-0"/>
                <a:cs typeface="FZLTZHUNHK--GBK1-0"/>
                <a:sym typeface="FZLTZHUNHK--GBK1-0"/>
              </a:defRPr>
            </a:pPr>
            <a:r>
              <a:t>1、在饿了么App 核心主链路实现无障碍支持，总共修复无障碍问题200+个（其中“高”优先级占比超过30%）；</a:t>
            </a:r>
          </a:p>
          <a:p>
            <a:pPr algn="l" defTabSz="457200">
              <a:defRPr sz="2400" b="0">
                <a:latin typeface="FZLTZHUNHK--GBK1-0"/>
                <a:ea typeface="FZLTZHUNHK--GBK1-0"/>
                <a:cs typeface="FZLTZHUNHK--GBK1-0"/>
                <a:sym typeface="FZLTZHUNHK--GBK1-0"/>
              </a:defRPr>
            </a:pPr>
            <a:r>
              <a:t>2、饿了么的红包选择已经支持标签识别，让视障群体用户可以很容易的读出红包的赠送内容，进行红包领取或者跳过；</a:t>
            </a:r>
          </a:p>
          <a:p>
            <a:pPr algn="l" defTabSz="457200">
              <a:defRPr sz="2400" b="0">
                <a:latin typeface="FZLTZHUNHK--GBK1-0"/>
                <a:ea typeface="FZLTZHUNHK--GBK1-0"/>
                <a:cs typeface="FZLTZHUNHK--GBK1-0"/>
                <a:sym typeface="FZLTZHUNHK--GBK1-0"/>
              </a:defRPr>
            </a:pPr>
            <a:r>
              <a:t>3、页面滑动Banner被移除，变成简洁易懂、可被系统识别的按钮，同时也加入了搜索框本身的标签识别，让视障群体可以轻松听到搜索框的位置提示，进行手动输入；</a:t>
            </a:r>
          </a:p>
          <a:p>
            <a:pPr algn="l" defTabSz="457200">
              <a:defRPr sz="2400" b="0">
                <a:latin typeface="FZLTZHUNHK--GBK1-0"/>
                <a:ea typeface="FZLTZHUNHK--GBK1-0"/>
                <a:cs typeface="FZLTZHUNHK--GBK1-0"/>
                <a:sym typeface="FZLTZHUNHK--GBK1-0"/>
              </a:defRPr>
            </a:pPr>
            <a:r>
              <a:t>4、在核心点餐页面，点餐功能上的添加按钮不仅可以被直接识别，它还能同时念出完整菜品介绍，方便用户确认，使得视障群体用户在浏览菜品时就可以听到合适的优惠搭配，在下单过程中，饿了么的红包选项也可以被自动识别出来转换成语音。 </a:t>
            </a:r>
          </a:p>
        </p:txBody>
      </p:sp>
      <p:sp>
        <p:nvSpPr>
          <p:cNvPr id="197" name="“感谢饿了么团队推动饿了么进行无障碍优化，新版本比之前版本好用了很多。也希望饿了么团队可以持续重视产品无障碍层面的工作。”"/>
          <p:cNvSpPr txBox="1"/>
          <p:nvPr/>
        </p:nvSpPr>
        <p:spPr>
          <a:xfrm>
            <a:off x="2040562" y="11563701"/>
            <a:ext cx="13221684"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400" b="0">
                <a:latin typeface="FZLTZHUNHK--GBK1-0"/>
                <a:ea typeface="FZLTZHUNHK--GBK1-0"/>
                <a:cs typeface="FZLTZHUNHK--GBK1-0"/>
                <a:sym typeface="FZLTZHUNHK--GBK1-0"/>
              </a:defRPr>
            </a:lvl1pPr>
          </a:lstStyle>
          <a:p>
            <a:r>
              <a:t>“感谢饿了么团队推动饿了么进行无障碍优化，新版本比之前版本好用了很多。也希望饿了么团队可以持续重视产品无障碍层面的工作。” </a:t>
            </a:r>
          </a:p>
        </p:txBody>
      </p:sp>
      <p:sp>
        <p:nvSpPr>
          <p:cNvPr id="198" name="为饿了么App数十万视障用户带来福音，特别是每天活跃的有2500+视障用户。"/>
          <p:cNvSpPr txBox="1"/>
          <p:nvPr/>
        </p:nvSpPr>
        <p:spPr>
          <a:xfrm>
            <a:off x="17727291" y="3818747"/>
            <a:ext cx="4423203" cy="135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400" b="0">
                <a:latin typeface="FZLTZHUNHK--GBK1-0"/>
                <a:ea typeface="FZLTZHUNHK--GBK1-0"/>
                <a:cs typeface="FZLTZHUNHK--GBK1-0"/>
                <a:sym typeface="FZLTZHUNHK--GBK1-0"/>
              </a:defRPr>
            </a:lvl1pPr>
          </a:lstStyle>
          <a:p>
            <a:r>
              <a:t>为饿了么App数十万视障用户带来福音，特别是每天活跃的有2500+视障用户。 </a:t>
            </a:r>
          </a:p>
        </p:txBody>
      </p:sp>
      <p:sp>
        <p:nvSpPr>
          <p:cNvPr id="199" name="在饿了么App 核心主链路实现无障碍支持，总共修复无障碍问题200+个（其中“高”优先级占比超过30%）。"/>
          <p:cNvSpPr txBox="1"/>
          <p:nvPr/>
        </p:nvSpPr>
        <p:spPr>
          <a:xfrm>
            <a:off x="17679733" y="8948084"/>
            <a:ext cx="4518318"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400" b="0">
                <a:latin typeface="FZLTZHUNHK--GBK1-0"/>
                <a:ea typeface="FZLTZHUNHK--GBK1-0"/>
                <a:cs typeface="FZLTZHUNHK--GBK1-0"/>
                <a:sym typeface="FZLTZHUNHK--GBK1-0"/>
              </a:defRPr>
            </a:lvl1pPr>
          </a:lstStyle>
          <a:p>
            <a:r>
              <a:t>在饿了么App 核心主链路实现无障碍支持，总共修复无障碍问题200+个（其中“高”优先级占比超过30%）。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204" name="饿了么无障碍适配"/>
          <p:cNvSpPr txBox="1"/>
          <p:nvPr/>
        </p:nvSpPr>
        <p:spPr>
          <a:xfrm>
            <a:off x="1060007" y="629237"/>
            <a:ext cx="602297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饿了么无障碍适配</a:t>
            </a:r>
          </a:p>
        </p:txBody>
      </p:sp>
      <p:pic>
        <p:nvPicPr>
          <p:cNvPr id="205" name="图片 9" descr="图片 9"/>
          <p:cNvPicPr>
            <a:picLocks noChangeAspect="1"/>
          </p:cNvPicPr>
          <p:nvPr/>
        </p:nvPicPr>
        <p:blipFill>
          <a:blip r:embed="rId5">
            <a:extLst/>
          </a:blip>
          <a:stretch>
            <a:fillRect/>
          </a:stretch>
        </p:blipFill>
        <p:spPr>
          <a:xfrm>
            <a:off x="19906611" y="521295"/>
            <a:ext cx="4079620" cy="1025826"/>
          </a:xfrm>
          <a:prstGeom prst="rect">
            <a:avLst/>
          </a:prstGeom>
          <a:ln w="12700">
            <a:miter lim="400000"/>
          </a:ln>
        </p:spPr>
      </p:pic>
      <p:sp>
        <p:nvSpPr>
          <p:cNvPr id="206" name="圆角矩形"/>
          <p:cNvSpPr/>
          <p:nvPr/>
        </p:nvSpPr>
        <p:spPr>
          <a:xfrm>
            <a:off x="10533967" y="2766597"/>
            <a:ext cx="3236458" cy="779772"/>
          </a:xfrm>
          <a:prstGeom prst="roundRect">
            <a:avLst>
              <a:gd name="adj" fmla="val 50000"/>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7" name="无障碍专利"/>
          <p:cNvSpPr txBox="1"/>
          <p:nvPr/>
        </p:nvSpPr>
        <p:spPr>
          <a:xfrm>
            <a:off x="11121908" y="2818345"/>
            <a:ext cx="2060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无障碍专利</a:t>
            </a:r>
          </a:p>
        </p:txBody>
      </p:sp>
      <p:sp>
        <p:nvSpPr>
          <p:cNvPr id="208" name="圆角矩形"/>
          <p:cNvSpPr/>
          <p:nvPr/>
        </p:nvSpPr>
        <p:spPr>
          <a:xfrm>
            <a:off x="3031476" y="2764716"/>
            <a:ext cx="3236457" cy="779772"/>
          </a:xfrm>
          <a:prstGeom prst="roundRect">
            <a:avLst>
              <a:gd name="adj" fmla="val 50000"/>
            </a:avLst>
          </a:prstGeom>
          <a:solidFill>
            <a:srgbClr val="FC4B1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9" name="品牌效应"/>
          <p:cNvSpPr txBox="1"/>
          <p:nvPr/>
        </p:nvSpPr>
        <p:spPr>
          <a:xfrm>
            <a:off x="3809918" y="2816464"/>
            <a:ext cx="1679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品牌效应</a:t>
            </a:r>
          </a:p>
        </p:txBody>
      </p:sp>
      <p:sp>
        <p:nvSpPr>
          <p:cNvPr id="210" name="圆角矩形"/>
          <p:cNvSpPr/>
          <p:nvPr/>
        </p:nvSpPr>
        <p:spPr>
          <a:xfrm>
            <a:off x="18033096" y="2764716"/>
            <a:ext cx="3236458" cy="779772"/>
          </a:xfrm>
          <a:prstGeom prst="roundRect">
            <a:avLst>
              <a:gd name="adj" fmla="val 50000"/>
            </a:avLst>
          </a:prstGeom>
          <a:solidFill>
            <a:srgbClr val="1CA4F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1" name="效果"/>
          <p:cNvSpPr txBox="1"/>
          <p:nvPr/>
        </p:nvSpPr>
        <p:spPr>
          <a:xfrm>
            <a:off x="19192538" y="2816464"/>
            <a:ext cx="917576"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效果</a:t>
            </a:r>
          </a:p>
        </p:txBody>
      </p:sp>
      <p:sp>
        <p:nvSpPr>
          <p:cNvPr id="212" name="2021年12月获得工信部首批无障碍app认证…"/>
          <p:cNvSpPr txBox="1"/>
          <p:nvPr/>
        </p:nvSpPr>
        <p:spPr>
          <a:xfrm>
            <a:off x="1038058" y="4559190"/>
            <a:ext cx="7223293" cy="547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508000" indent="-508000" algn="l" defTabSz="821531">
              <a:lnSpc>
                <a:spcPct val="150000"/>
              </a:lnSpc>
              <a:buSzPct val="100000"/>
              <a:buAutoNum type="circleNumDbPlain"/>
              <a:defRPr b="0">
                <a:solidFill>
                  <a:srgbClr val="464747"/>
                </a:solidFill>
                <a:latin typeface="FZLTZHUNHK--GBK1-0"/>
                <a:ea typeface="FZLTZHUNHK--GBK1-0"/>
                <a:cs typeface="FZLTZHUNHK--GBK1-0"/>
                <a:sym typeface="FZLTZHUNHK--GBK1-0"/>
              </a:defRPr>
            </a:pPr>
            <a:r>
              <a:t>2021年12月获得工信部首批无障碍app认证</a:t>
            </a:r>
          </a:p>
          <a:p>
            <a:pPr marL="508000" indent="-508000" algn="l" defTabSz="821531">
              <a:lnSpc>
                <a:spcPct val="150000"/>
              </a:lnSpc>
              <a:buSzPct val="100000"/>
              <a:buAutoNum type="circleNumDbPlain"/>
              <a:defRPr b="0">
                <a:solidFill>
                  <a:srgbClr val="464747"/>
                </a:solidFill>
                <a:latin typeface="FZLTZHUNHK--GBK1-0"/>
                <a:ea typeface="FZLTZHUNHK--GBK1-0"/>
                <a:cs typeface="FZLTZHUNHK--GBK1-0"/>
                <a:sym typeface="FZLTZHUNHK--GBK1-0"/>
              </a:defRPr>
            </a:pPr>
            <a:r>
              <a:t>获得雷科技2020年度十佳无障碍产品</a:t>
            </a:r>
          </a:p>
          <a:p>
            <a:pPr marL="508000" indent="-508000" defTabSz="821531">
              <a:lnSpc>
                <a:spcPct val="150000"/>
              </a:lnSpc>
              <a:buSzPct val="100000"/>
              <a:buAutoNum type="circleNumDbPlain"/>
              <a:defRPr b="0">
                <a:solidFill>
                  <a:srgbClr val="464747"/>
                </a:solidFill>
                <a:latin typeface="FZLTZHUNHK--GBK1-0"/>
                <a:ea typeface="FZLTZHUNHK--GBK1-0"/>
                <a:cs typeface="FZLTZHUNHK--GBK1-0"/>
                <a:sym typeface="FZLTZHUNHK--GBK1-0"/>
              </a:defRPr>
            </a:pPr>
            <a:r>
              <a:t>新华网报道：实现数字共享，让科技抵达每一个角落</a:t>
            </a:r>
          </a:p>
          <a:p>
            <a:pPr marL="508000" indent="-508000" algn="l" defTabSz="821531">
              <a:lnSpc>
                <a:spcPct val="150000"/>
              </a:lnSpc>
              <a:buSzPct val="100000"/>
              <a:buAutoNum type="circleNumDbPlain"/>
              <a:defRPr b="0">
                <a:solidFill>
                  <a:srgbClr val="464747"/>
                </a:solidFill>
                <a:latin typeface="FZLTZHUNHK--GBK1-0"/>
                <a:ea typeface="FZLTZHUNHK--GBK1-0"/>
                <a:cs typeface="FZLTZHUNHK--GBK1-0"/>
                <a:sym typeface="FZLTZHUNHK--GBK1-0"/>
              </a:defRPr>
            </a:pPr>
            <a:r>
              <a:t>2022年8月11日饿了么无障碍专场活动，当日下单的无障碍用户全部免单</a:t>
            </a:r>
          </a:p>
        </p:txBody>
      </p:sp>
      <p:pic>
        <p:nvPicPr>
          <p:cNvPr id="213" name="饿了么无障碍演示视频.mp4" descr="饿了么无障碍演示视频.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17660325" y="4049721"/>
            <a:ext cx="4310502" cy="9320005"/>
          </a:xfrm>
          <a:prstGeom prst="rect">
            <a:avLst/>
          </a:prstGeom>
          <a:ln w="12700">
            <a:miter lim="400000"/>
          </a:ln>
        </p:spPr>
      </p:pic>
      <p:sp>
        <p:nvSpPr>
          <p:cNvPr id="214" name="A：已经免费开放给社会：13件…"/>
          <p:cNvSpPr txBox="1"/>
          <p:nvPr/>
        </p:nvSpPr>
        <p:spPr>
          <a:xfrm>
            <a:off x="9028538" y="4524124"/>
            <a:ext cx="7223293" cy="6365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821531">
              <a:lnSpc>
                <a:spcPct val="150000"/>
              </a:lnSpc>
              <a:buClr>
                <a:srgbClr val="464747"/>
              </a:buClr>
              <a:defRPr b="0">
                <a:solidFill>
                  <a:srgbClr val="464747"/>
                </a:solidFill>
                <a:latin typeface="Helvetica"/>
                <a:ea typeface="Helvetica"/>
                <a:cs typeface="Helvetica"/>
                <a:sym typeface="Helvetica"/>
              </a:defRPr>
            </a:pPr>
            <a:r>
              <a:t>A：已经免费开放给社会：13件</a:t>
            </a:r>
          </a:p>
          <a:p>
            <a:pPr algn="l" defTabSz="821531">
              <a:lnSpc>
                <a:spcPct val="150000"/>
              </a:lnSpc>
              <a:defRPr b="0">
                <a:solidFill>
                  <a:srgbClr val="464747"/>
                </a:solidFill>
                <a:latin typeface="Helvetica"/>
                <a:ea typeface="Helvetica"/>
                <a:cs typeface="Helvetica"/>
                <a:sym typeface="Helvetica"/>
              </a:defRPr>
            </a:pPr>
            <a:r>
              <a:t>B：已经授权的专利：14件</a:t>
            </a:r>
          </a:p>
          <a:p>
            <a:pPr marL="762000" indent="-508000" algn="l" defTabSz="821531">
              <a:lnSpc>
                <a:spcPct val="150000"/>
              </a:lnSpc>
              <a:buClr>
                <a:srgbClr val="464747"/>
              </a:buClr>
              <a:buSzPct val="100000"/>
              <a:buAutoNum type="alphaLcParenBoth"/>
              <a:defRPr sz="2600" b="0">
                <a:solidFill>
                  <a:srgbClr val="464747"/>
                </a:solidFill>
                <a:latin typeface="Helvetica"/>
                <a:ea typeface="Helvetica"/>
                <a:cs typeface="Helvetica"/>
                <a:sym typeface="Helvetica"/>
              </a:defRPr>
            </a:pPr>
            <a:r>
              <a:t>一种无障碍模式下的页面实现方式</a:t>
            </a:r>
          </a:p>
          <a:p>
            <a:pPr marL="762000" indent="-508000" algn="l" defTabSz="821531">
              <a:lnSpc>
                <a:spcPct val="150000"/>
              </a:lnSpc>
              <a:buClr>
                <a:srgbClr val="464747"/>
              </a:buClr>
              <a:buSzPct val="100000"/>
              <a:buAutoNum type="alphaLcParenBoth"/>
              <a:defRPr sz="2600" b="0">
                <a:solidFill>
                  <a:srgbClr val="464747"/>
                </a:solidFill>
                <a:latin typeface="Helvetica"/>
                <a:ea typeface="Helvetica"/>
                <a:cs typeface="Helvetica"/>
                <a:sym typeface="Helvetica"/>
              </a:defRPr>
            </a:pPr>
            <a:r>
              <a:t>一种针对视障人群的Button识别方法</a:t>
            </a:r>
          </a:p>
          <a:p>
            <a:pPr marL="762000" indent="-508000" algn="l" defTabSz="821531">
              <a:lnSpc>
                <a:spcPct val="150000"/>
              </a:lnSpc>
              <a:buClr>
                <a:srgbClr val="464747"/>
              </a:buClr>
              <a:buSzPct val="100000"/>
              <a:buAutoNum type="alphaLcParenBoth"/>
              <a:defRPr sz="2600" b="0">
                <a:solidFill>
                  <a:srgbClr val="464747"/>
                </a:solidFill>
                <a:latin typeface="Helvetica"/>
                <a:ea typeface="Helvetica"/>
                <a:cs typeface="Helvetica"/>
                <a:sym typeface="Helvetica"/>
              </a:defRPr>
            </a:pPr>
            <a:r>
              <a:t>一种无障碍动态化配置页面遍历转化语音识别输出文本比对测试方案及装置</a:t>
            </a:r>
          </a:p>
          <a:p>
            <a:pPr marL="762000" indent="-508000" algn="l" defTabSz="821531">
              <a:lnSpc>
                <a:spcPct val="150000"/>
              </a:lnSpc>
              <a:buClr>
                <a:srgbClr val="464747"/>
              </a:buClr>
              <a:buSzPct val="100000"/>
              <a:buAutoNum type="alphaLcParenBoth"/>
              <a:defRPr sz="2600" b="0">
                <a:solidFill>
                  <a:srgbClr val="464747"/>
                </a:solidFill>
                <a:latin typeface="Helvetica"/>
                <a:ea typeface="Helvetica"/>
                <a:cs typeface="Helvetica"/>
                <a:sym typeface="Helvetica"/>
              </a:defRPr>
            </a:pPr>
            <a:r>
              <a:t>一种无障碍视觉图像识别处理语音识别转化输出文本比对测试方案</a:t>
            </a:r>
          </a:p>
          <a:p>
            <a:pPr marL="762000" indent="-508000" algn="l" defTabSz="821531">
              <a:lnSpc>
                <a:spcPct val="150000"/>
              </a:lnSpc>
              <a:buClr>
                <a:srgbClr val="464747"/>
              </a:buClr>
              <a:buSzPct val="100000"/>
              <a:buAutoNum type="alphaLcParenBoth"/>
              <a:defRPr sz="2600" b="0">
                <a:solidFill>
                  <a:srgbClr val="464747"/>
                </a:solidFill>
                <a:latin typeface="Helvetica"/>
                <a:ea typeface="Helvetica"/>
                <a:cs typeface="Helvetica"/>
                <a:sym typeface="Helvetica"/>
              </a:defRPr>
            </a:pP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0" fill="hold"/>
                                        <p:tgtEl>
                                          <p:spTgt spid="2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3"/>
                </p:tgtEl>
              </p:cMediaNode>
            </p:video>
            <p:seq concurrent="1" prevAc="none" nextAc="seek">
              <p:cTn id="8" restart="whenNotActive" fill="hold" evtFilter="cancelBubble" nodeType="interactiveSeq">
                <p:stCondLst>
                  <p:cond evt="onClick" delay="0">
                    <p:tgtEl>
                      <p:spTgt spid="2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3"/>
                                        </p:tgtEl>
                                      </p:cBhvr>
                                    </p:cmd>
                                  </p:childTnLst>
                                </p:cTn>
                              </p:par>
                            </p:childTnLst>
                          </p:cTn>
                        </p:par>
                      </p:childTnLst>
                    </p:cTn>
                  </p:par>
                </p:childTnLst>
              </p:cTn>
              <p:nextCondLst>
                <p:cond evt="onClick" delay="0">
                  <p:tgtEl>
                    <p:spTgt spid="2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无障碍工具介绍"/>
          <p:cNvSpPr txBox="1"/>
          <p:nvPr/>
        </p:nvSpPr>
        <p:spPr>
          <a:xfrm>
            <a:off x="5416673" y="5326398"/>
            <a:ext cx="12290426" cy="245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13000" b="0" spc="650">
                <a:solidFill>
                  <a:srgbClr val="464747"/>
                </a:solidFill>
                <a:latin typeface="Helvetica"/>
                <a:ea typeface="Helvetica"/>
                <a:cs typeface="Helvetica"/>
                <a:sym typeface="Helvetica"/>
              </a:defRPr>
            </a:lvl1pPr>
          </a:lstStyle>
          <a:p>
            <a:r>
              <a:t>无障碍工具介绍</a:t>
            </a:r>
          </a:p>
        </p:txBody>
      </p:sp>
      <p:sp>
        <p:nvSpPr>
          <p:cNvPr id="219" name="圆形"/>
          <p:cNvSpPr/>
          <p:nvPr/>
        </p:nvSpPr>
        <p:spPr>
          <a:xfrm>
            <a:off x="2182661" y="5485148"/>
            <a:ext cx="2035176" cy="2035176"/>
          </a:xfrm>
          <a:prstGeom prst="ellipse">
            <a:avLst/>
          </a:prstGeom>
          <a:solidFill>
            <a:srgbClr val="F94C2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0" name="2"/>
          <p:cNvSpPr txBox="1"/>
          <p:nvPr/>
        </p:nvSpPr>
        <p:spPr>
          <a:xfrm>
            <a:off x="2501240" y="5567698"/>
            <a:ext cx="1347218" cy="197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2000">
                <a:solidFill>
                  <a:srgbClr val="FFFFFF"/>
                </a:solidFill>
                <a:latin typeface="Helvetica"/>
                <a:ea typeface="Helvetica"/>
                <a:cs typeface="Helvetica"/>
                <a:sym typeface="Helvetica"/>
              </a:defRPr>
            </a:lvl1pPr>
          </a:lstStyle>
          <a:p>
            <a:r>
              <a:t>2</a:t>
            </a:r>
          </a:p>
        </p:txBody>
      </p:sp>
      <p:pic>
        <p:nvPicPr>
          <p:cNvPr id="221"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224" name="无障碍工具介绍"/>
          <p:cNvSpPr txBox="1"/>
          <p:nvPr/>
        </p:nvSpPr>
        <p:spPr>
          <a:xfrm>
            <a:off x="1060007" y="629237"/>
            <a:ext cx="5289551"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无障碍工具介绍</a:t>
            </a:r>
          </a:p>
        </p:txBody>
      </p:sp>
      <p:pic>
        <p:nvPicPr>
          <p:cNvPr id="225"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226" name="圆角矩形"/>
          <p:cNvSpPr/>
          <p:nvPr/>
        </p:nvSpPr>
        <p:spPr>
          <a:xfrm>
            <a:off x="14117093" y="3031118"/>
            <a:ext cx="3236458" cy="779772"/>
          </a:xfrm>
          <a:prstGeom prst="roundRect">
            <a:avLst>
              <a:gd name="adj" fmla="val 50000"/>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7" name="iOS"/>
          <p:cNvSpPr txBox="1"/>
          <p:nvPr/>
        </p:nvSpPr>
        <p:spPr>
          <a:xfrm>
            <a:off x="15339973" y="3120966"/>
            <a:ext cx="790700"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iOS</a:t>
            </a:r>
          </a:p>
        </p:txBody>
      </p:sp>
      <p:sp>
        <p:nvSpPr>
          <p:cNvPr id="228" name="圆角矩形"/>
          <p:cNvSpPr/>
          <p:nvPr/>
        </p:nvSpPr>
        <p:spPr>
          <a:xfrm>
            <a:off x="6614602" y="3029237"/>
            <a:ext cx="3236458" cy="779771"/>
          </a:xfrm>
          <a:prstGeom prst="roundRect">
            <a:avLst>
              <a:gd name="adj" fmla="val 50000"/>
            </a:avLst>
          </a:prstGeom>
          <a:solidFill>
            <a:srgbClr val="FC4B1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9" name="Android"/>
          <p:cNvSpPr txBox="1"/>
          <p:nvPr/>
        </p:nvSpPr>
        <p:spPr>
          <a:xfrm>
            <a:off x="7498433" y="3119085"/>
            <a:ext cx="14687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b="0">
                <a:solidFill>
                  <a:srgbClr val="FFFFFF"/>
                </a:solidFill>
                <a:latin typeface="Helvetica"/>
                <a:ea typeface="Helvetica"/>
                <a:cs typeface="Helvetica"/>
                <a:sym typeface="Helvetica"/>
              </a:defRPr>
            </a:lvl1pPr>
          </a:lstStyle>
          <a:p>
            <a:r>
              <a:t>Android</a:t>
            </a:r>
          </a:p>
        </p:txBody>
      </p:sp>
      <p:sp>
        <p:nvSpPr>
          <p:cNvPr id="230" name="矩形 228"/>
          <p:cNvSpPr/>
          <p:nvPr/>
        </p:nvSpPr>
        <p:spPr>
          <a:xfrm>
            <a:off x="5474705" y="4916450"/>
            <a:ext cx="5516252" cy="6904801"/>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231" name="旁白（VoiceOver）"/>
          <p:cNvSpPr/>
          <p:nvPr/>
        </p:nvSpPr>
        <p:spPr>
          <a:xfrm>
            <a:off x="14048254" y="6590943"/>
            <a:ext cx="3374137" cy="873045"/>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旁白（VoiceOver）</a:t>
            </a:r>
          </a:p>
        </p:txBody>
      </p:sp>
      <p:sp>
        <p:nvSpPr>
          <p:cNvPr id="232" name="心智无障碍助手"/>
          <p:cNvSpPr/>
          <p:nvPr/>
        </p:nvSpPr>
        <p:spPr>
          <a:xfrm>
            <a:off x="6545763" y="7391269"/>
            <a:ext cx="3374137" cy="873045"/>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心智无障碍助手</a:t>
            </a:r>
          </a:p>
        </p:txBody>
      </p:sp>
      <p:sp>
        <p:nvSpPr>
          <p:cNvPr id="233" name="Talkback"/>
          <p:cNvSpPr/>
          <p:nvPr/>
        </p:nvSpPr>
        <p:spPr>
          <a:xfrm>
            <a:off x="6545763" y="5257819"/>
            <a:ext cx="3374137" cy="873045"/>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Talkback</a:t>
            </a:r>
          </a:p>
        </p:txBody>
      </p:sp>
      <p:sp>
        <p:nvSpPr>
          <p:cNvPr id="234" name="屏幕朗读"/>
          <p:cNvSpPr/>
          <p:nvPr/>
        </p:nvSpPr>
        <p:spPr>
          <a:xfrm>
            <a:off x="6545763" y="6324544"/>
            <a:ext cx="3374137" cy="873045"/>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屏幕朗读</a:t>
            </a:r>
          </a:p>
        </p:txBody>
      </p:sp>
      <p:sp>
        <p:nvSpPr>
          <p:cNvPr id="235" name="解说"/>
          <p:cNvSpPr/>
          <p:nvPr/>
        </p:nvSpPr>
        <p:spPr>
          <a:xfrm>
            <a:off x="6545763" y="8457993"/>
            <a:ext cx="3374137" cy="873046"/>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解说</a:t>
            </a:r>
          </a:p>
        </p:txBody>
      </p:sp>
      <p:sp>
        <p:nvSpPr>
          <p:cNvPr id="236" name="点明"/>
          <p:cNvSpPr/>
          <p:nvPr/>
        </p:nvSpPr>
        <p:spPr>
          <a:xfrm>
            <a:off x="6545763" y="9524718"/>
            <a:ext cx="3374137" cy="873045"/>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点明</a:t>
            </a:r>
          </a:p>
        </p:txBody>
      </p:sp>
      <p:sp>
        <p:nvSpPr>
          <p:cNvPr id="237" name="天坦"/>
          <p:cNvSpPr/>
          <p:nvPr/>
        </p:nvSpPr>
        <p:spPr>
          <a:xfrm>
            <a:off x="6545763" y="10591443"/>
            <a:ext cx="3374137" cy="873045"/>
          </a:xfrm>
          <a:prstGeom prst="roundRect">
            <a:avLst>
              <a:gd name="adj" fmla="val 1454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defRPr>
            </a:lvl1pPr>
          </a:lstStyle>
          <a:p>
            <a:r>
              <a:t>天坦</a:t>
            </a:r>
          </a:p>
        </p:txBody>
      </p:sp>
      <p:sp>
        <p:nvSpPr>
          <p:cNvPr id="238" name="矩形 228"/>
          <p:cNvSpPr/>
          <p:nvPr/>
        </p:nvSpPr>
        <p:spPr>
          <a:xfrm>
            <a:off x="12977196" y="5565728"/>
            <a:ext cx="5516252" cy="2923475"/>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无障碍适配路线图"/>
          <p:cNvSpPr txBox="1"/>
          <p:nvPr/>
        </p:nvSpPr>
        <p:spPr>
          <a:xfrm>
            <a:off x="5416673" y="5326398"/>
            <a:ext cx="14023976" cy="245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13000" b="0" spc="650">
                <a:solidFill>
                  <a:srgbClr val="464747"/>
                </a:solidFill>
                <a:latin typeface="Helvetica"/>
                <a:ea typeface="Helvetica"/>
                <a:cs typeface="Helvetica"/>
                <a:sym typeface="Helvetica"/>
              </a:defRPr>
            </a:lvl1pPr>
          </a:lstStyle>
          <a:p>
            <a:r>
              <a:t>无障碍适配路线图</a:t>
            </a:r>
          </a:p>
        </p:txBody>
      </p:sp>
      <p:sp>
        <p:nvSpPr>
          <p:cNvPr id="243" name="圆形"/>
          <p:cNvSpPr/>
          <p:nvPr/>
        </p:nvSpPr>
        <p:spPr>
          <a:xfrm>
            <a:off x="2182661" y="5485148"/>
            <a:ext cx="2035176" cy="2035176"/>
          </a:xfrm>
          <a:prstGeom prst="ellipse">
            <a:avLst/>
          </a:prstGeom>
          <a:solidFill>
            <a:srgbClr val="F94C2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4" name="3"/>
          <p:cNvSpPr txBox="1"/>
          <p:nvPr/>
        </p:nvSpPr>
        <p:spPr>
          <a:xfrm>
            <a:off x="2501240" y="5567698"/>
            <a:ext cx="1347218" cy="197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2000">
                <a:solidFill>
                  <a:srgbClr val="FFFFFF"/>
                </a:solidFill>
                <a:latin typeface="Helvetica"/>
                <a:ea typeface="Helvetica"/>
                <a:cs typeface="Helvetica"/>
                <a:sym typeface="Helvetica"/>
              </a:defRPr>
            </a:lvl1pPr>
          </a:lstStyle>
          <a:p>
            <a:r>
              <a:t>3</a:t>
            </a:r>
          </a:p>
        </p:txBody>
      </p:sp>
      <p:pic>
        <p:nvPicPr>
          <p:cNvPr id="245" name="图片 9" descr="图片 9"/>
          <p:cNvPicPr>
            <a:picLocks noChangeAspect="1"/>
          </p:cNvPicPr>
          <p:nvPr/>
        </p:nvPicPr>
        <p:blipFill>
          <a:blip r:embed="rId2">
            <a:extLst/>
          </a:blip>
          <a:stretch>
            <a:fillRect/>
          </a:stretch>
        </p:blipFill>
        <p:spPr>
          <a:xfrm>
            <a:off x="19906611" y="521295"/>
            <a:ext cx="4079620" cy="102582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矩形"/>
          <p:cNvSpPr/>
          <p:nvPr/>
        </p:nvSpPr>
        <p:spPr>
          <a:xfrm>
            <a:off x="518043" y="835812"/>
            <a:ext cx="179692" cy="635001"/>
          </a:xfrm>
          <a:prstGeom prst="rect">
            <a:avLst/>
          </a:prstGeom>
          <a:solidFill>
            <a:srgbClr val="FC4B1E"/>
          </a:solidFill>
          <a:ln w="12700">
            <a:miter lim="400000"/>
          </a:ln>
        </p:spPr>
        <p:txBody>
          <a:bodyPr lIns="0" tIns="0" rIns="0" bIns="0" anchor="ctr"/>
          <a:lstStyle/>
          <a:p>
            <a:pPr>
              <a:defRPr sz="3200" b="0">
                <a:solidFill>
                  <a:srgbClr val="FC4B1E"/>
                </a:solidFill>
                <a:latin typeface="+mn-lt"/>
                <a:ea typeface="+mn-ea"/>
                <a:cs typeface="+mn-cs"/>
                <a:sym typeface="Helvetica Neue Medium"/>
              </a:defRPr>
            </a:pPr>
            <a:endParaRPr/>
          </a:p>
        </p:txBody>
      </p:sp>
      <p:sp>
        <p:nvSpPr>
          <p:cNvPr id="248" name="无障碍适配路线图"/>
          <p:cNvSpPr txBox="1"/>
          <p:nvPr/>
        </p:nvSpPr>
        <p:spPr>
          <a:xfrm>
            <a:off x="1060007" y="629237"/>
            <a:ext cx="6022976"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821531">
              <a:defRPr sz="5500" b="0" spc="275">
                <a:solidFill>
                  <a:srgbClr val="464747"/>
                </a:solidFill>
                <a:latin typeface="Helvetica"/>
                <a:ea typeface="Helvetica"/>
                <a:cs typeface="Helvetica"/>
                <a:sym typeface="Helvetica"/>
              </a:defRPr>
            </a:lvl1pPr>
          </a:lstStyle>
          <a:p>
            <a:r>
              <a:t>无障碍适配路线图</a:t>
            </a:r>
          </a:p>
        </p:txBody>
      </p:sp>
      <p:pic>
        <p:nvPicPr>
          <p:cNvPr id="249" name="图片 9" descr="图片 9"/>
          <p:cNvPicPr>
            <a:picLocks noChangeAspect="1"/>
          </p:cNvPicPr>
          <p:nvPr/>
        </p:nvPicPr>
        <p:blipFill>
          <a:blip r:embed="rId3">
            <a:extLst/>
          </a:blip>
          <a:stretch>
            <a:fillRect/>
          </a:stretch>
        </p:blipFill>
        <p:spPr>
          <a:xfrm>
            <a:off x="19906611" y="521295"/>
            <a:ext cx="4079620" cy="1025826"/>
          </a:xfrm>
          <a:prstGeom prst="rect">
            <a:avLst/>
          </a:prstGeom>
          <a:ln w="12700">
            <a:miter lim="400000"/>
          </a:ln>
        </p:spPr>
      </p:pic>
      <p:sp>
        <p:nvSpPr>
          <p:cNvPr id="250" name="饿了么app"/>
          <p:cNvSpPr/>
          <p:nvPr/>
        </p:nvSpPr>
        <p:spPr>
          <a:xfrm>
            <a:off x="1323658" y="6297612"/>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饿了么app</a:t>
            </a:r>
          </a:p>
        </p:txBody>
      </p:sp>
      <p:sp>
        <p:nvSpPr>
          <p:cNvPr id="251" name="页面2"/>
          <p:cNvSpPr/>
          <p:nvPr/>
        </p:nvSpPr>
        <p:spPr>
          <a:xfrm>
            <a:off x="5223820" y="6297612"/>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页面2</a:t>
            </a:r>
          </a:p>
        </p:txBody>
      </p:sp>
      <p:sp>
        <p:nvSpPr>
          <p:cNvPr id="252" name="页面N"/>
          <p:cNvSpPr/>
          <p:nvPr/>
        </p:nvSpPr>
        <p:spPr>
          <a:xfrm>
            <a:off x="5223820" y="7843405"/>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页面N</a:t>
            </a:r>
          </a:p>
        </p:txBody>
      </p:sp>
      <p:sp>
        <p:nvSpPr>
          <p:cNvPr id="253" name="页面1"/>
          <p:cNvSpPr/>
          <p:nvPr/>
        </p:nvSpPr>
        <p:spPr>
          <a:xfrm>
            <a:off x="5223820" y="4751819"/>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页面1</a:t>
            </a:r>
          </a:p>
        </p:txBody>
      </p:sp>
      <p:sp>
        <p:nvSpPr>
          <p:cNvPr id="254" name="矩形 228"/>
          <p:cNvSpPr/>
          <p:nvPr/>
        </p:nvSpPr>
        <p:spPr>
          <a:xfrm>
            <a:off x="4757844" y="3865497"/>
            <a:ext cx="3155346" cy="5985006"/>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255" name="单个页面焦点…"/>
          <p:cNvSpPr/>
          <p:nvPr/>
        </p:nvSpPr>
        <p:spPr>
          <a:xfrm>
            <a:off x="8645305" y="6297612"/>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defRPr sz="2400" b="0">
                <a:solidFill>
                  <a:srgbClr val="FFFFFF"/>
                </a:solidFill>
                <a:latin typeface="FZLTZHUNHK--GBK1-0"/>
                <a:ea typeface="FZLTZHUNHK--GBK1-0"/>
                <a:cs typeface="FZLTZHUNHK--GBK1-0"/>
                <a:sym typeface="FZLTZHUNHK--GBK1-0"/>
              </a:defRPr>
            </a:pPr>
            <a:r>
              <a:t>单个页面焦点</a:t>
            </a:r>
          </a:p>
          <a:p>
            <a:pPr>
              <a:defRPr sz="2400" b="0">
                <a:solidFill>
                  <a:srgbClr val="FFFFFF"/>
                </a:solidFill>
                <a:latin typeface="FZLTZHUNHK--GBK1-0"/>
                <a:ea typeface="FZLTZHUNHK--GBK1-0"/>
                <a:cs typeface="FZLTZHUNHK--GBK1-0"/>
                <a:sym typeface="FZLTZHUNHK--GBK1-0"/>
              </a:defRPr>
            </a:pPr>
            <a:r>
              <a:t>区块划分</a:t>
            </a:r>
          </a:p>
        </p:txBody>
      </p:sp>
      <p:sp>
        <p:nvSpPr>
          <p:cNvPr id="256" name="完整意义区块2"/>
          <p:cNvSpPr/>
          <p:nvPr/>
        </p:nvSpPr>
        <p:spPr>
          <a:xfrm>
            <a:off x="12066791" y="6297612"/>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完整意义区块2</a:t>
            </a:r>
          </a:p>
        </p:txBody>
      </p:sp>
      <p:sp>
        <p:nvSpPr>
          <p:cNvPr id="257" name="完整意义区块N"/>
          <p:cNvSpPr/>
          <p:nvPr/>
        </p:nvSpPr>
        <p:spPr>
          <a:xfrm>
            <a:off x="12066791" y="7843404"/>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完整意义区块N</a:t>
            </a:r>
          </a:p>
        </p:txBody>
      </p:sp>
      <p:sp>
        <p:nvSpPr>
          <p:cNvPr id="258" name="完整意义区块1"/>
          <p:cNvSpPr/>
          <p:nvPr/>
        </p:nvSpPr>
        <p:spPr>
          <a:xfrm>
            <a:off x="12066791" y="4751819"/>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完整意义区块1</a:t>
            </a:r>
          </a:p>
        </p:txBody>
      </p:sp>
      <p:sp>
        <p:nvSpPr>
          <p:cNvPr id="259" name="矩形 228"/>
          <p:cNvSpPr/>
          <p:nvPr/>
        </p:nvSpPr>
        <p:spPr>
          <a:xfrm>
            <a:off x="11600815" y="3865497"/>
            <a:ext cx="3155346" cy="5985006"/>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260" name="行为辅助"/>
          <p:cNvSpPr/>
          <p:nvPr/>
        </p:nvSpPr>
        <p:spPr>
          <a:xfrm>
            <a:off x="15966952" y="7070508"/>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行为辅助</a:t>
            </a:r>
          </a:p>
        </p:txBody>
      </p:sp>
      <p:sp>
        <p:nvSpPr>
          <p:cNvPr id="261" name="旁白文案"/>
          <p:cNvSpPr/>
          <p:nvPr/>
        </p:nvSpPr>
        <p:spPr>
          <a:xfrm>
            <a:off x="15966952" y="5524715"/>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旁白文案</a:t>
            </a:r>
          </a:p>
        </p:txBody>
      </p:sp>
      <p:sp>
        <p:nvSpPr>
          <p:cNvPr id="262" name="矩形 228"/>
          <p:cNvSpPr/>
          <p:nvPr/>
        </p:nvSpPr>
        <p:spPr>
          <a:xfrm>
            <a:off x="15500976" y="3865497"/>
            <a:ext cx="3155346" cy="5985006"/>
          </a:xfrm>
          <a:prstGeom prst="rect">
            <a:avLst/>
          </a:prstGeom>
          <a:ln w="25400">
            <a:solidFill>
              <a:schemeClr val="accent1"/>
            </a:solidFill>
            <a:prstDash val="dash"/>
            <a:miter/>
          </a:ln>
        </p:spPr>
        <p:txBody>
          <a:bodyPr lIns="45719" rIns="45719" anchor="ctr"/>
          <a:lstStyle/>
          <a:p>
            <a:pPr>
              <a:defRPr>
                <a:solidFill>
                  <a:srgbClr val="FFFFFF"/>
                </a:solidFill>
                <a:latin typeface="Arial"/>
                <a:ea typeface="Arial"/>
                <a:cs typeface="Arial"/>
                <a:sym typeface="Arial"/>
              </a:defRPr>
            </a:pPr>
            <a:endParaRPr/>
          </a:p>
        </p:txBody>
      </p:sp>
      <p:sp>
        <p:nvSpPr>
          <p:cNvPr id="263" name="完成页面无障碍适配"/>
          <p:cNvSpPr/>
          <p:nvPr/>
        </p:nvSpPr>
        <p:spPr>
          <a:xfrm>
            <a:off x="19867114" y="6297612"/>
            <a:ext cx="2223394" cy="1120776"/>
          </a:xfrm>
          <a:prstGeom prst="roundRect">
            <a:avLst>
              <a:gd name="adj" fmla="val 1133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2400" b="0">
                <a:solidFill>
                  <a:srgbClr val="FFFFFF"/>
                </a:solidFill>
                <a:latin typeface="FZLTZHUNHK--GBK1-0"/>
                <a:ea typeface="FZLTZHUNHK--GBK1-0"/>
                <a:cs typeface="FZLTZHUNHK--GBK1-0"/>
                <a:sym typeface="FZLTZHUNHK--GBK1-0"/>
              </a:defRPr>
            </a:lvl1pPr>
          </a:lstStyle>
          <a:p>
            <a:r>
              <a:t>完成页面无障碍适配</a:t>
            </a:r>
          </a:p>
        </p:txBody>
      </p:sp>
      <p:sp>
        <p:nvSpPr>
          <p:cNvPr id="264" name="线条"/>
          <p:cNvSpPr/>
          <p:nvPr/>
        </p:nvSpPr>
        <p:spPr>
          <a:xfrm>
            <a:off x="3605720" y="6929390"/>
            <a:ext cx="1080756" cy="1"/>
          </a:xfrm>
          <a:prstGeom prst="line">
            <a:avLst/>
          </a:prstGeom>
          <a:ln w="25400">
            <a:solidFill>
              <a:schemeClr val="accent1"/>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5" name="线条"/>
          <p:cNvSpPr/>
          <p:nvPr/>
        </p:nvSpPr>
        <p:spPr>
          <a:xfrm>
            <a:off x="7984558" y="6929390"/>
            <a:ext cx="602079" cy="1"/>
          </a:xfrm>
          <a:prstGeom prst="line">
            <a:avLst/>
          </a:prstGeom>
          <a:ln w="25400">
            <a:solidFill>
              <a:schemeClr val="accent1"/>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6" name="线条"/>
          <p:cNvSpPr/>
          <p:nvPr/>
        </p:nvSpPr>
        <p:spPr>
          <a:xfrm>
            <a:off x="18727690" y="6921500"/>
            <a:ext cx="1080756" cy="0"/>
          </a:xfrm>
          <a:prstGeom prst="line">
            <a:avLst/>
          </a:prstGeom>
          <a:ln w="25400">
            <a:solidFill>
              <a:schemeClr val="accent1"/>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7" name="线条"/>
          <p:cNvSpPr/>
          <p:nvPr/>
        </p:nvSpPr>
        <p:spPr>
          <a:xfrm>
            <a:off x="10927367" y="6858000"/>
            <a:ext cx="602079" cy="0"/>
          </a:xfrm>
          <a:prstGeom prst="line">
            <a:avLst/>
          </a:prstGeom>
          <a:ln w="25400">
            <a:solidFill>
              <a:schemeClr val="accent1"/>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8" name="线条"/>
          <p:cNvSpPr/>
          <p:nvPr/>
        </p:nvSpPr>
        <p:spPr>
          <a:xfrm>
            <a:off x="14827529" y="6858000"/>
            <a:ext cx="602079" cy="0"/>
          </a:xfrm>
          <a:prstGeom prst="line">
            <a:avLst/>
          </a:prstGeom>
          <a:ln w="25400">
            <a:solidFill>
              <a:schemeClr val="accent1"/>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FC4B1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FC4B1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989</Words>
  <Application>Microsoft Macintosh PowerPoint</Application>
  <PresentationFormat>自定义</PresentationFormat>
  <Paragraphs>236</Paragraphs>
  <Slides>23</Slides>
  <Notes>14</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Microsoft YaHei</vt:lpstr>
      <vt:lpstr>FZLTZHUNHK--GBK1-0</vt:lpstr>
      <vt:lpstr>Arial</vt:lpstr>
      <vt:lpstr>Century Gothic</vt:lpstr>
      <vt:lpstr>Helvetica</vt:lpstr>
      <vt:lpstr>Helvetica Neue</vt:lpstr>
      <vt:lpstr>Helvetica Neue Light</vt:lpstr>
      <vt:lpstr>Helvetica Neue Medium</vt:lpstr>
      <vt:lpstr>Helvetica Neue Thin</vt:lpstr>
      <vt:lpstr>Times Roman</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Ran Roy</cp:lastModifiedBy>
  <cp:revision>1</cp:revision>
  <dcterms:modified xsi:type="dcterms:W3CDTF">2022-09-16T06:55:42Z</dcterms:modified>
</cp:coreProperties>
</file>