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microsoft.com/office/2006/relationships/ui/userCustomization" Target="userCustomization/customUI.xml"/><Relationship Id="rId1" Type="http://schemas.openxmlformats.org/officeDocument/2006/relationships/officeDocument" Target="ppt/presentation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1" r:id="rId1"/>
  </p:sldMasterIdLst>
  <p:notesMasterIdLst>
    <p:notesMasterId r:id="rId16"/>
  </p:notesMasterIdLst>
  <p:handoutMasterIdLst>
    <p:handoutMasterId r:id="rId17"/>
  </p:handoutMasterIdLst>
  <p:sldIdLst>
    <p:sldId id="305" r:id="rId2"/>
    <p:sldId id="321" r:id="rId3"/>
    <p:sldId id="324" r:id="rId4"/>
    <p:sldId id="323" r:id="rId5"/>
    <p:sldId id="325" r:id="rId6"/>
    <p:sldId id="326" r:id="rId7"/>
    <p:sldId id="327" r:id="rId8"/>
    <p:sldId id="322" r:id="rId9"/>
    <p:sldId id="328" r:id="rId10"/>
    <p:sldId id="329" r:id="rId11"/>
    <p:sldId id="332" r:id="rId12"/>
    <p:sldId id="330" r:id="rId13"/>
    <p:sldId id="331" r:id="rId14"/>
    <p:sldId id="312" r:id="rId15"/>
  </p:sldIdLst>
  <p:sldSz cx="9144000" cy="6858000" type="screen4x3"/>
  <p:notesSz cx="6731000" cy="9867900"/>
  <p:defaultTextStyle>
    <a:defPPr>
      <a:defRPr lang="de-DE"/>
    </a:defPPr>
    <a:lvl1pPr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93">
          <p15:clr>
            <a:srgbClr val="A4A3A4"/>
          </p15:clr>
        </p15:guide>
        <p15:guide id="2" orient="horz" pos="255">
          <p15:clr>
            <a:srgbClr val="A4A3A4"/>
          </p15:clr>
        </p15:guide>
        <p15:guide id="3" orient="horz" pos="1706">
          <p15:clr>
            <a:srgbClr val="A4A3A4"/>
          </p15:clr>
        </p15:guide>
        <p15:guide id="4" pos="5466">
          <p15:clr>
            <a:srgbClr val="A4A3A4"/>
          </p15:clr>
        </p15:guide>
        <p15:guide id="5" pos="29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86">
          <p15:clr>
            <a:srgbClr val="A4A3A4"/>
          </p15:clr>
        </p15:guide>
        <p15:guide id="2" orient="horz" pos="5830">
          <p15:clr>
            <a:srgbClr val="A4A3A4"/>
          </p15:clr>
        </p15:guide>
        <p15:guide id="3" orient="horz" pos="2201">
          <p15:clr>
            <a:srgbClr val="A4A3A4"/>
          </p15:clr>
        </p15:guide>
        <p15:guide id="4" orient="horz" pos="2065">
          <p15:clr>
            <a:srgbClr val="A4A3A4"/>
          </p15:clr>
        </p15:guide>
        <p15:guide id="5" pos="306">
          <p15:clr>
            <a:srgbClr val="A4A3A4"/>
          </p15:clr>
        </p15:guide>
        <p15:guide id="6" pos="393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5420"/>
    <a:srgbClr val="25BAE2"/>
    <a:srgbClr val="179C7D"/>
    <a:srgbClr val="D4E6F4"/>
    <a:srgbClr val="A2D7CB"/>
    <a:srgbClr val="5CBAA4"/>
    <a:srgbClr val="4C99B2"/>
    <a:srgbClr val="99C5D3"/>
    <a:srgbClr val="66A8BE"/>
    <a:srgbClr val="B2D3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Helle Formatvorlage 1 - Akz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4" autoAdjust="0"/>
    <p:restoredTop sz="95871" autoAdjust="0"/>
  </p:normalViewPr>
  <p:slideViewPr>
    <p:cSldViewPr showGuides="1">
      <p:cViewPr varScale="1">
        <p:scale>
          <a:sx n="107" d="100"/>
          <a:sy n="107" d="100"/>
        </p:scale>
        <p:origin x="1656" y="96"/>
      </p:cViewPr>
      <p:guideLst>
        <p:guide orient="horz" pos="3793"/>
        <p:guide orient="horz" pos="255"/>
        <p:guide orient="horz" pos="1706"/>
        <p:guide pos="5466"/>
        <p:guide pos="29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2" d="100"/>
          <a:sy n="82" d="100"/>
        </p:scale>
        <p:origin x="-3930" y="-390"/>
      </p:cViewPr>
      <p:guideLst>
        <p:guide orient="horz" pos="386"/>
        <p:guide orient="horz" pos="5830"/>
        <p:guide orient="horz" pos="2201"/>
        <p:guide orient="horz" pos="2065"/>
        <p:guide pos="306"/>
        <p:guide pos="393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62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13175" y="0"/>
            <a:ext cx="29162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E56AE-624E-49E0-8ED0-94A91F974A6E}" type="datetimeFigureOut">
              <a:rPr lang="de-DE" smtClean="0"/>
              <a:t>23.10.2018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2600"/>
            <a:ext cx="29162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13175" y="9372600"/>
            <a:ext cx="29162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C5AC0-20DA-4069-B102-9653FA907D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779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485774" y="0"/>
            <a:ext cx="3599826" cy="493713"/>
          </a:xfrm>
          <a:prstGeom prst="rect">
            <a:avLst/>
          </a:prstGeom>
        </p:spPr>
        <p:txBody>
          <a:bodyPr vert="horz" lIns="0" tIns="90000" rIns="91440" bIns="45720" rtlCol="0"/>
          <a:lstStyle>
            <a:lvl1pPr algn="l">
              <a:defRPr sz="1200">
                <a:latin typeface="Frutiger LT Com 55 Roman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805700" y="0"/>
            <a:ext cx="1439525" cy="493713"/>
          </a:xfrm>
          <a:prstGeom prst="rect">
            <a:avLst/>
          </a:prstGeom>
        </p:spPr>
        <p:txBody>
          <a:bodyPr vert="horz" lIns="91440" tIns="90000" rIns="0" bIns="45720" rtlCol="0"/>
          <a:lstStyle>
            <a:lvl1pPr algn="r">
              <a:defRPr sz="1200">
                <a:latin typeface="Frutiger LT Com 55 Roman" pitchFamily="34" charset="0"/>
              </a:defRPr>
            </a:lvl1pPr>
          </a:lstStyle>
          <a:p>
            <a:fld id="{D64C5CA1-81F4-43E1-8D15-34184FE6F392}" type="datetimeFigureOut">
              <a:rPr lang="de-DE" smtClean="0"/>
              <a:pPr/>
              <a:t>23.10.2018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85775" y="613350"/>
            <a:ext cx="3553117" cy="26648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85774" y="3494088"/>
            <a:ext cx="5759451" cy="5760462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485774" y="9372600"/>
            <a:ext cx="3599826" cy="493713"/>
          </a:xfrm>
          <a:prstGeom prst="rect">
            <a:avLst/>
          </a:prstGeom>
        </p:spPr>
        <p:txBody>
          <a:bodyPr vert="horz" lIns="0" tIns="45720" rIns="91440" bIns="180000" rtlCol="0" anchor="b"/>
          <a:lstStyle>
            <a:lvl1pPr algn="l">
              <a:defRPr sz="1200">
                <a:latin typeface="Frutiger LT Com 55 Roman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805699" y="9372600"/>
            <a:ext cx="1439525" cy="493713"/>
          </a:xfrm>
          <a:prstGeom prst="rect">
            <a:avLst/>
          </a:prstGeom>
        </p:spPr>
        <p:txBody>
          <a:bodyPr vert="horz" lIns="91440" tIns="45720" rIns="0" bIns="180000" rtlCol="0" anchor="b"/>
          <a:lstStyle>
            <a:lvl1pPr algn="r">
              <a:defRPr sz="1200">
                <a:latin typeface="Frutiger LT Com 55 Roman" pitchFamily="34" charset="0"/>
              </a:defRPr>
            </a:lvl1pPr>
          </a:lstStyle>
          <a:p>
            <a:fld id="{6F118F77-BF2E-4843-AA6C-ED9ACCB38B4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435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rgbClr val="179C7D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1pPr>
    <a:lvl2pPr marL="360363" indent="-184150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2pPr>
    <a:lvl3pPr marL="536575" indent="-176213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3pPr>
    <a:lvl4pPr marL="715963" indent="-174625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4pPr>
    <a:lvl5pPr marL="896938" indent="-180975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773238"/>
            <a:ext cx="8208000" cy="64762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  <a:endParaRPr lang="de-DE" noProof="0" dirty="0" smtClean="0"/>
          </a:p>
        </p:txBody>
      </p:sp>
      <p:sp>
        <p:nvSpPr>
          <p:cNvPr id="4" name="Line 13"/>
          <p:cNvSpPr>
            <a:spLocks noChangeShapeType="1"/>
          </p:cNvSpPr>
          <p:nvPr userDrawn="1"/>
        </p:nvSpPr>
        <p:spPr bwMode="auto">
          <a:xfrm>
            <a:off x="466725" y="2492870"/>
            <a:ext cx="82080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Bildplatzhalter 2"/>
          <p:cNvSpPr>
            <a:spLocks noGrp="1"/>
          </p:cNvSpPr>
          <p:nvPr>
            <p:ph type="pic" sz="quarter" idx="10"/>
          </p:nvPr>
        </p:nvSpPr>
        <p:spPr>
          <a:xfrm>
            <a:off x="469275" y="2636890"/>
            <a:ext cx="8208000" cy="3384470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6" name="Line 12"/>
          <p:cNvSpPr>
            <a:spLocks noChangeShapeType="1"/>
          </p:cNvSpPr>
          <p:nvPr userDrawn="1"/>
        </p:nvSpPr>
        <p:spPr bwMode="auto">
          <a:xfrm flipV="1">
            <a:off x="466725" y="404813"/>
            <a:ext cx="82080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476823"/>
            <a:ext cx="8208000" cy="1008140"/>
          </a:xfrm>
          <a:noFill/>
        </p:spPr>
        <p:txBody>
          <a:bodyPr/>
          <a:lstStyle>
            <a:lvl1pPr marL="0" indent="0">
              <a:defRPr sz="3200" cap="all" baseline="0"/>
            </a:lvl1pPr>
          </a:lstStyle>
          <a:p>
            <a:pPr lvl="0"/>
            <a:r>
              <a:rPr lang="de-DE" noProof="0" smtClean="0"/>
              <a:t>Titelmasterformat durch Klicken bearbeiten</a:t>
            </a:r>
            <a:endParaRPr lang="de-DE" noProof="0" dirty="0" smtClean="0"/>
          </a:p>
        </p:txBody>
      </p:sp>
    </p:spTree>
    <p:extLst>
      <p:ext uri="{BB962C8B-B14F-4D97-AF65-F5344CB8AC3E}">
        <p14:creationId xmlns:p14="http://schemas.microsoft.com/office/powerpoint/2010/main" val="4029149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m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Line 12"/>
          <p:cNvSpPr>
            <a:spLocks noChangeShapeType="1"/>
          </p:cNvSpPr>
          <p:nvPr userDrawn="1"/>
        </p:nvSpPr>
        <p:spPr bwMode="auto">
          <a:xfrm flipV="1">
            <a:off x="466725" y="406800"/>
            <a:ext cx="82080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5" name="Line 13"/>
          <p:cNvSpPr>
            <a:spLocks noChangeShapeType="1"/>
          </p:cNvSpPr>
          <p:nvPr userDrawn="1"/>
        </p:nvSpPr>
        <p:spPr bwMode="auto">
          <a:xfrm>
            <a:off x="466725" y="2492870"/>
            <a:ext cx="82080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1" name="Text Box 19"/>
          <p:cNvSpPr txBox="1">
            <a:spLocks noChangeArrowheads="1"/>
          </p:cNvSpPr>
          <p:nvPr userDrawn="1"/>
        </p:nvSpPr>
        <p:spPr bwMode="auto">
          <a:xfrm>
            <a:off x="455613" y="6433200"/>
            <a:ext cx="900112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sz="800" dirty="0">
                <a:solidFill>
                  <a:schemeClr val="bg2"/>
                </a:solidFill>
              </a:rPr>
              <a:t>© </a:t>
            </a:r>
            <a:r>
              <a:rPr lang="de-DE" sz="800" dirty="0" smtClean="0">
                <a:solidFill>
                  <a:schemeClr val="bg2"/>
                </a:solidFill>
              </a:rPr>
              <a:t>Fraunhofer IOSB</a:t>
            </a:r>
            <a:endParaRPr lang="de-DE" sz="800" dirty="0">
              <a:solidFill>
                <a:schemeClr val="bg2"/>
              </a:solidFill>
            </a:endParaRPr>
          </a:p>
        </p:txBody>
      </p:sp>
      <p:sp>
        <p:nvSpPr>
          <p:cNvPr id="8" name="Line 7"/>
          <p:cNvSpPr>
            <a:spLocks noChangeShapeType="1"/>
          </p:cNvSpPr>
          <p:nvPr userDrawn="1"/>
        </p:nvSpPr>
        <p:spPr bwMode="auto">
          <a:xfrm flipV="1">
            <a:off x="469275" y="6165380"/>
            <a:ext cx="8208000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476823"/>
            <a:ext cx="8208000" cy="1008140"/>
          </a:xfrm>
          <a:noFill/>
        </p:spPr>
        <p:txBody>
          <a:bodyPr/>
          <a:lstStyle>
            <a:lvl1pPr marL="0" indent="0">
              <a:defRPr sz="3200" cap="all" baseline="0"/>
            </a:lvl1pPr>
          </a:lstStyle>
          <a:p>
            <a:pPr lvl="0"/>
            <a:r>
              <a:rPr lang="de-DE" noProof="0" smtClean="0"/>
              <a:t>Titelmasterformat durch Klicken bearbeiten</a:t>
            </a:r>
            <a:endParaRPr lang="de-DE" noProof="0" dirty="0" smtClean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773238"/>
            <a:ext cx="8208000" cy="64762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 dirty="0" smtClean="0"/>
              <a:t>Formatvorlage des Untertitelmasters durch Klicken bearbeiten</a:t>
            </a:r>
          </a:p>
        </p:txBody>
      </p:sp>
      <p:pic>
        <p:nvPicPr>
          <p:cNvPr id="2" name="Grafik 1" descr="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699" y="4911650"/>
            <a:ext cx="4320604" cy="1181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015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476823"/>
            <a:ext cx="8208000" cy="1007908"/>
          </a:xfrm>
        </p:spPr>
        <p:txBody>
          <a:bodyPr/>
          <a:lstStyle>
            <a:lvl1pPr marL="0" indent="0">
              <a:defRPr sz="3200" cap="all" baseline="0"/>
            </a:lvl1pPr>
          </a:lstStyle>
          <a:p>
            <a:pPr lvl="0"/>
            <a:r>
              <a:rPr lang="de-DE" noProof="0" smtClean="0"/>
              <a:t>Titelmasterformat durch Klicken bearbeiten</a:t>
            </a:r>
            <a:endParaRPr lang="de-DE" noProof="0" dirty="0" smtClean="0"/>
          </a:p>
        </p:txBody>
      </p:sp>
      <p:sp>
        <p:nvSpPr>
          <p:cNvPr id="4" name="Line 12"/>
          <p:cNvSpPr>
            <a:spLocks noChangeShapeType="1"/>
          </p:cNvSpPr>
          <p:nvPr userDrawn="1"/>
        </p:nvSpPr>
        <p:spPr bwMode="auto">
          <a:xfrm flipV="1">
            <a:off x="466725" y="406800"/>
            <a:ext cx="82080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Line 8"/>
          <p:cNvSpPr>
            <a:spLocks noChangeShapeType="1"/>
          </p:cNvSpPr>
          <p:nvPr userDrawn="1"/>
        </p:nvSpPr>
        <p:spPr bwMode="auto">
          <a:xfrm>
            <a:off x="468000" y="1558800"/>
            <a:ext cx="82080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66725" y="1773238"/>
            <a:ext cx="8209275" cy="4248150"/>
          </a:xfrm>
        </p:spPr>
        <p:txBody>
          <a:bodyPr/>
          <a:lstStyle>
            <a:lvl1pPr marL="360000" indent="-360000">
              <a:buFont typeface="Wingdings" pitchFamily="2" charset="2"/>
              <a:buChar char="n"/>
              <a:defRPr/>
            </a:lvl1pPr>
            <a:lvl2pPr marL="720000" indent="-360000">
              <a:buFont typeface="Wingdings" pitchFamily="2" charset="2"/>
              <a:buChar char="n"/>
              <a:defRPr/>
            </a:lvl2pPr>
            <a:lvl3pPr marL="1080000">
              <a:defRPr/>
            </a:lvl3pPr>
            <a:lvl4pPr marL="1440000">
              <a:defRPr/>
            </a:lvl4pPr>
            <a:lvl5pPr marL="1800000" indent="-360000"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6663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334800"/>
            <a:ext cx="8208000" cy="1224000"/>
          </a:xfrm>
        </p:spPr>
        <p:txBody>
          <a:bodyPr wrap="square">
            <a:spAutoFit/>
          </a:bodyPr>
          <a:lstStyle>
            <a:lvl1pPr marL="0" indent="0" defTabSz="504000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6725" y="1773238"/>
            <a:ext cx="8208000" cy="42481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1841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4693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6725" y="334800"/>
            <a:ext cx="8208000" cy="122554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de-DE" dirty="0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6725" y="1774800"/>
            <a:ext cx="8208000" cy="4248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469275" y="6165380"/>
            <a:ext cx="8208000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2" name="Grafik 1" descr="Logo_ausgetauscht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8400" y="6300000"/>
            <a:ext cx="1417637" cy="387711"/>
          </a:xfrm>
          <a:prstGeom prst="rect">
            <a:avLst/>
          </a:prstGeom>
        </p:spPr>
      </p:pic>
      <p:sp>
        <p:nvSpPr>
          <p:cNvPr id="8" name="CustomShape 6"/>
          <p:cNvSpPr/>
          <p:nvPr userDrawn="1"/>
        </p:nvSpPr>
        <p:spPr>
          <a:xfrm>
            <a:off x="455760" y="6469920"/>
            <a:ext cx="995540" cy="84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GB" sz="800" b="0" strike="noStrike" spc="-1" dirty="0">
                <a:solidFill>
                  <a:srgbClr val="A8AFAF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© </a:t>
            </a:r>
            <a:r>
              <a:rPr lang="en-GB" sz="900" b="0" strike="noStrike" spc="-1" dirty="0">
                <a:solidFill>
                  <a:srgbClr val="A8AFAF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Fraunhofer</a:t>
            </a:r>
            <a:r>
              <a:rPr lang="en-GB" sz="800" b="0" strike="noStrike" spc="-1" dirty="0">
                <a:solidFill>
                  <a:srgbClr val="A8AFAF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 IOSB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CustomShape 6"/>
          <p:cNvSpPr/>
          <p:nvPr userDrawn="1"/>
        </p:nvSpPr>
        <p:spPr>
          <a:xfrm>
            <a:off x="569112" y="6348240"/>
            <a:ext cx="899280" cy="12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GB" sz="900" b="0" strike="noStrike" spc="-1" dirty="0" smtClean="0">
                <a:solidFill>
                  <a:srgbClr val="A8AFAF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2018-10-23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CustomShape 6"/>
          <p:cNvSpPr/>
          <p:nvPr userDrawn="1"/>
        </p:nvSpPr>
        <p:spPr>
          <a:xfrm>
            <a:off x="4319972" y="6367872"/>
            <a:ext cx="504056" cy="3191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fld id="{357D8901-543F-444A-A034-8153352AF34F}" type="slidenum">
              <a:rPr lang="en-GB" sz="1800" b="0" strike="noStrike" spc="-1" smtClean="0">
                <a:solidFill>
                  <a:schemeClr val="bg1">
                    <a:lumMod val="65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‹Nr.›</a:t>
            </a:fld>
            <a:endParaRPr lang="en-GB" sz="1800" b="0" strike="noStrike" spc="-1" dirty="0">
              <a:solidFill>
                <a:schemeClr val="bg1">
                  <a:lumMod val="65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712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3" r:id="rId2"/>
    <p:sldLayoutId id="2147483679" r:id="rId3"/>
    <p:sldLayoutId id="2147483674" r:id="rId4"/>
    <p:sldLayoutId id="2147483680" r:id="rId5"/>
  </p:sldLayoutIdLst>
  <p:timing>
    <p:tnLst>
      <p:par>
        <p:cTn id="1" dur="indefinite" restart="never" nodeType="tmRoot"/>
      </p:par>
    </p:tnLst>
  </p:timing>
  <p:hf hdr="0" dt="0"/>
  <p:txStyles>
    <p:titleStyle>
      <a:lvl1pPr marL="0" indent="0" algn="l" defTabSz="504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9pPr>
    </p:titleStyle>
    <p:bodyStyle>
      <a:lvl1pPr marL="36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tx2"/>
        </a:buClr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2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08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44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180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18875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3447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28019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2591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localhost:8080/FROST-Server/v1.0" TargetMode="External"/><Relationship Id="rId2" Type="http://schemas.openxmlformats.org/officeDocument/2006/relationships/hyperlink" Target="https://github.com/FraunhoferIOSB/FROST-Server/blob/master/docker-compose.yaml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server.org/SensorThingsService/v1.0/Things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stomShape 3"/>
          <p:cNvSpPr/>
          <p:nvPr/>
        </p:nvSpPr>
        <p:spPr>
          <a:xfrm>
            <a:off x="2485080" y="2804321"/>
            <a:ext cx="4607200" cy="195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spcAft>
                <a:spcPts val="0"/>
              </a:spcAft>
            </a:pPr>
            <a:r>
              <a:rPr lang="en-GB" dirty="0"/>
              <a:t>W3C TPAC, </a:t>
            </a:r>
            <a:r>
              <a:rPr lang="en-GB" dirty="0" smtClean="0"/>
              <a:t>Joint meeting </a:t>
            </a:r>
            <a:r>
              <a:rPr lang="en-GB" dirty="0" err="1" smtClean="0"/>
              <a:t>WoT</a:t>
            </a:r>
            <a:r>
              <a:rPr lang="en-GB" dirty="0" smtClean="0"/>
              <a:t> &amp; Spatial </a:t>
            </a:r>
            <a:r>
              <a:rPr lang="en-GB" dirty="0"/>
              <a:t>Data on the Web </a:t>
            </a:r>
            <a:r>
              <a:rPr lang="en-GB" dirty="0" smtClean="0"/>
              <a:t>IG</a:t>
            </a:r>
          </a:p>
          <a:p>
            <a:pPr algn="ctr">
              <a:spcAft>
                <a:spcPts val="0"/>
              </a:spcAft>
            </a:pPr>
            <a:r>
              <a:rPr lang="en-GB" dirty="0" smtClean="0"/>
              <a:t>23. October, Lyon, France</a:t>
            </a:r>
          </a:p>
          <a:p>
            <a:pPr algn="ctr">
              <a:spcAft>
                <a:spcPts val="0"/>
              </a:spcAft>
            </a:pPr>
            <a:endParaRPr lang="en-GB" dirty="0"/>
          </a:p>
          <a:p>
            <a:pPr algn="ctr">
              <a:spcAft>
                <a:spcPts val="0"/>
              </a:spcAft>
            </a:pPr>
            <a:endParaRPr lang="en-GB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utiger LT Com 55 Roman"/>
              <a:ea typeface="DejaVu Sans"/>
            </a:endParaRPr>
          </a:p>
          <a:p>
            <a:pPr algn="ctr">
              <a:spcAft>
                <a:spcPts val="0"/>
              </a:spcAft>
            </a:pPr>
            <a:r>
              <a:rPr lang="en-GB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Michael Jacoby</a:t>
            </a:r>
          </a:p>
        </p:txBody>
      </p:sp>
      <p:sp>
        <p:nvSpPr>
          <p:cNvPr id="9" name="CustomShape 1"/>
          <p:cNvSpPr/>
          <p:nvPr/>
        </p:nvSpPr>
        <p:spPr>
          <a:xfrm>
            <a:off x="683568" y="692696"/>
            <a:ext cx="8205480" cy="717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GB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45 Light"/>
                <a:ea typeface="DejaVu Sans"/>
              </a:rPr>
              <a:t>OGC SensorThings API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CustomShape 2"/>
          <p:cNvSpPr/>
          <p:nvPr/>
        </p:nvSpPr>
        <p:spPr>
          <a:xfrm>
            <a:off x="683568" y="1701416"/>
            <a:ext cx="8205480" cy="64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The new standard for collecting and managing sensor data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5640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1"/>
          <p:cNvSpPr/>
          <p:nvPr/>
        </p:nvSpPr>
        <p:spPr>
          <a:xfrm>
            <a:off x="466560" y="334800"/>
            <a:ext cx="8205480" cy="36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GB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45 Light"/>
                <a:ea typeface="DejaVu Sans"/>
              </a:rPr>
              <a:t>API – </a:t>
            </a:r>
            <a:r>
              <a:rPr lang="en-GB" sz="2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45 Light"/>
                <a:ea typeface="DejaVu Sans"/>
              </a:rPr>
              <a:t>Functions</a:t>
            </a:r>
            <a:endParaRPr lang="en-GB" sz="2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utiger LT Com 45 Light"/>
              <a:ea typeface="DejaVu Sans"/>
            </a:endParaRPr>
          </a:p>
        </p:txBody>
      </p:sp>
      <p:sp>
        <p:nvSpPr>
          <p:cNvPr id="164" name="CustomShape 2"/>
          <p:cNvSpPr/>
          <p:nvPr/>
        </p:nvSpPr>
        <p:spPr>
          <a:xfrm>
            <a:off x="323640" y="980640"/>
            <a:ext cx="3381840" cy="503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60000" indent="-357480">
              <a:lnSpc>
                <a:spcPct val="100000"/>
              </a:lnSpc>
              <a:spcAft>
                <a:spcPts val="0"/>
              </a:spcAft>
              <a:buClr>
                <a:srgbClr val="179C7D"/>
              </a:buClr>
              <a:buFont typeface="Wingdings" charset="2"/>
              <a:buChar char=""/>
            </a:pP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Geospatial: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7480">
              <a:lnSpc>
                <a:spcPct val="100000"/>
              </a:lnSpc>
              <a:spcAft>
                <a:spcPts val="0"/>
              </a:spcAft>
              <a:buClr>
                <a:srgbClr val="A8AFAF"/>
              </a:buClr>
              <a:buFont typeface="Wingdings" charset="2"/>
              <a:buChar char=""/>
            </a:pPr>
            <a:r>
              <a:rPr lang="en-GB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geo.intersects</a:t>
            </a: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(g1, g2)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7480">
              <a:lnSpc>
                <a:spcPct val="100000"/>
              </a:lnSpc>
              <a:spcAft>
                <a:spcPts val="0"/>
              </a:spcAft>
              <a:buClr>
                <a:srgbClr val="A8AFAF"/>
              </a:buClr>
              <a:buFont typeface="Wingdings" charset="2"/>
              <a:buChar char=""/>
            </a:pPr>
            <a:r>
              <a:rPr lang="en-GB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geo.length</a:t>
            </a: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(l1)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7480">
              <a:lnSpc>
                <a:spcPct val="100000"/>
              </a:lnSpc>
              <a:spcAft>
                <a:spcPts val="0"/>
              </a:spcAft>
              <a:buClr>
                <a:srgbClr val="A8AFAF"/>
              </a:buClr>
              <a:buFont typeface="Wingdings" charset="2"/>
              <a:buChar char=""/>
            </a:pPr>
            <a:r>
              <a:rPr lang="en-GB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geo.distance</a:t>
            </a: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(g1, g2)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7480">
              <a:lnSpc>
                <a:spcPct val="100000"/>
              </a:lnSpc>
              <a:spcAft>
                <a:spcPts val="0"/>
              </a:spcAft>
              <a:buClr>
                <a:srgbClr val="A8AFAF"/>
              </a:buClr>
              <a:buFont typeface="Wingdings" charset="2"/>
              <a:buChar char=""/>
            </a:pPr>
            <a:r>
              <a:rPr lang="en-GB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st_equals</a:t>
            </a: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(g1, g2)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7480">
              <a:lnSpc>
                <a:spcPct val="100000"/>
              </a:lnSpc>
              <a:spcAft>
                <a:spcPts val="0"/>
              </a:spcAft>
              <a:buClr>
                <a:srgbClr val="A8AFAF"/>
              </a:buClr>
              <a:buFont typeface="Wingdings" charset="2"/>
              <a:buChar char=""/>
            </a:pPr>
            <a:r>
              <a:rPr lang="en-GB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st_disjoint</a:t>
            </a: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(g1, g2)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7480">
              <a:lnSpc>
                <a:spcPct val="100000"/>
              </a:lnSpc>
              <a:spcAft>
                <a:spcPts val="0"/>
              </a:spcAft>
              <a:buClr>
                <a:srgbClr val="A8AFAF"/>
              </a:buClr>
              <a:buFont typeface="Wingdings" charset="2"/>
              <a:buChar char=""/>
            </a:pPr>
            <a:r>
              <a:rPr lang="en-GB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st_touches</a:t>
            </a: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(g1, g2)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7480">
              <a:lnSpc>
                <a:spcPct val="100000"/>
              </a:lnSpc>
              <a:spcAft>
                <a:spcPts val="0"/>
              </a:spcAft>
              <a:buClr>
                <a:srgbClr val="A8AFAF"/>
              </a:buClr>
              <a:buFont typeface="Wingdings" charset="2"/>
              <a:buChar char=""/>
            </a:pPr>
            <a:r>
              <a:rPr lang="en-GB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st_within</a:t>
            </a: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(g1, g2)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7480">
              <a:lnSpc>
                <a:spcPct val="100000"/>
              </a:lnSpc>
              <a:spcAft>
                <a:spcPts val="0"/>
              </a:spcAft>
              <a:buClr>
                <a:srgbClr val="A8AFAF"/>
              </a:buClr>
              <a:buFont typeface="Wingdings" charset="2"/>
              <a:buChar char=""/>
            </a:pPr>
            <a:r>
              <a:rPr lang="en-GB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st_overlaps</a:t>
            </a: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(g1, g2)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7480">
              <a:lnSpc>
                <a:spcPct val="100000"/>
              </a:lnSpc>
              <a:spcAft>
                <a:spcPts val="0"/>
              </a:spcAft>
              <a:buClr>
                <a:srgbClr val="A8AFAF"/>
              </a:buClr>
              <a:buFont typeface="Wingdings" charset="2"/>
              <a:buChar char=""/>
            </a:pPr>
            <a:r>
              <a:rPr lang="en-GB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st_crosses</a:t>
            </a: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(g1, g2)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7480">
              <a:lnSpc>
                <a:spcPct val="100000"/>
              </a:lnSpc>
              <a:spcAft>
                <a:spcPts val="0"/>
              </a:spcAft>
              <a:buClr>
                <a:srgbClr val="A8AFAF"/>
              </a:buClr>
              <a:buFont typeface="Wingdings" charset="2"/>
              <a:buChar char=""/>
            </a:pPr>
            <a:r>
              <a:rPr lang="en-GB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st_intersects</a:t>
            </a: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(g1, g2)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7480">
              <a:lnSpc>
                <a:spcPct val="100000"/>
              </a:lnSpc>
              <a:spcAft>
                <a:spcPts val="0"/>
              </a:spcAft>
              <a:buClr>
                <a:srgbClr val="A8AFAF"/>
              </a:buClr>
              <a:buFont typeface="Wingdings" charset="2"/>
              <a:buChar char=""/>
            </a:pPr>
            <a:r>
              <a:rPr lang="en-GB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st_contains</a:t>
            </a: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(g1, g2)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7480">
              <a:lnSpc>
                <a:spcPct val="100000"/>
              </a:lnSpc>
              <a:spcAft>
                <a:spcPts val="0"/>
              </a:spcAft>
              <a:buClr>
                <a:srgbClr val="A8AFAF"/>
              </a:buClr>
              <a:buFont typeface="Wingdings" charset="2"/>
              <a:buChar char=""/>
            </a:pPr>
            <a:r>
              <a:rPr lang="en-GB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st_relate</a:t>
            </a: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(g1, g2)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5" name="CustomShape 3"/>
          <p:cNvSpPr/>
          <p:nvPr/>
        </p:nvSpPr>
        <p:spPr>
          <a:xfrm>
            <a:off x="4572000" y="980640"/>
            <a:ext cx="3381840" cy="503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60000" indent="-357480">
              <a:lnSpc>
                <a:spcPct val="100000"/>
              </a:lnSpc>
              <a:spcAft>
                <a:spcPts val="0"/>
              </a:spcAft>
              <a:buClr>
                <a:srgbClr val="179C7D"/>
              </a:buClr>
              <a:buFont typeface="Wingdings" charset="2"/>
              <a:buChar char=""/>
            </a:pP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Date and Time: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7480">
              <a:lnSpc>
                <a:spcPct val="100000"/>
              </a:lnSpc>
              <a:spcAft>
                <a:spcPts val="0"/>
              </a:spcAft>
              <a:buClr>
                <a:srgbClr val="A8AFAF"/>
              </a:buClr>
              <a:buFont typeface="Wingdings" charset="2"/>
              <a:buChar char=""/>
            </a:pP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now()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7480">
              <a:lnSpc>
                <a:spcPct val="100000"/>
              </a:lnSpc>
              <a:spcAft>
                <a:spcPts val="0"/>
              </a:spcAft>
              <a:buClr>
                <a:srgbClr val="A8AFAF"/>
              </a:buClr>
              <a:buFont typeface="Wingdings" charset="2"/>
              <a:buChar char=""/>
            </a:pPr>
            <a:r>
              <a:rPr lang="en-GB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mindatetime</a:t>
            </a: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()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7480">
              <a:lnSpc>
                <a:spcPct val="100000"/>
              </a:lnSpc>
              <a:spcAft>
                <a:spcPts val="0"/>
              </a:spcAft>
              <a:buClr>
                <a:srgbClr val="A8AFAF"/>
              </a:buClr>
              <a:buFont typeface="Wingdings" charset="2"/>
              <a:buChar char=""/>
            </a:pPr>
            <a:r>
              <a:rPr lang="en-GB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maxdatetime</a:t>
            </a: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()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7480">
              <a:lnSpc>
                <a:spcPct val="100000"/>
              </a:lnSpc>
              <a:spcAft>
                <a:spcPts val="0"/>
              </a:spcAft>
              <a:buClr>
                <a:srgbClr val="A8AFAF"/>
              </a:buClr>
              <a:buFont typeface="Wingdings" charset="2"/>
              <a:buChar char=""/>
            </a:pP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date(t1)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7480">
              <a:lnSpc>
                <a:spcPct val="100000"/>
              </a:lnSpc>
              <a:spcAft>
                <a:spcPts val="0"/>
              </a:spcAft>
              <a:buClr>
                <a:srgbClr val="A8AFAF"/>
              </a:buClr>
              <a:buFont typeface="Wingdings" charset="2"/>
              <a:buChar char=""/>
            </a:pP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time(t1)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7480">
              <a:lnSpc>
                <a:spcPct val="100000"/>
              </a:lnSpc>
              <a:spcAft>
                <a:spcPts val="0"/>
              </a:spcAft>
              <a:buClr>
                <a:srgbClr val="A8AFAF"/>
              </a:buClr>
              <a:buFont typeface="Wingdings" charset="2"/>
              <a:buChar char=""/>
            </a:pP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year(t1)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7480">
              <a:lnSpc>
                <a:spcPct val="100000"/>
              </a:lnSpc>
              <a:spcAft>
                <a:spcPts val="0"/>
              </a:spcAft>
              <a:buClr>
                <a:srgbClr val="A8AFAF"/>
              </a:buClr>
              <a:buFont typeface="Wingdings" charset="2"/>
              <a:buChar char=""/>
            </a:pP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month(t1)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7480">
              <a:lnSpc>
                <a:spcPct val="100000"/>
              </a:lnSpc>
              <a:spcAft>
                <a:spcPts val="0"/>
              </a:spcAft>
              <a:buClr>
                <a:srgbClr val="A8AFAF"/>
              </a:buClr>
              <a:buFont typeface="Wingdings" charset="2"/>
              <a:buChar char=""/>
            </a:pP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day(t1)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7480">
              <a:lnSpc>
                <a:spcPct val="100000"/>
              </a:lnSpc>
              <a:spcAft>
                <a:spcPts val="0"/>
              </a:spcAft>
              <a:buClr>
                <a:srgbClr val="A8AFAF"/>
              </a:buClr>
              <a:buFont typeface="Wingdings" charset="2"/>
              <a:buChar char=""/>
            </a:pP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hour(t1)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7480">
              <a:lnSpc>
                <a:spcPct val="100000"/>
              </a:lnSpc>
              <a:spcAft>
                <a:spcPts val="0"/>
              </a:spcAft>
              <a:buClr>
                <a:srgbClr val="A8AFAF"/>
              </a:buClr>
              <a:buFont typeface="Wingdings" charset="2"/>
              <a:buChar char=""/>
            </a:pP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minute(t1)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7480">
              <a:lnSpc>
                <a:spcPct val="100000"/>
              </a:lnSpc>
              <a:spcAft>
                <a:spcPts val="0"/>
              </a:spcAft>
              <a:buClr>
                <a:srgbClr val="A8AFAF"/>
              </a:buClr>
              <a:buFont typeface="Wingdings" charset="2"/>
              <a:buChar char=""/>
            </a:pP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second(t1)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7480">
              <a:lnSpc>
                <a:spcPct val="100000"/>
              </a:lnSpc>
              <a:spcAft>
                <a:spcPts val="0"/>
              </a:spcAft>
              <a:buClr>
                <a:srgbClr val="A8AFAF"/>
              </a:buClr>
              <a:buFont typeface="Wingdings" charset="2"/>
              <a:buChar char=""/>
            </a:pPr>
            <a:r>
              <a:rPr lang="en-GB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fractionalseconds</a:t>
            </a: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(t1)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7480">
              <a:lnSpc>
                <a:spcPct val="100000"/>
              </a:lnSpc>
              <a:spcAft>
                <a:spcPts val="0"/>
              </a:spcAft>
              <a:buClr>
                <a:srgbClr val="A8AFAF"/>
              </a:buClr>
              <a:buFont typeface="Wingdings" charset="2"/>
              <a:buChar char=""/>
            </a:pPr>
            <a:r>
              <a:rPr lang="en-GB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totaloffsetminutes</a:t>
            </a: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(t1)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351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466560" y="334800"/>
            <a:ext cx="8205480" cy="36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GB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45 Light"/>
                <a:ea typeface="DejaVu Sans"/>
              </a:rPr>
              <a:t>OGC SensorThings API and W3C </a:t>
            </a:r>
            <a:r>
              <a:rPr lang="en-GB" sz="24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45 Light"/>
                <a:ea typeface="DejaVu Sans"/>
              </a:rPr>
              <a:t>WoT</a:t>
            </a:r>
            <a:endParaRPr lang="en-GB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466560" y="1052736"/>
            <a:ext cx="8205480" cy="482174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60000" indent="-357480">
              <a:buClr>
                <a:srgbClr val="179C7D"/>
              </a:buClr>
              <a:buFont typeface="Wingdings" charset="2"/>
              <a:buChar char=""/>
            </a:pPr>
            <a:r>
              <a:rPr lang="en-GB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Semantics in STA</a:t>
            </a:r>
          </a:p>
          <a:p>
            <a:pPr marL="720000" lvl="1" indent="-357480">
              <a:buClr>
                <a:srgbClr val="A8AFAF"/>
              </a:buClr>
              <a:buFont typeface="Wingdings" charset="2"/>
              <a:buChar char=""/>
            </a:pP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SSN/SOSA</a:t>
            </a:r>
          </a:p>
          <a:p>
            <a:pPr marL="720000" lvl="1" indent="-357480">
              <a:buClr>
                <a:srgbClr val="A8AFAF"/>
              </a:buClr>
              <a:buFont typeface="Wingdings" charset="2"/>
              <a:buChar char=""/>
            </a:pP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JSON-LD (WG w</a:t>
            </a:r>
            <a:r>
              <a:rPr lang="en-GB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as in contact with OData?)</a:t>
            </a:r>
          </a:p>
          <a:p>
            <a:pPr marL="360000" indent="-357480">
              <a:buClr>
                <a:srgbClr val="179C7D"/>
              </a:buClr>
              <a:buFont typeface="Wingdings" charset="2"/>
              <a:buChar char=""/>
            </a:pPr>
            <a:r>
              <a:rPr lang="en-GB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STA as use case for </a:t>
            </a:r>
            <a:r>
              <a:rPr lang="en-GB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WoT</a:t>
            </a:r>
            <a:r>
              <a:rPr lang="en-GB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 TD</a:t>
            </a:r>
          </a:p>
          <a:p>
            <a:pPr marL="360000" indent="-357480">
              <a:buClr>
                <a:srgbClr val="179C7D"/>
              </a:buClr>
              <a:buFont typeface="Wingdings" charset="2"/>
              <a:buChar char=""/>
            </a:pPr>
            <a:r>
              <a:rPr lang="en-GB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Security (not a topic in STA so far)</a:t>
            </a:r>
          </a:p>
        </p:txBody>
      </p:sp>
    </p:spTree>
    <p:extLst>
      <p:ext uri="{BB962C8B-B14F-4D97-AF65-F5344CB8AC3E}">
        <p14:creationId xmlns:p14="http://schemas.microsoft.com/office/powerpoint/2010/main" val="152710644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466560" y="334800"/>
            <a:ext cx="8205480" cy="36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GB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45 Light"/>
                <a:ea typeface="DejaVu Sans"/>
              </a:rPr>
              <a:t>OGC </a:t>
            </a:r>
            <a:r>
              <a:rPr lang="en-GB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45 Light"/>
                <a:ea typeface="DejaVu Sans"/>
              </a:rPr>
              <a:t>SensorThings </a:t>
            </a:r>
            <a:r>
              <a:rPr lang="en-GB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45 Light"/>
                <a:ea typeface="DejaVu Sans"/>
              </a:rPr>
              <a:t>API and W3C </a:t>
            </a:r>
            <a:r>
              <a:rPr lang="en-GB" sz="24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45 Light"/>
                <a:ea typeface="DejaVu Sans"/>
              </a:rPr>
              <a:t>WoT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466560" y="1052736"/>
            <a:ext cx="8205480" cy="482174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60000" indent="-357480">
              <a:lnSpc>
                <a:spcPct val="100000"/>
              </a:lnSpc>
              <a:buClr>
                <a:srgbClr val="179C7D"/>
              </a:buClr>
              <a:buFont typeface="Wingdings" charset="2"/>
              <a:buChar char=""/>
            </a:pPr>
            <a:r>
              <a:rPr lang="en-GB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OGC STA and W3C </a:t>
            </a:r>
            <a:r>
              <a:rPr lang="en-GB" sz="18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WoT</a:t>
            </a:r>
            <a:r>
              <a:rPr lang="en-GB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 are not competitors</a:t>
            </a:r>
          </a:p>
          <a:p>
            <a:pPr marL="360000" indent="-357480">
              <a:lnSpc>
                <a:spcPct val="100000"/>
              </a:lnSpc>
              <a:buClr>
                <a:srgbClr val="179C7D"/>
              </a:buClr>
              <a:buFont typeface="Wingdings" charset="2"/>
              <a:buChar char=""/>
            </a:pPr>
            <a:r>
              <a:rPr lang="en-GB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STA can be seen as an IoT platform API </a:t>
            </a:r>
          </a:p>
          <a:p>
            <a:pPr marL="817200" lvl="1" indent="-357480">
              <a:buClr>
                <a:srgbClr val="179C7D"/>
              </a:buClr>
              <a:buFont typeface="Wingdings" charset="2"/>
              <a:buChar char=""/>
            </a:pP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use </a:t>
            </a:r>
            <a:r>
              <a:rPr lang="en-GB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WoT</a:t>
            </a: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TD</a:t>
            </a:r>
            <a:r>
              <a:rPr lang="en-GB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/>
            </a:r>
            <a:br>
              <a:rPr lang="en-GB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</a:br>
            <a:endParaRPr lang="en-GB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204864"/>
            <a:ext cx="1514475" cy="838200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3"/>
          <a:srcRect r="70055" b="16885"/>
          <a:stretch/>
        </p:blipFill>
        <p:spPr>
          <a:xfrm>
            <a:off x="6588224" y="2133350"/>
            <a:ext cx="1872208" cy="3959946"/>
          </a:xfrm>
          <a:prstGeom prst="rect">
            <a:avLst/>
          </a:prstGeom>
        </p:spPr>
      </p:pic>
      <p:cxnSp>
        <p:nvCxnSpPr>
          <p:cNvPr id="6" name="Gerader Verbinder 5"/>
          <p:cNvCxnSpPr/>
          <p:nvPr/>
        </p:nvCxnSpPr>
        <p:spPr bwMode="auto">
          <a:xfrm>
            <a:off x="2387172" y="2348880"/>
            <a:ext cx="4246165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r Verbinder 10"/>
          <p:cNvCxnSpPr/>
          <p:nvPr/>
        </p:nvCxnSpPr>
        <p:spPr bwMode="auto">
          <a:xfrm>
            <a:off x="2387172" y="2492896"/>
            <a:ext cx="4345068" cy="3070241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r Verbinder 13"/>
          <p:cNvCxnSpPr/>
          <p:nvPr/>
        </p:nvCxnSpPr>
        <p:spPr bwMode="auto">
          <a:xfrm>
            <a:off x="2396902" y="2623964"/>
            <a:ext cx="4335338" cy="2939173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r Verbinder 17"/>
          <p:cNvCxnSpPr/>
          <p:nvPr/>
        </p:nvCxnSpPr>
        <p:spPr bwMode="auto">
          <a:xfrm>
            <a:off x="2387172" y="2718925"/>
            <a:ext cx="4345068" cy="284421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r Verbinder 19"/>
          <p:cNvCxnSpPr/>
          <p:nvPr/>
        </p:nvCxnSpPr>
        <p:spPr bwMode="auto">
          <a:xfrm>
            <a:off x="2387172" y="2838736"/>
            <a:ext cx="4345068" cy="2724401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8137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466560" y="334800"/>
            <a:ext cx="8205480" cy="36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GB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45 Light"/>
                <a:ea typeface="DejaVu Sans"/>
              </a:rPr>
              <a:t>OGC </a:t>
            </a:r>
            <a:r>
              <a:rPr lang="en-GB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45 Light"/>
                <a:ea typeface="DejaVu Sans"/>
              </a:rPr>
              <a:t>SensorThings </a:t>
            </a:r>
            <a:r>
              <a:rPr lang="en-GB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45 Light"/>
                <a:ea typeface="DejaVu Sans"/>
              </a:rPr>
              <a:t>API and W3C </a:t>
            </a:r>
            <a:r>
              <a:rPr lang="en-GB" sz="24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45 Light"/>
                <a:ea typeface="DejaVu Sans"/>
              </a:rPr>
              <a:t>WoT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466560" y="1052736"/>
            <a:ext cx="8205480" cy="482174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60000" indent="-357480">
              <a:lnSpc>
                <a:spcPct val="100000"/>
              </a:lnSpc>
              <a:buClr>
                <a:srgbClr val="179C7D"/>
              </a:buClr>
              <a:buFont typeface="Wingdings" charset="2"/>
              <a:buChar char=""/>
            </a:pPr>
            <a:r>
              <a:rPr lang="en-GB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OGC STA and W3C </a:t>
            </a:r>
            <a:r>
              <a:rPr lang="en-GB" sz="18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WoT</a:t>
            </a:r>
            <a:r>
              <a:rPr lang="en-GB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 are not competitors</a:t>
            </a:r>
          </a:p>
          <a:p>
            <a:pPr marL="360000" indent="-357480">
              <a:lnSpc>
                <a:spcPct val="100000"/>
              </a:lnSpc>
              <a:buClr>
                <a:srgbClr val="179C7D"/>
              </a:buClr>
              <a:buFont typeface="Wingdings" charset="2"/>
              <a:buChar char=""/>
            </a:pPr>
            <a:r>
              <a:rPr lang="en-GB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STA can be seen as an IoT platform API </a:t>
            </a:r>
          </a:p>
          <a:p>
            <a:pPr marL="817200" lvl="1" indent="-357480">
              <a:buClr>
                <a:srgbClr val="179C7D"/>
              </a:buClr>
              <a:buFont typeface="Wingdings" charset="2"/>
              <a:buChar char=""/>
            </a:pP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use </a:t>
            </a:r>
            <a:r>
              <a:rPr lang="en-GB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WoT</a:t>
            </a: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TD</a:t>
            </a:r>
            <a:r>
              <a:rPr lang="en-GB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/>
            </a:r>
            <a:br>
              <a:rPr lang="en-GB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</a:br>
            <a:endParaRPr lang="en-GB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204864"/>
            <a:ext cx="1514475" cy="838200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3"/>
          <a:srcRect r="70055" b="16885"/>
          <a:stretch/>
        </p:blipFill>
        <p:spPr>
          <a:xfrm>
            <a:off x="6588224" y="2133350"/>
            <a:ext cx="1872208" cy="3959946"/>
          </a:xfrm>
          <a:prstGeom prst="rect">
            <a:avLst/>
          </a:prstGeom>
        </p:spPr>
      </p:pic>
      <p:cxnSp>
        <p:nvCxnSpPr>
          <p:cNvPr id="6" name="Gerader Verbinder 5"/>
          <p:cNvCxnSpPr/>
          <p:nvPr/>
        </p:nvCxnSpPr>
        <p:spPr bwMode="auto">
          <a:xfrm>
            <a:off x="2387172" y="2348880"/>
            <a:ext cx="4246165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r Verbinder 10"/>
          <p:cNvCxnSpPr/>
          <p:nvPr/>
        </p:nvCxnSpPr>
        <p:spPr bwMode="auto">
          <a:xfrm>
            <a:off x="2387172" y="2492896"/>
            <a:ext cx="4345068" cy="3070241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r Verbinder 13"/>
          <p:cNvCxnSpPr/>
          <p:nvPr/>
        </p:nvCxnSpPr>
        <p:spPr bwMode="auto">
          <a:xfrm>
            <a:off x="2396902" y="2623964"/>
            <a:ext cx="4335338" cy="2939173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r Verbinder 17"/>
          <p:cNvCxnSpPr/>
          <p:nvPr/>
        </p:nvCxnSpPr>
        <p:spPr bwMode="auto">
          <a:xfrm>
            <a:off x="2387172" y="2718925"/>
            <a:ext cx="4345068" cy="284421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r Verbinder 19"/>
          <p:cNvCxnSpPr/>
          <p:nvPr/>
        </p:nvCxnSpPr>
        <p:spPr bwMode="auto">
          <a:xfrm>
            <a:off x="2387172" y="2838736"/>
            <a:ext cx="4345068" cy="2724401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CustomShape 2"/>
          <p:cNvSpPr/>
          <p:nvPr/>
        </p:nvSpPr>
        <p:spPr>
          <a:xfrm>
            <a:off x="323640" y="3258594"/>
            <a:ext cx="7632736" cy="27602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60000" indent="-357480">
              <a:lnSpc>
                <a:spcPct val="100000"/>
              </a:lnSpc>
              <a:spcAft>
                <a:spcPts val="0"/>
              </a:spcAft>
              <a:buClr>
                <a:srgbClr val="179C7D"/>
              </a:buClr>
              <a:buFont typeface="Wingdings" charset="2"/>
              <a:buChar char=""/>
            </a:pPr>
            <a:r>
              <a:rPr lang="en-GB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Read</a:t>
            </a:r>
          </a:p>
          <a:p>
            <a:pPr marL="720000" lvl="1" indent="-357480">
              <a:buClr>
                <a:srgbClr val="A8AFAF"/>
              </a:buClr>
              <a:buFont typeface="Wingdings" charset="2"/>
              <a:buChar char=""/>
            </a:pPr>
            <a:r>
              <a:rPr lang="en-GB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HTTP GET http://example.com/STA/v1.0/Sensors(1)/name/$value</a:t>
            </a:r>
          </a:p>
          <a:p>
            <a:pPr marL="360000" indent="-357480">
              <a:lnSpc>
                <a:spcPct val="100000"/>
              </a:lnSpc>
              <a:spcAft>
                <a:spcPts val="0"/>
              </a:spcAft>
              <a:buClr>
                <a:srgbClr val="179C7D"/>
              </a:buClr>
              <a:buFont typeface="Wingdings" charset="2"/>
              <a:buChar char=""/>
            </a:pPr>
            <a:r>
              <a:rPr lang="en-GB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Write</a:t>
            </a:r>
          </a:p>
          <a:p>
            <a:pPr marL="720000" lvl="1" indent="-357480">
              <a:buClr>
                <a:srgbClr val="A8AFAF"/>
              </a:buClr>
              <a:buFont typeface="Wingdings" charset="2"/>
              <a:buChar char=""/>
            </a:pPr>
            <a:r>
              <a:rPr lang="en-GB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HTTP PATCH http://example.com/STA/v1.0/Sensors(1)</a:t>
            </a:r>
            <a:br>
              <a:rPr lang="en-GB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</a:br>
            <a:r>
              <a:rPr lang="en-GB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BODY </a:t>
            </a:r>
            <a:r>
              <a:rPr lang="en-GB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{"name": “new value"}</a:t>
            </a:r>
          </a:p>
          <a:p>
            <a:pPr marL="360000" indent="-357480">
              <a:lnSpc>
                <a:spcPct val="100000"/>
              </a:lnSpc>
              <a:spcAft>
                <a:spcPts val="0"/>
              </a:spcAft>
              <a:buClr>
                <a:srgbClr val="179C7D"/>
              </a:buClr>
              <a:buFont typeface="Wingdings" charset="2"/>
              <a:buChar char=""/>
            </a:pP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Subscribe</a:t>
            </a:r>
          </a:p>
          <a:p>
            <a:pPr marL="720000" lvl="1" indent="-357480">
              <a:buClr>
                <a:srgbClr val="A8AFAF"/>
              </a:buClr>
              <a:buFont typeface="Wingdings" charset="2"/>
              <a:buChar char=""/>
            </a:pPr>
            <a:r>
              <a:rPr lang="en-GB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MQTT topic=Sensors(1)/name</a:t>
            </a:r>
          </a:p>
          <a:p>
            <a:pPr marL="817200" lvl="1" indent="-357480">
              <a:spcAft>
                <a:spcPts val="0"/>
              </a:spcAft>
              <a:buClr>
                <a:srgbClr val="179C7D"/>
              </a:buClr>
              <a:buFont typeface="Wingdings" charset="2"/>
              <a:buChar char=""/>
            </a:pPr>
            <a:endParaRPr lang="en-GB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 marL="360000" indent="-357480">
              <a:spcAft>
                <a:spcPts val="0"/>
              </a:spcAft>
              <a:buClr>
                <a:srgbClr val="179C7D"/>
              </a:buClr>
              <a:buFont typeface="Wingdings" charset="2"/>
              <a:buChar char=""/>
            </a:pPr>
            <a:r>
              <a:rPr lang="en-GB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How to model this with </a:t>
            </a:r>
            <a:r>
              <a:rPr lang="en-GB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WoT</a:t>
            </a:r>
            <a:r>
              <a:rPr lang="en-GB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TD?</a:t>
            </a:r>
            <a:endParaRPr lang="en-GB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 marL="360000" indent="-357480">
              <a:lnSpc>
                <a:spcPct val="100000"/>
              </a:lnSpc>
              <a:spcAft>
                <a:spcPts val="0"/>
              </a:spcAft>
              <a:buClr>
                <a:srgbClr val="179C7D"/>
              </a:buClr>
              <a:buFont typeface="Wingdings" charset="2"/>
              <a:buChar char=""/>
            </a:pPr>
            <a:endParaRPr lang="en-GB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 marL="360000" indent="-357480">
              <a:lnSpc>
                <a:spcPct val="100000"/>
              </a:lnSpc>
              <a:spcAft>
                <a:spcPts val="0"/>
              </a:spcAft>
              <a:buClr>
                <a:srgbClr val="179C7D"/>
              </a:buClr>
              <a:buFont typeface="Wingdings" charset="2"/>
              <a:buChar char=""/>
            </a:pPr>
            <a:endParaRPr lang="en-GB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6153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334800"/>
            <a:ext cx="8208000" cy="430887"/>
          </a:xfrm>
        </p:spPr>
        <p:txBody>
          <a:bodyPr/>
          <a:lstStyle/>
          <a:p>
            <a:r>
              <a:rPr lang="en-US" sz="2800" dirty="0" smtClean="0"/>
              <a:t>Questions?</a:t>
            </a:r>
            <a:endParaRPr lang="de-DE" sz="2800" dirty="0"/>
          </a:p>
        </p:txBody>
      </p:sp>
      <p:sp>
        <p:nvSpPr>
          <p:cNvPr id="20" name="Inhaltsplatzhalter 19"/>
          <p:cNvSpPr>
            <a:spLocks noGrp="1"/>
          </p:cNvSpPr>
          <p:nvPr>
            <p:ph idx="1"/>
          </p:nvPr>
        </p:nvSpPr>
        <p:spPr>
          <a:xfrm>
            <a:off x="1187624" y="3102919"/>
            <a:ext cx="6190609" cy="3168352"/>
          </a:xfrm>
        </p:spPr>
        <p:txBody>
          <a:bodyPr/>
          <a:lstStyle/>
          <a:p>
            <a:pPr marL="0" indent="0" algn="ctr">
              <a:buNone/>
            </a:pPr>
            <a:r>
              <a:rPr lang="en-GB" sz="2800" b="1" dirty="0" smtClean="0">
                <a:latin typeface="Frutiger LT Com 55 Roman" panose="020B0503030504020204" pitchFamily="34" charset="0"/>
              </a:rPr>
              <a:t>Try it out in 3 steps</a:t>
            </a:r>
            <a:br>
              <a:rPr lang="en-GB" sz="2800" b="1" dirty="0" smtClean="0">
                <a:latin typeface="Frutiger LT Com 55 Roman" panose="020B0503030504020204" pitchFamily="34" charset="0"/>
              </a:rPr>
            </a:br>
            <a:r>
              <a:rPr lang="en-GB" sz="2400" dirty="0" smtClean="0">
                <a:latin typeface="Frutiger LT Com 55 Roman" panose="020B0503030504020204" pitchFamily="34" charset="0"/>
              </a:rPr>
              <a:t>powered by</a:t>
            </a:r>
          </a:p>
          <a:p>
            <a:pPr marL="0" indent="0">
              <a:buNone/>
            </a:pPr>
            <a:endParaRPr lang="en-GB" sz="1000" dirty="0">
              <a:solidFill>
                <a:schemeClr val="bg1"/>
              </a:solidFill>
              <a:latin typeface="Frutiger LT Com 55 Roman" panose="020B0503030504020204" pitchFamily="34" charset="0"/>
            </a:endParaRPr>
          </a:p>
          <a:p>
            <a:pPr>
              <a:buClr>
                <a:schemeClr val="bg1"/>
              </a:buClr>
            </a:pPr>
            <a:r>
              <a:rPr lang="en-GB" dirty="0" smtClean="0">
                <a:latin typeface="Frutiger LT Com 55 Roman" panose="020B0503030504020204" pitchFamily="34" charset="0"/>
              </a:rPr>
              <a:t>&gt; </a:t>
            </a:r>
            <a:r>
              <a:rPr lang="en-GB" dirty="0" err="1" smtClean="0">
                <a:latin typeface="Frutiger LT Com 55 Roman" panose="020B0503030504020204" pitchFamily="34" charset="0"/>
              </a:rPr>
              <a:t>wget</a:t>
            </a:r>
            <a:r>
              <a:rPr lang="en-GB" dirty="0" smtClean="0">
                <a:latin typeface="Frutiger LT Com 55 Roman" panose="020B0503030504020204" pitchFamily="34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Frutiger LT Com 55 Roman" panose="020B0503030504020204" pitchFamily="34" charset="0"/>
                <a:hlinkClick r:id="rId2"/>
              </a:rPr>
              <a:t>https://</a:t>
            </a:r>
            <a:r>
              <a:rPr lang="en-GB" dirty="0" smtClean="0">
                <a:solidFill>
                  <a:schemeClr val="bg1"/>
                </a:solidFill>
                <a:latin typeface="Frutiger LT Com 55 Roman" panose="020B0503030504020204" pitchFamily="34" charset="0"/>
                <a:hlinkClick r:id="rId2"/>
              </a:rPr>
              <a:t>github.com/FraunhoferIOSB/</a:t>
            </a:r>
            <a:br>
              <a:rPr lang="en-GB" dirty="0" smtClean="0">
                <a:solidFill>
                  <a:schemeClr val="bg1"/>
                </a:solidFill>
                <a:latin typeface="Frutiger LT Com 55 Roman" panose="020B0503030504020204" pitchFamily="34" charset="0"/>
                <a:hlinkClick r:id="rId2"/>
              </a:rPr>
            </a:br>
            <a:r>
              <a:rPr lang="en-GB" dirty="0" smtClean="0">
                <a:solidFill>
                  <a:schemeClr val="bg1"/>
                </a:solidFill>
                <a:latin typeface="Frutiger LT Com 55 Roman" panose="020B0503030504020204" pitchFamily="34" charset="0"/>
                <a:hlinkClick r:id="rId2"/>
              </a:rPr>
              <a:t>FROST-Server/blob/master/</a:t>
            </a:r>
            <a:r>
              <a:rPr lang="en-GB" dirty="0" err="1" smtClean="0">
                <a:solidFill>
                  <a:schemeClr val="bg1"/>
                </a:solidFill>
                <a:latin typeface="Frutiger LT Com 55 Roman" panose="020B0503030504020204" pitchFamily="34" charset="0"/>
                <a:hlinkClick r:id="rId2"/>
              </a:rPr>
              <a:t>docker-compose.yaml</a:t>
            </a:r>
            <a:endParaRPr lang="en-GB" dirty="0" smtClean="0">
              <a:solidFill>
                <a:schemeClr val="bg1"/>
              </a:solidFill>
              <a:latin typeface="Frutiger LT Com 55 Roman" panose="020B0503030504020204" pitchFamily="34" charset="0"/>
            </a:endParaRPr>
          </a:p>
          <a:p>
            <a:pPr>
              <a:buClr>
                <a:schemeClr val="bg1"/>
              </a:buClr>
            </a:pPr>
            <a:r>
              <a:rPr lang="en-GB" dirty="0" smtClean="0">
                <a:latin typeface="Frutiger LT Com 55 Roman" panose="020B0503030504020204" pitchFamily="34" charset="0"/>
              </a:rPr>
              <a:t>&gt; </a:t>
            </a:r>
            <a:r>
              <a:rPr lang="en-GB" dirty="0" err="1" smtClean="0">
                <a:latin typeface="Frutiger LT Com 55 Roman" panose="020B0503030504020204" pitchFamily="34" charset="0"/>
              </a:rPr>
              <a:t>docker</a:t>
            </a:r>
            <a:r>
              <a:rPr lang="en-GB" dirty="0" smtClean="0">
                <a:latin typeface="Frutiger LT Com 55 Roman" panose="020B0503030504020204" pitchFamily="34" charset="0"/>
              </a:rPr>
              <a:t>-compose up</a:t>
            </a:r>
          </a:p>
          <a:p>
            <a:pPr>
              <a:buClr>
                <a:schemeClr val="bg1"/>
              </a:buClr>
            </a:pPr>
            <a:r>
              <a:rPr lang="en-GB" dirty="0" smtClean="0">
                <a:latin typeface="Frutiger LT Com 55 Roman" panose="020B0503030504020204" pitchFamily="34" charset="0"/>
              </a:rPr>
              <a:t>open</a:t>
            </a:r>
            <a:r>
              <a:rPr lang="en-GB" dirty="0" smtClean="0">
                <a:solidFill>
                  <a:schemeClr val="bg1"/>
                </a:solidFill>
                <a:latin typeface="Frutiger LT Com 55 Roman" panose="020B0503030504020204" pitchFamily="34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Frutiger LT Com 55 Roman" panose="020B0503030504020204" pitchFamily="34" charset="0"/>
                <a:hlinkClick r:id="rId3"/>
              </a:rPr>
              <a:t>http://</a:t>
            </a:r>
            <a:r>
              <a:rPr lang="en-GB" dirty="0" smtClean="0">
                <a:solidFill>
                  <a:schemeClr val="bg1"/>
                </a:solidFill>
                <a:latin typeface="Frutiger LT Com 55 Roman" panose="020B0503030504020204" pitchFamily="34" charset="0"/>
                <a:hlinkClick r:id="rId3"/>
              </a:rPr>
              <a:t>localhost:8080/FROST-Server/v1.0</a:t>
            </a:r>
            <a:endParaRPr lang="en-GB" dirty="0" smtClean="0">
              <a:solidFill>
                <a:schemeClr val="bg1"/>
              </a:solidFill>
              <a:latin typeface="Frutiger LT Com 55 Roman" panose="020B0503030504020204" pitchFamily="34" charset="0"/>
            </a:endParaRPr>
          </a:p>
          <a:p>
            <a:pPr>
              <a:buClr>
                <a:schemeClr val="bg1"/>
              </a:buClr>
            </a:pPr>
            <a:endParaRPr lang="en-GB" dirty="0">
              <a:solidFill>
                <a:schemeClr val="bg1"/>
              </a:solidFill>
              <a:latin typeface="Frutiger LT Com 55 Roman" panose="020B0503030504020204" pitchFamily="34" charset="0"/>
            </a:endParaRPr>
          </a:p>
          <a:p>
            <a:pPr>
              <a:buFontTx/>
              <a:buChar char="-"/>
            </a:pPr>
            <a:endParaRPr lang="en-GB" dirty="0">
              <a:solidFill>
                <a:schemeClr val="bg1"/>
              </a:solidFill>
              <a:latin typeface="Frutiger LT Com 55 Roman" panose="020B0503030504020204" pitchFamily="34" charset="0"/>
            </a:endParaRPr>
          </a:p>
          <a:p>
            <a:pPr>
              <a:buFontTx/>
              <a:buChar char="-"/>
            </a:pPr>
            <a:endParaRPr lang="en-GB" dirty="0">
              <a:solidFill>
                <a:schemeClr val="bg1"/>
              </a:solidFill>
              <a:latin typeface="Frutiger LT Com 55 Roman" panose="020B0503030504020204" pitchFamily="34" charset="0"/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  <a:latin typeface="Frutiger LT Com 55 Roman" panose="020B050303050402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501008"/>
            <a:ext cx="1581994" cy="517948"/>
          </a:xfrm>
          <a:prstGeom prst="rect">
            <a:avLst/>
          </a:prstGeom>
        </p:spPr>
      </p:pic>
      <p:sp>
        <p:nvSpPr>
          <p:cNvPr id="2" name="Rechteck 1"/>
          <p:cNvSpPr/>
          <p:nvPr/>
        </p:nvSpPr>
        <p:spPr bwMode="auto">
          <a:xfrm>
            <a:off x="1187624" y="2924944"/>
            <a:ext cx="6478641" cy="2952328"/>
          </a:xfrm>
          <a:prstGeom prst="rect">
            <a:avLst/>
          </a:prstGeom>
          <a:noFill/>
          <a:ln w="254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2000" tIns="54000" rIns="72000" bIns="54000" rtlCol="0" anchor="ctr">
            <a:spAutoFit/>
          </a:bodyPr>
          <a:lstStyle/>
          <a:p>
            <a:pPr marL="215900" indent="-215900" algn="ctr">
              <a:spcAft>
                <a:spcPts val="563"/>
              </a:spcAft>
              <a:buClr>
                <a:schemeClr val="tx2"/>
              </a:buClr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14868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466560" y="334800"/>
            <a:ext cx="8205480" cy="36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GB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45 Light"/>
                <a:ea typeface="DejaVu Sans"/>
              </a:rPr>
              <a:t>What is the OGC SensorThings API?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466560" y="2276872"/>
            <a:ext cx="8205480" cy="359760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60000" indent="-357480">
              <a:lnSpc>
                <a:spcPct val="100000"/>
              </a:lnSpc>
              <a:buClr>
                <a:srgbClr val="179C7D"/>
              </a:buClr>
              <a:buFont typeface="Wingdings" charset="2"/>
              <a:buChar char=""/>
            </a:pPr>
            <a:r>
              <a:rPr lang="en-GB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“Sensor Web Enablement Light for IoT”</a:t>
            </a:r>
          </a:p>
          <a:p>
            <a:pPr marL="360000" indent="-357480">
              <a:lnSpc>
                <a:spcPct val="100000"/>
              </a:lnSpc>
              <a:buClr>
                <a:srgbClr val="179C7D"/>
              </a:buClr>
              <a:buFont typeface="Wingdings" charset="2"/>
              <a:buChar char=""/>
            </a:pP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Like Sensor Observation Service (SOS), </a:t>
            </a:r>
            <a:r>
              <a:rPr lang="en-GB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but:</a:t>
            </a:r>
            <a:endParaRPr lang="en-GB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7480">
              <a:lnSpc>
                <a:spcPct val="100000"/>
              </a:lnSpc>
              <a:buClr>
                <a:srgbClr val="A8AFAF"/>
              </a:buClr>
              <a:buFont typeface="Wingdings" charset="2"/>
              <a:buChar char=""/>
            </a:pPr>
            <a:r>
              <a:rPr lang="en-GB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RESTful</a:t>
            </a:r>
          </a:p>
          <a:p>
            <a:pPr marL="720000" lvl="1" indent="-357480">
              <a:lnSpc>
                <a:spcPct val="100000"/>
              </a:lnSpc>
              <a:buClr>
                <a:srgbClr val="A8AFAF"/>
              </a:buClr>
              <a:buFont typeface="Wingdings" charset="2"/>
              <a:buChar char=""/>
            </a:pPr>
            <a:r>
              <a:rPr lang="en-GB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Using JSON </a:t>
            </a:r>
            <a:endParaRPr lang="en-GB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7480">
              <a:lnSpc>
                <a:spcPct val="100000"/>
              </a:lnSpc>
              <a:buClr>
                <a:srgbClr val="A8AFAF"/>
              </a:buClr>
              <a:buFont typeface="Wingdings" charset="2"/>
              <a:buChar char=""/>
            </a:pPr>
            <a:r>
              <a:rPr lang="en-GB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Adapting OASIS OData URL patterns and query language</a:t>
            </a:r>
            <a:endParaRPr lang="en-GB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7480">
              <a:lnSpc>
                <a:spcPct val="100000"/>
              </a:lnSpc>
              <a:buClr>
                <a:srgbClr val="A8AFAF"/>
              </a:buClr>
              <a:buFont typeface="Wingdings" charset="2"/>
              <a:buChar char=""/>
            </a:pPr>
            <a:r>
              <a:rPr lang="en-GB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Supporting MQTT messaging</a:t>
            </a:r>
          </a:p>
          <a:p>
            <a:pPr marL="360000" indent="-357480">
              <a:lnSpc>
                <a:spcPct val="100000"/>
              </a:lnSpc>
              <a:buClr>
                <a:srgbClr val="179C7D"/>
              </a:buClr>
              <a:buFont typeface="Wingdings" charset="2"/>
              <a:buChar char=""/>
            </a:pPr>
            <a:r>
              <a:rPr lang="en-GB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Multiple parts</a:t>
            </a:r>
          </a:p>
          <a:p>
            <a:pPr marL="720000" lvl="1" indent="-357480">
              <a:buClr>
                <a:srgbClr val="A8AFAF"/>
              </a:buClr>
              <a:buFont typeface="Wingdings" charset="2"/>
              <a:buChar char=""/>
            </a:pP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Part I: Sensing</a:t>
            </a:r>
          </a:p>
          <a:p>
            <a:pPr marL="720000" lvl="1" indent="-357480">
              <a:buClr>
                <a:srgbClr val="A8AFAF"/>
              </a:buClr>
              <a:buFont typeface="Wingdings" charset="2"/>
              <a:buChar char=""/>
            </a:pP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Part II: Tasking Core</a:t>
            </a:r>
          </a:p>
          <a:p>
            <a:pPr marL="720000" lvl="1" indent="-357480">
              <a:buClr>
                <a:srgbClr val="A8AFAF"/>
              </a:buClr>
              <a:buFont typeface="Wingdings" charset="2"/>
              <a:buChar char=""/>
            </a:pP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Part III: Rule Engine</a:t>
            </a:r>
          </a:p>
        </p:txBody>
      </p:sp>
      <p:sp>
        <p:nvSpPr>
          <p:cNvPr id="131" name="CustomShape 3"/>
          <p:cNvSpPr/>
          <p:nvPr/>
        </p:nvSpPr>
        <p:spPr>
          <a:xfrm>
            <a:off x="683640" y="1484280"/>
            <a:ext cx="7775280" cy="1733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A standard for exchanging sensor data and metadata.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32" name="Picture 2"/>
          <p:cNvPicPr/>
          <p:nvPr/>
        </p:nvPicPr>
        <p:blipFill>
          <a:blip r:embed="rId2"/>
          <a:stretch/>
        </p:blipFill>
        <p:spPr>
          <a:xfrm>
            <a:off x="7092360" y="116640"/>
            <a:ext cx="1898280" cy="956160"/>
          </a:xfrm>
          <a:prstGeom prst="rect">
            <a:avLst/>
          </a:prstGeom>
          <a:ln>
            <a:noFill/>
          </a:ln>
        </p:spPr>
      </p:pic>
      <p:pic>
        <p:nvPicPr>
          <p:cNvPr id="133" name="Picture 2"/>
          <p:cNvPicPr/>
          <p:nvPr/>
        </p:nvPicPr>
        <p:blipFill>
          <a:blip r:embed="rId3"/>
          <a:stretch/>
        </p:blipFill>
        <p:spPr>
          <a:xfrm>
            <a:off x="5724000" y="139320"/>
            <a:ext cx="933480" cy="9334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989877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466560" y="334800"/>
            <a:ext cx="8205480" cy="36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GB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45 Light"/>
                <a:ea typeface="DejaVu Sans"/>
              </a:rPr>
              <a:t>What is special about it?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466560" y="1052736"/>
            <a:ext cx="8205480" cy="504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60000" indent="-357480">
              <a:lnSpc>
                <a:spcPct val="100000"/>
              </a:lnSpc>
              <a:buClr>
                <a:srgbClr val="179C7D"/>
              </a:buClr>
              <a:buFont typeface="Wingdings" charset="2"/>
              <a:buChar char=""/>
            </a:pPr>
            <a:r>
              <a:rPr lang="en-GB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From technical perspective…</a:t>
            </a:r>
          </a:p>
          <a:p>
            <a:pPr marL="720000" lvl="1" indent="-357480">
              <a:buClr>
                <a:srgbClr val="A8AFAF"/>
              </a:buClr>
              <a:buFont typeface="Wingdings" charset="2"/>
              <a:buChar char=""/>
            </a:pPr>
            <a:r>
              <a:rPr lang="en-GB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not much</a:t>
            </a:r>
            <a:endParaRPr lang="en-GB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 marL="720000" lvl="1" indent="-357480">
              <a:buClr>
                <a:srgbClr val="A8AFAF"/>
              </a:buClr>
              <a:buFont typeface="Wingdings" charset="2"/>
              <a:buChar char=""/>
            </a:pP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mainly just combination of existing things</a:t>
            </a:r>
          </a:p>
          <a:p>
            <a:pPr marL="360000" indent="-357480">
              <a:buClr>
                <a:srgbClr val="179C7D"/>
              </a:buClr>
              <a:buFont typeface="Wingdings" charset="2"/>
              <a:buChar char=""/>
            </a:pPr>
            <a:r>
              <a:rPr lang="en-GB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From practical perspective</a:t>
            </a:r>
          </a:p>
          <a:p>
            <a:pPr marL="720000" lvl="1" indent="-357480">
              <a:buClr>
                <a:srgbClr val="A8AFAF"/>
              </a:buClr>
              <a:buFont typeface="Wingdings" charset="2"/>
              <a:buChar char=""/>
            </a:pP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Standardized way of managing sensors and observations in IoT</a:t>
            </a:r>
          </a:p>
          <a:p>
            <a:pPr marL="1177200" lvl="2" indent="-357480">
              <a:buClr>
                <a:srgbClr val="A8AFAF"/>
              </a:buClr>
              <a:buFont typeface="Wingdings" charset="2"/>
              <a:buChar char=""/>
            </a:pP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combining data model and API definition</a:t>
            </a:r>
          </a:p>
          <a:p>
            <a:pPr marL="720000" lvl="1" indent="-357480">
              <a:buClr>
                <a:srgbClr val="A8AFAF"/>
              </a:buClr>
              <a:buFont typeface="Wingdings" charset="2"/>
              <a:buChar char=""/>
            </a:pP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simple, </a:t>
            </a:r>
            <a:r>
              <a:rPr lang="en-GB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intuitive, powerful</a:t>
            </a:r>
          </a:p>
          <a:p>
            <a:pPr marL="720000" lvl="1" indent="-357480">
              <a:buClr>
                <a:srgbClr val="A8AFAF"/>
              </a:buClr>
              <a:buFont typeface="Wingdings" charset="2"/>
              <a:buChar char=""/>
            </a:pPr>
            <a:r>
              <a:rPr lang="en-GB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Multiple existing implementations</a:t>
            </a:r>
            <a:endParaRPr lang="en-GB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0000" indent="-357480">
              <a:buClr>
                <a:srgbClr val="179C7D"/>
              </a:buClr>
              <a:buFont typeface="Wingdings" charset="2"/>
              <a:buChar char=""/>
            </a:pPr>
            <a:r>
              <a:rPr lang="en-GB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Alternatives/Competing standards</a:t>
            </a:r>
          </a:p>
          <a:p>
            <a:pPr marL="817200" lvl="1" indent="-357480">
              <a:buClr>
                <a:srgbClr val="A8AFAF"/>
              </a:buClr>
              <a:buFont typeface="Wingdings" charset="2"/>
              <a:buChar char=""/>
            </a:pP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More complex</a:t>
            </a:r>
          </a:p>
          <a:p>
            <a:pPr marL="1274400" lvl="2" indent="-357480">
              <a:buClr>
                <a:srgbClr val="A8AFAF"/>
              </a:buClr>
              <a:buFont typeface="Wingdings" charset="2"/>
              <a:buChar char=""/>
            </a:pP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SOS, oneM2M, FIWARE/NGSI</a:t>
            </a:r>
          </a:p>
          <a:p>
            <a:pPr marL="817200" lvl="1" indent="-357480">
              <a:buClr>
                <a:srgbClr val="A8AFAF"/>
              </a:buClr>
              <a:buFont typeface="Wingdings" charset="2"/>
              <a:buChar char=""/>
            </a:pP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Covering only data model</a:t>
            </a:r>
          </a:p>
          <a:p>
            <a:pPr marL="1274400" lvl="2" indent="-357480">
              <a:buClr>
                <a:srgbClr val="A8AFAF"/>
              </a:buClr>
              <a:buFont typeface="Wingdings" charset="2"/>
              <a:buChar char=""/>
            </a:pP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SSN, </a:t>
            </a:r>
            <a:r>
              <a:rPr lang="en-GB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iot.schema.org</a:t>
            </a:r>
            <a:endParaRPr lang="en-GB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7650662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466560" y="334800"/>
            <a:ext cx="8205480" cy="36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GB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45 Light"/>
                <a:ea typeface="DejaVu Sans"/>
              </a:rPr>
              <a:t>Data Model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701640"/>
            <a:ext cx="7462014" cy="5139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87824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466560" y="334800"/>
            <a:ext cx="8205480" cy="36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GB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45 Light"/>
                <a:ea typeface="DejaVu Sans"/>
              </a:rPr>
              <a:t>API – URL patterns</a:t>
            </a:r>
          </a:p>
          <a:p>
            <a:pPr>
              <a:lnSpc>
                <a:spcPct val="100000"/>
              </a:lnSpc>
            </a:pPr>
            <a:r>
              <a:rPr lang="en-GB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45 Light"/>
                <a:ea typeface="DejaVu Sans"/>
              </a:rPr>
              <a:t> 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466560" y="1052736"/>
            <a:ext cx="8205480" cy="504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60000" indent="-359280">
              <a:lnSpc>
                <a:spcPts val="2000"/>
              </a:lnSpc>
              <a:buClr>
                <a:srgbClr val="179C7D"/>
              </a:buClr>
              <a:buFont typeface="Wingdings" charset="2"/>
              <a:buChar char=""/>
            </a:pP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Base URL: http://</a:t>
            </a:r>
            <a:r>
              <a:rPr lang="en-GB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server.org/SensorThingsService/v1.0</a:t>
            </a:r>
            <a:endParaRPr lang="en-GB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0000" indent="-359280">
              <a:lnSpc>
                <a:spcPts val="2000"/>
              </a:lnSpc>
              <a:buClr>
                <a:srgbClr val="179C7D"/>
              </a:buClr>
              <a:buFont typeface="Wingdings" charset="2"/>
              <a:buChar char=""/>
            </a:pP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GET</a:t>
            </a:r>
            <a:endParaRPr lang="en-GB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9280">
              <a:lnSpc>
                <a:spcPts val="2000"/>
              </a:lnSpc>
              <a:buClr>
                <a:srgbClr val="A8AFAF"/>
              </a:buClr>
              <a:buFont typeface="Wingdings" charset="2"/>
              <a:buChar char=""/>
            </a:pPr>
            <a:r>
              <a:rPr lang="en-GB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v1.0</a:t>
            </a: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			→ Get collection index</a:t>
            </a:r>
            <a:endParaRPr lang="en-GB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9280">
              <a:lnSpc>
                <a:spcPts val="2000"/>
              </a:lnSpc>
              <a:buClr>
                <a:srgbClr val="A8AFAF"/>
              </a:buClr>
              <a:buFont typeface="Wingdings" charset="2"/>
              <a:buChar char=""/>
            </a:pP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v1.0/Collection		→ Get all entities in a collection</a:t>
            </a:r>
            <a:endParaRPr lang="en-GB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9280">
              <a:lnSpc>
                <a:spcPts val="2000"/>
              </a:lnSpc>
              <a:buClr>
                <a:srgbClr val="A8AFAF"/>
              </a:buClr>
              <a:buFont typeface="Wingdings" charset="2"/>
              <a:buChar char=""/>
            </a:pP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v1.0/Collection(id)	</a:t>
            </a:r>
            <a:r>
              <a:rPr lang="en-GB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	→ </a:t>
            </a: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Get one entity from a </a:t>
            </a:r>
            <a:r>
              <a:rPr lang="en-GB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collection</a:t>
            </a:r>
          </a:p>
          <a:p>
            <a:pPr marL="720000" lvl="1" indent="-359280">
              <a:lnSpc>
                <a:spcPts val="2000"/>
              </a:lnSpc>
              <a:buClr>
                <a:srgbClr val="A8AFAF"/>
              </a:buClr>
              <a:buFont typeface="Wingdings" charset="2"/>
              <a:buChar char=""/>
            </a:pP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v1.0/Collection(id</a:t>
            </a:r>
            <a:r>
              <a:rPr lang="en-GB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)/property</a:t>
            </a: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	→ </a:t>
            </a:r>
            <a:r>
              <a:rPr lang="en-GB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Navigate along property of an entity</a:t>
            </a:r>
            <a:endParaRPr lang="en-GB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0000" indent="-359280">
              <a:lnSpc>
                <a:spcPts val="2000"/>
              </a:lnSpc>
              <a:buClr>
                <a:srgbClr val="179C7D"/>
              </a:buClr>
              <a:buFont typeface="Wingdings" charset="2"/>
              <a:buChar char=""/>
            </a:pP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POST</a:t>
            </a:r>
            <a:endParaRPr lang="en-GB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9280">
              <a:lnSpc>
                <a:spcPts val="2000"/>
              </a:lnSpc>
              <a:buClr>
                <a:srgbClr val="A8AFAF"/>
              </a:buClr>
              <a:buFont typeface="Wingdings" charset="2"/>
              <a:buChar char=""/>
            </a:pP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v1.0/Collection		→ Create a new entity</a:t>
            </a:r>
            <a:endParaRPr lang="en-GB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0000" indent="-359280">
              <a:lnSpc>
                <a:spcPts val="2000"/>
              </a:lnSpc>
              <a:buClr>
                <a:srgbClr val="179C7D"/>
              </a:buClr>
              <a:buFont typeface="Wingdings" charset="2"/>
              <a:buChar char=""/>
            </a:pP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PATCH</a:t>
            </a:r>
            <a:endParaRPr lang="en-GB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9280">
              <a:lnSpc>
                <a:spcPts val="2000"/>
              </a:lnSpc>
              <a:buClr>
                <a:srgbClr val="A8AFAF"/>
              </a:buClr>
              <a:buFont typeface="Wingdings" charset="2"/>
              <a:buChar char=""/>
            </a:pP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v1.0/Collection(id)	</a:t>
            </a:r>
            <a:r>
              <a:rPr lang="en-GB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	→ </a:t>
            </a: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Update an entity</a:t>
            </a:r>
            <a:endParaRPr lang="en-GB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0000" indent="-359280">
              <a:lnSpc>
                <a:spcPts val="2000"/>
              </a:lnSpc>
              <a:buClr>
                <a:srgbClr val="179C7D"/>
              </a:buClr>
              <a:buFont typeface="Wingdings" charset="2"/>
              <a:buChar char=""/>
            </a:pP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PUT</a:t>
            </a:r>
            <a:endParaRPr lang="en-GB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9280">
              <a:lnSpc>
                <a:spcPts val="2000"/>
              </a:lnSpc>
              <a:buClr>
                <a:srgbClr val="A8AFAF"/>
              </a:buClr>
              <a:buFont typeface="Wingdings" charset="2"/>
              <a:buChar char=""/>
            </a:pP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v1.0/Collection(id)	</a:t>
            </a:r>
            <a:r>
              <a:rPr lang="en-GB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	→ </a:t>
            </a: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Replace an entity</a:t>
            </a:r>
            <a:endParaRPr lang="en-GB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0000" indent="-359280">
              <a:lnSpc>
                <a:spcPts val="2000"/>
              </a:lnSpc>
              <a:buClr>
                <a:srgbClr val="179C7D"/>
              </a:buClr>
              <a:buFont typeface="Wingdings" charset="2"/>
              <a:buChar char=""/>
            </a:pP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DELETE</a:t>
            </a:r>
            <a:endParaRPr lang="en-GB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9280">
              <a:lnSpc>
                <a:spcPts val="2000"/>
              </a:lnSpc>
              <a:buClr>
                <a:srgbClr val="A8AFAF"/>
              </a:buClr>
              <a:buFont typeface="Wingdings" charset="2"/>
              <a:buChar char=""/>
            </a:pP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v1.0/Collection(id)	</a:t>
            </a:r>
            <a:r>
              <a:rPr lang="en-GB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	→ </a:t>
            </a: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Remove an </a:t>
            </a:r>
            <a:r>
              <a:rPr lang="en-GB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entity</a:t>
            </a:r>
            <a:endParaRPr lang="en-GB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92051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/>
        </p:nvSpPr>
        <p:spPr>
          <a:xfrm>
            <a:off x="466560" y="334800"/>
            <a:ext cx="8205480" cy="36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GB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45 Light"/>
                <a:ea typeface="DejaVu Sans"/>
              </a:rPr>
              <a:t>API – URL </a:t>
            </a:r>
            <a:r>
              <a:rPr lang="en-GB" sz="2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45 Light"/>
                <a:ea typeface="DejaVu Sans"/>
              </a:rPr>
              <a:t>patterns Example</a:t>
            </a:r>
            <a:endParaRPr lang="en-GB" sz="2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utiger LT Com 45 Light"/>
              <a:ea typeface="DejaVu Sans"/>
            </a:endParaRPr>
          </a:p>
        </p:txBody>
      </p:sp>
      <p:sp>
        <p:nvSpPr>
          <p:cNvPr id="145" name="CustomShape 2"/>
          <p:cNvSpPr/>
          <p:nvPr/>
        </p:nvSpPr>
        <p:spPr>
          <a:xfrm>
            <a:off x="323640" y="980640"/>
            <a:ext cx="8638560" cy="503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GET </a:t>
            </a:r>
            <a:r>
              <a:rPr lang="en-GB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all Things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0000" indent="-357480">
              <a:lnSpc>
                <a:spcPct val="100000"/>
              </a:lnSpc>
              <a:buClr>
                <a:srgbClr val="179C7D"/>
              </a:buClr>
              <a:buFont typeface="Wingdings" charset="2"/>
              <a:buChar char=""/>
            </a:pP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  <a:hlinkClick r:id="rId2"/>
              </a:rPr>
              <a:t>http://</a:t>
            </a:r>
            <a:r>
              <a:rPr lang="en-GB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  <a:hlinkClick r:id="rId2"/>
              </a:rPr>
              <a:t>server.org/SensorThingsService/v1.0/Things</a:t>
            </a:r>
            <a:endParaRPr lang="en-GB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utiger LT Com 55 Roman"/>
              <a:ea typeface="DejaVu Sans"/>
            </a:endParaRPr>
          </a:p>
          <a:p>
            <a:pPr marL="360000" indent="-357480">
              <a:lnSpc>
                <a:spcPct val="100000"/>
              </a:lnSpc>
              <a:buClr>
                <a:srgbClr val="179C7D"/>
              </a:buClr>
              <a:buFont typeface="Wingdings" charset="2"/>
              <a:buChar char=""/>
            </a:pPr>
            <a:r>
              <a:rPr lang="en-GB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Response</a:t>
            </a:r>
            <a:endParaRPr lang="en-GB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utiger LT Com 55 Roman"/>
              <a:ea typeface="DejaVu Sans"/>
            </a:endParaRPr>
          </a:p>
          <a:p>
            <a:pPr marL="2520">
              <a:lnSpc>
                <a:spcPts val="1000"/>
              </a:lnSpc>
              <a:buClr>
                <a:srgbClr val="179C7D"/>
              </a:buClr>
            </a:pPr>
            <a:r>
              <a:rPr lang="en-GB" sz="1200" spc="-1" noProof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{</a:t>
            </a:r>
          </a:p>
          <a:p>
            <a:pPr>
              <a:lnSpc>
                <a:spcPts val="1000"/>
              </a:lnSpc>
            </a:pPr>
            <a:r>
              <a:rPr lang="en-GB" sz="1200" spc="-1" noProof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  "value" : [</a:t>
            </a:r>
            <a:endParaRPr lang="en-GB" sz="1200" spc="-1" noProof="1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000"/>
              </a:lnSpc>
            </a:pPr>
            <a:r>
              <a:rPr lang="en-GB" sz="1200" spc="-1" noProof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    {</a:t>
            </a:r>
            <a:endParaRPr lang="en-GB" sz="1200" spc="-1" noProof="1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000"/>
              </a:lnSpc>
            </a:pPr>
            <a:r>
              <a:rPr lang="en-GB" sz="1200" spc="-1" noProof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      "name" : "My camping lantern",</a:t>
            </a:r>
            <a:endParaRPr lang="en-GB" sz="1200" spc="-1" noProof="1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000"/>
              </a:lnSpc>
            </a:pPr>
            <a:r>
              <a:rPr lang="en-GB" sz="1200" spc="-1" noProof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      "description" : "camping lantern",</a:t>
            </a:r>
            <a:endParaRPr lang="en-GB" sz="1200" spc="-1" noProof="1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000"/>
              </a:lnSpc>
            </a:pPr>
            <a:r>
              <a:rPr lang="en-GB" sz="1200" spc="-1" noProof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      "properties" : {</a:t>
            </a:r>
            <a:endParaRPr lang="en-GB" sz="1200" spc="-1" noProof="1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000"/>
              </a:lnSpc>
            </a:pPr>
            <a:r>
              <a:rPr lang="en-GB" sz="1200" spc="-1" noProof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        "property1" : "it’s waterproof",</a:t>
            </a:r>
            <a:endParaRPr lang="en-GB" sz="1200" spc="-1" noProof="1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000"/>
              </a:lnSpc>
            </a:pPr>
            <a:r>
              <a:rPr lang="en-GB" sz="1200" spc="-1" noProof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        "property2" : "it glows in the dark"</a:t>
            </a:r>
            <a:endParaRPr lang="en-GB" sz="1200" spc="-1" noProof="1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000"/>
              </a:lnSpc>
            </a:pPr>
            <a:r>
              <a:rPr lang="en-GB" sz="1200" spc="-1" noProof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      },</a:t>
            </a:r>
            <a:endParaRPr lang="en-GB" sz="1200" spc="-1" noProof="1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000"/>
              </a:lnSpc>
            </a:pPr>
            <a:r>
              <a:rPr lang="en-GB" sz="1200" spc="-1" noProof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      "Locations@iot.navigationLink" : "Things(1)/Locations",</a:t>
            </a:r>
            <a:endParaRPr lang="en-GB" sz="1200" spc="-1" noProof="1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000"/>
              </a:lnSpc>
            </a:pPr>
            <a:r>
              <a:rPr lang="en-GB" sz="1200" spc="-1" noProof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      "HistoricalLocations@iot.navigationLink": "Things(1)/HistoricalLocations",</a:t>
            </a:r>
            <a:endParaRPr lang="en-GB" sz="1200" spc="-1" noProof="1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000"/>
              </a:lnSpc>
            </a:pPr>
            <a:r>
              <a:rPr lang="en-GB" sz="1200" spc="-1" noProof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      "Datastreams@iot.navigationLink" : "Things(1)/Datastreams",</a:t>
            </a:r>
            <a:endParaRPr lang="en-GB" sz="1200" spc="-1" noProof="1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000"/>
              </a:lnSpc>
            </a:pPr>
            <a:r>
              <a:rPr lang="en-GB" sz="1200" spc="-1" noProof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      "@iot.id" : 1,</a:t>
            </a:r>
            <a:endParaRPr lang="en-GB" sz="1200" spc="-1" noProof="1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000"/>
              </a:lnSpc>
            </a:pPr>
            <a:r>
              <a:rPr lang="en-GB" sz="1200" spc="-1" noProof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      "@iot.selfLink" : "/SensorThingsService/v1.0/Things(1)"</a:t>
            </a:r>
            <a:endParaRPr lang="en-GB" sz="1200" spc="-1" noProof="1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000"/>
              </a:lnSpc>
            </a:pPr>
            <a:r>
              <a:rPr lang="en-GB" sz="1200" spc="-1" noProof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    },</a:t>
            </a:r>
            <a:endParaRPr lang="en-GB" sz="1200" spc="-1" noProof="1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000"/>
              </a:lnSpc>
            </a:pPr>
            <a:r>
              <a:rPr lang="en-GB" sz="1200" spc="-1" noProof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    {a second thing… }, { … }, { … }, { … }</a:t>
            </a:r>
            <a:endParaRPr lang="en-GB" sz="1200" spc="-1" noProof="1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000"/>
              </a:lnSpc>
            </a:pPr>
            <a:r>
              <a:rPr lang="en-GB" sz="1200" spc="-1" noProof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  ],</a:t>
            </a:r>
          </a:p>
          <a:p>
            <a:pPr>
              <a:lnSpc>
                <a:spcPts val="1000"/>
              </a:lnSpc>
            </a:pPr>
            <a:r>
              <a:rPr lang="en-GB" sz="1200" spc="-1" noProof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  "@iot.count" : 15,</a:t>
            </a:r>
          </a:p>
          <a:p>
            <a:pPr>
              <a:lnSpc>
                <a:spcPts val="1000"/>
              </a:lnSpc>
            </a:pPr>
            <a:r>
              <a:rPr lang="en-GB" sz="1200" spc="-1" noProof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  "@iot.nextLink" : "/SensorThingsService/v1.0/Observations?$skip=5"</a:t>
            </a:r>
          </a:p>
          <a:p>
            <a:pPr>
              <a:lnSpc>
                <a:spcPts val="1000"/>
              </a:lnSpc>
            </a:pPr>
            <a:r>
              <a:rPr lang="en-GB" sz="1200" spc="-1" noProof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}</a:t>
            </a:r>
            <a:endParaRPr lang="en-GB" sz="1200" spc="-1" noProof="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030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/>
        </p:nvSpPr>
        <p:spPr>
          <a:xfrm>
            <a:off x="466560" y="334800"/>
            <a:ext cx="8205480" cy="36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GB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45 Light"/>
                <a:ea typeface="DejaVu Sans"/>
              </a:rPr>
              <a:t>API – </a:t>
            </a:r>
            <a:r>
              <a:rPr lang="en-GB" sz="2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45 Light"/>
                <a:ea typeface="DejaVu Sans"/>
              </a:rPr>
              <a:t>Query options</a:t>
            </a:r>
            <a:endParaRPr lang="en-GB" sz="2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utiger LT Com 45 Light"/>
              <a:ea typeface="DejaVu Sans"/>
            </a:endParaRPr>
          </a:p>
        </p:txBody>
      </p:sp>
      <p:sp>
        <p:nvSpPr>
          <p:cNvPr id="145" name="CustomShape 2"/>
          <p:cNvSpPr/>
          <p:nvPr/>
        </p:nvSpPr>
        <p:spPr>
          <a:xfrm>
            <a:off x="323640" y="980640"/>
            <a:ext cx="8638560" cy="503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60000" indent="-357480">
              <a:lnSpc>
                <a:spcPct val="100000"/>
              </a:lnSpc>
              <a:buClr>
                <a:srgbClr val="179C7D"/>
              </a:buClr>
              <a:buFont typeface="Wingdings" charset="2"/>
              <a:buChar char=""/>
            </a:pPr>
            <a:r>
              <a:rPr lang="en-GB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Based on OData</a:t>
            </a:r>
          </a:p>
          <a:p>
            <a:pPr marL="360000" indent="-357480">
              <a:lnSpc>
                <a:spcPct val="100000"/>
              </a:lnSpc>
              <a:buClr>
                <a:srgbClr val="179C7D"/>
              </a:buClr>
              <a:buFont typeface="Wingdings" charset="2"/>
              <a:buChar char=""/>
            </a:pPr>
            <a:r>
              <a:rPr lang="en-GB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Options</a:t>
            </a:r>
          </a:p>
          <a:p>
            <a:pPr marL="817200" lvl="1" indent="-357480">
              <a:buClr>
                <a:srgbClr val="A8AFAF"/>
              </a:buClr>
              <a:buFont typeface="Wingdings" charset="2"/>
              <a:buChar char=""/>
            </a:pP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$top				</a:t>
            </a:r>
          </a:p>
          <a:p>
            <a:pPr marL="817200" lvl="1" indent="-357480">
              <a:buClr>
                <a:srgbClr val="A8AFAF"/>
              </a:buClr>
              <a:buFont typeface="Wingdings" charset="2"/>
              <a:buChar char=""/>
            </a:pP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$skip</a:t>
            </a:r>
          </a:p>
          <a:p>
            <a:pPr marL="817200" lvl="1" indent="-357480">
              <a:buClr>
                <a:srgbClr val="A8AFAF"/>
              </a:buClr>
              <a:buFont typeface="Wingdings" charset="2"/>
              <a:buChar char=""/>
            </a:pP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$count</a:t>
            </a:r>
          </a:p>
          <a:p>
            <a:pPr marL="817200" lvl="1" indent="-357480">
              <a:buClr>
                <a:srgbClr val="A8AFAF"/>
              </a:buClr>
              <a:buFont typeface="Wingdings" charset="2"/>
              <a:buChar char=""/>
            </a:pP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$</a:t>
            </a:r>
            <a:r>
              <a:rPr lang="en-GB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orderby</a:t>
            </a:r>
            <a:endParaRPr lang="en-GB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 marL="817200" lvl="1" indent="-357480">
              <a:buClr>
                <a:srgbClr val="A8AFAF"/>
              </a:buClr>
              <a:buFont typeface="Wingdings" charset="2"/>
              <a:buChar char=""/>
            </a:pP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$select</a:t>
            </a:r>
          </a:p>
          <a:p>
            <a:pPr marL="817200" lvl="1" indent="-357480">
              <a:buClr>
                <a:srgbClr val="A8AFAF"/>
              </a:buClr>
              <a:buFont typeface="Wingdings" charset="2"/>
              <a:buChar char=""/>
            </a:pP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$expand</a:t>
            </a:r>
          </a:p>
          <a:p>
            <a:pPr marL="817200" lvl="1" indent="-357480">
              <a:buClr>
                <a:srgbClr val="A8AFAF"/>
              </a:buClr>
              <a:buFont typeface="Wingdings" charset="2"/>
              <a:buChar char=""/>
            </a:pP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$filter</a:t>
            </a:r>
          </a:p>
        </p:txBody>
      </p:sp>
    </p:spTree>
    <p:extLst>
      <p:ext uri="{BB962C8B-B14F-4D97-AF65-F5344CB8AC3E}">
        <p14:creationId xmlns:p14="http://schemas.microsoft.com/office/powerpoint/2010/main" val="1534459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466560" y="334800"/>
            <a:ext cx="8205480" cy="36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GB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45 Light"/>
                <a:ea typeface="DejaVu Sans"/>
              </a:rPr>
              <a:t>API – </a:t>
            </a:r>
            <a:r>
              <a:rPr lang="en-GB" sz="2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45 Light"/>
                <a:ea typeface="DejaVu Sans"/>
              </a:rPr>
              <a:t>Example Queries</a:t>
            </a:r>
            <a:endParaRPr lang="en-GB" sz="2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utiger LT Com 45 Light"/>
              <a:ea typeface="DejaVu Sans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466560" y="1052736"/>
            <a:ext cx="8205480" cy="482174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60000" indent="-357480">
              <a:lnSpc>
                <a:spcPct val="100000"/>
              </a:lnSpc>
              <a:buClr>
                <a:srgbClr val="179C7D"/>
              </a:buClr>
              <a:buFont typeface="Wingdings" charset="2"/>
              <a:buChar char=""/>
            </a:pPr>
            <a:r>
              <a:rPr lang="en-GB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HTTP GET http://example.org …</a:t>
            </a:r>
          </a:p>
          <a:p>
            <a:pPr marL="360000" indent="-357480">
              <a:lnSpc>
                <a:spcPct val="100000"/>
              </a:lnSpc>
              <a:buClr>
                <a:srgbClr val="179C7D"/>
              </a:buClr>
              <a:buFont typeface="Wingdings" charset="2"/>
              <a:buChar char=""/>
            </a:pPr>
            <a:r>
              <a:rPr lang="en-GB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Paging</a:t>
            </a:r>
          </a:p>
          <a:p>
            <a:pPr marL="720000" lvl="1" indent="-357480">
              <a:buClr>
                <a:srgbClr val="A8AFAF"/>
              </a:buClr>
              <a:buFont typeface="Wingdings" charset="2"/>
              <a:buChar char=""/>
            </a:pP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/v1.0/Observations?$</a:t>
            </a:r>
            <a:r>
              <a:rPr lang="en-GB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top=4&amp;$skip=12&amp;$</a:t>
            </a: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count=true</a:t>
            </a:r>
          </a:p>
          <a:p>
            <a:pPr marL="360000" indent="-357480">
              <a:lnSpc>
                <a:spcPct val="100000"/>
              </a:lnSpc>
              <a:buClr>
                <a:srgbClr val="179C7D"/>
              </a:buClr>
              <a:buFont typeface="Wingdings" charset="2"/>
              <a:buChar char=""/>
            </a:pPr>
            <a:r>
              <a:rPr lang="en-GB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$select</a:t>
            </a:r>
            <a:endParaRPr lang="en-GB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 marL="720000" lvl="1" indent="-357480">
              <a:buClr>
                <a:srgbClr val="A8AFAF"/>
              </a:buClr>
              <a:buFont typeface="Wingdings" charset="2"/>
              <a:buChar char=""/>
            </a:pP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/v1.0/Things?$select=@</a:t>
            </a:r>
            <a:r>
              <a:rPr lang="en-GB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iot.id,description</a:t>
            </a:r>
            <a:endParaRPr lang="en-GB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 marL="360000" indent="-357480">
              <a:buClr>
                <a:srgbClr val="179C7D"/>
              </a:buClr>
              <a:buFont typeface="Wingdings" charset="2"/>
              <a:buChar char=""/>
            </a:pP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$expand</a:t>
            </a:r>
            <a:endParaRPr lang="en-GB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 marL="720000" lvl="1" indent="-357480">
              <a:buClr>
                <a:srgbClr val="A8AFAF"/>
              </a:buClr>
              <a:buFont typeface="Wingdings" charset="2"/>
              <a:buChar char=""/>
            </a:pP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/v1.0/Things(17</a:t>
            </a:r>
            <a:r>
              <a:rPr lang="en-GB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)?$</a:t>
            </a: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expand=</a:t>
            </a:r>
            <a:r>
              <a:rPr lang="en-GB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Datastreams</a:t>
            </a:r>
            <a:endParaRPr lang="en-GB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 marL="720000" lvl="1" indent="-357480">
              <a:buClr>
                <a:srgbClr val="A8AFAF"/>
              </a:buClr>
              <a:buFont typeface="Wingdings" charset="2"/>
              <a:buChar char=""/>
            </a:pP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/v1.0/Things(17</a:t>
            </a:r>
            <a:r>
              <a:rPr lang="en-GB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)?$</a:t>
            </a: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expand=</a:t>
            </a:r>
            <a:r>
              <a:rPr lang="en-GB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Datastreams</a:t>
            </a:r>
            <a:r>
              <a:rPr lang="en-GB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($expand=Observations)</a:t>
            </a:r>
            <a:endParaRPr lang="en-GB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 marL="360000" indent="-357480">
              <a:buClr>
                <a:srgbClr val="179C7D"/>
              </a:buClr>
              <a:buFont typeface="Wingdings" charset="2"/>
              <a:buChar char=""/>
            </a:pPr>
            <a:r>
              <a:rPr lang="en-GB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Filter</a:t>
            </a:r>
          </a:p>
          <a:p>
            <a:pPr marL="720000" lvl="1" indent="-357480">
              <a:buClr>
                <a:srgbClr val="A8AFAF"/>
              </a:buClr>
              <a:buFont typeface="Wingdings" charset="2"/>
              <a:buChar char=""/>
            </a:pP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/v1.0/Observations?$filter=result </a:t>
            </a:r>
            <a:r>
              <a:rPr lang="en-GB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gt</a:t>
            </a: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</a:t>
            </a:r>
            <a:r>
              <a:rPr lang="en-GB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5</a:t>
            </a:r>
            <a:endParaRPr lang="en-GB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utiger LT Com 55 Roman"/>
              <a:ea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407399250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466560" y="334800"/>
            <a:ext cx="8205480" cy="36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GB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45 Light"/>
                <a:ea typeface="DejaVu Sans"/>
              </a:rPr>
              <a:t>API – </a:t>
            </a:r>
            <a:r>
              <a:rPr lang="en-GB" sz="2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45 Light"/>
                <a:ea typeface="DejaVu Sans"/>
              </a:rPr>
              <a:t>Functions</a:t>
            </a:r>
            <a:endParaRPr lang="en-GB" sz="2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utiger LT Com 45 Light"/>
              <a:ea typeface="DejaVu Sans"/>
            </a:endParaRPr>
          </a:p>
        </p:txBody>
      </p:sp>
      <p:sp>
        <p:nvSpPr>
          <p:cNvPr id="161" name="CustomShape 2"/>
          <p:cNvSpPr/>
          <p:nvPr/>
        </p:nvSpPr>
        <p:spPr>
          <a:xfrm>
            <a:off x="323640" y="980640"/>
            <a:ext cx="4212360" cy="503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60000" indent="-357480">
              <a:lnSpc>
                <a:spcPct val="100000"/>
              </a:lnSpc>
              <a:spcAft>
                <a:spcPts val="0"/>
              </a:spcAft>
              <a:buClr>
                <a:srgbClr val="179C7D"/>
              </a:buClr>
              <a:buFont typeface="Wingdings" charset="2"/>
              <a:buChar char=""/>
            </a:pP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Comparison: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7480">
              <a:lnSpc>
                <a:spcPct val="100000"/>
              </a:lnSpc>
              <a:spcAft>
                <a:spcPts val="0"/>
              </a:spcAft>
              <a:buClr>
                <a:srgbClr val="A8AFAF"/>
              </a:buClr>
              <a:buFont typeface="Wingdings" charset="2"/>
              <a:buChar char=""/>
            </a:pPr>
            <a:r>
              <a:rPr lang="en-GB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gt</a:t>
            </a: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: &gt;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7480">
              <a:lnSpc>
                <a:spcPct val="100000"/>
              </a:lnSpc>
              <a:spcAft>
                <a:spcPts val="0"/>
              </a:spcAft>
              <a:buClr>
                <a:srgbClr val="A8AFAF"/>
              </a:buClr>
              <a:buFont typeface="Wingdings" charset="2"/>
              <a:buChar char=""/>
            </a:pPr>
            <a:r>
              <a:rPr lang="en-GB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ge</a:t>
            </a: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: &gt;=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7480">
              <a:lnSpc>
                <a:spcPct val="100000"/>
              </a:lnSpc>
              <a:spcAft>
                <a:spcPts val="0"/>
              </a:spcAft>
              <a:buClr>
                <a:srgbClr val="A8AFAF"/>
              </a:buClr>
              <a:buFont typeface="Wingdings" charset="2"/>
              <a:buChar char=""/>
            </a:pPr>
            <a:r>
              <a:rPr lang="en-GB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eq</a:t>
            </a: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: =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7480">
              <a:lnSpc>
                <a:spcPct val="100000"/>
              </a:lnSpc>
              <a:spcAft>
                <a:spcPts val="0"/>
              </a:spcAft>
              <a:buClr>
                <a:srgbClr val="A8AFAF"/>
              </a:buClr>
              <a:buFont typeface="Wingdings" charset="2"/>
              <a:buChar char=""/>
            </a:pP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le: &lt;=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7480">
              <a:lnSpc>
                <a:spcPct val="100000"/>
              </a:lnSpc>
              <a:spcAft>
                <a:spcPts val="0"/>
              </a:spcAft>
              <a:buClr>
                <a:srgbClr val="A8AFAF"/>
              </a:buClr>
              <a:buFont typeface="Wingdings" charset="2"/>
              <a:buChar char=""/>
            </a:pPr>
            <a:r>
              <a:rPr lang="en-GB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lt</a:t>
            </a: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: &lt;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7480">
              <a:lnSpc>
                <a:spcPct val="100000"/>
              </a:lnSpc>
              <a:spcAft>
                <a:spcPts val="0"/>
              </a:spcAft>
              <a:buClr>
                <a:srgbClr val="A8AFAF"/>
              </a:buClr>
              <a:buFont typeface="Wingdings" charset="2"/>
              <a:buChar char=""/>
            </a:pP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ne: !=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0000" indent="-357480">
              <a:lnSpc>
                <a:spcPct val="100000"/>
              </a:lnSpc>
              <a:spcAft>
                <a:spcPts val="0"/>
              </a:spcAft>
              <a:buClr>
                <a:srgbClr val="179C7D"/>
              </a:buClr>
              <a:buFont typeface="Wingdings" charset="2"/>
              <a:buChar char=""/>
            </a:pP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Logical: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7480">
              <a:lnSpc>
                <a:spcPct val="100000"/>
              </a:lnSpc>
              <a:spcAft>
                <a:spcPts val="0"/>
              </a:spcAft>
              <a:buClr>
                <a:srgbClr val="A8AFAF"/>
              </a:buClr>
              <a:buFont typeface="Wingdings" charset="2"/>
              <a:buChar char=""/>
            </a:pP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and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7480">
              <a:lnSpc>
                <a:spcPct val="100000"/>
              </a:lnSpc>
              <a:spcAft>
                <a:spcPts val="0"/>
              </a:spcAft>
              <a:buClr>
                <a:srgbClr val="A8AFAF"/>
              </a:buClr>
              <a:buFont typeface="Wingdings" charset="2"/>
              <a:buChar char=""/>
            </a:pP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or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7480">
              <a:lnSpc>
                <a:spcPct val="100000"/>
              </a:lnSpc>
              <a:spcAft>
                <a:spcPts val="0"/>
              </a:spcAft>
              <a:buClr>
                <a:srgbClr val="A8AFAF"/>
              </a:buClr>
              <a:buFont typeface="Wingdings" charset="2"/>
              <a:buChar char=""/>
            </a:pP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not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0000" indent="-357480">
              <a:lnSpc>
                <a:spcPct val="100000"/>
              </a:lnSpc>
              <a:spcAft>
                <a:spcPts val="0"/>
              </a:spcAft>
              <a:buClr>
                <a:srgbClr val="179C7D"/>
              </a:buClr>
              <a:buFont typeface="Wingdings" charset="2"/>
              <a:buChar char=""/>
            </a:pP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Mathematical: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7480">
              <a:lnSpc>
                <a:spcPct val="100000"/>
              </a:lnSpc>
              <a:spcAft>
                <a:spcPts val="0"/>
              </a:spcAft>
              <a:buClr>
                <a:srgbClr val="A8AFAF"/>
              </a:buClr>
              <a:buFont typeface="Wingdings" charset="2"/>
              <a:buChar char=""/>
            </a:pP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add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7480">
              <a:lnSpc>
                <a:spcPct val="100000"/>
              </a:lnSpc>
              <a:spcAft>
                <a:spcPts val="0"/>
              </a:spcAft>
              <a:buClr>
                <a:srgbClr val="A8AFAF"/>
              </a:buClr>
              <a:buFont typeface="Wingdings" charset="2"/>
              <a:buChar char=""/>
            </a:pP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sub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7480">
              <a:lnSpc>
                <a:spcPct val="100000"/>
              </a:lnSpc>
              <a:spcAft>
                <a:spcPts val="0"/>
              </a:spcAft>
              <a:buClr>
                <a:srgbClr val="A8AFAF"/>
              </a:buClr>
              <a:buFont typeface="Wingdings" charset="2"/>
              <a:buChar char=""/>
            </a:pPr>
            <a:r>
              <a:rPr lang="en-GB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mul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7480">
              <a:lnSpc>
                <a:spcPct val="100000"/>
              </a:lnSpc>
              <a:spcAft>
                <a:spcPts val="0"/>
              </a:spcAft>
              <a:buClr>
                <a:srgbClr val="A8AFAF"/>
              </a:buClr>
              <a:buFont typeface="Wingdings" charset="2"/>
              <a:buChar char=""/>
            </a:pP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div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7480">
              <a:lnSpc>
                <a:spcPct val="100000"/>
              </a:lnSpc>
              <a:spcAft>
                <a:spcPts val="0"/>
              </a:spcAft>
              <a:buClr>
                <a:srgbClr val="A8AFAF"/>
              </a:buClr>
              <a:buFont typeface="Wingdings" charset="2"/>
              <a:buChar char=""/>
            </a:pP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mod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2" name="CustomShape 3"/>
          <p:cNvSpPr/>
          <p:nvPr/>
        </p:nvSpPr>
        <p:spPr>
          <a:xfrm>
            <a:off x="4571640" y="980640"/>
            <a:ext cx="4212360" cy="503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60000" indent="-357480">
              <a:lnSpc>
                <a:spcPct val="100000"/>
              </a:lnSpc>
              <a:spcAft>
                <a:spcPts val="0"/>
              </a:spcAft>
              <a:buClr>
                <a:srgbClr val="179C7D"/>
              </a:buClr>
              <a:buFont typeface="Wingdings" charset="2"/>
              <a:buChar char=""/>
            </a:pP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String Functions: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7480">
              <a:lnSpc>
                <a:spcPct val="100000"/>
              </a:lnSpc>
              <a:spcAft>
                <a:spcPts val="0"/>
              </a:spcAft>
              <a:buClr>
                <a:srgbClr val="A8AFAF"/>
              </a:buClr>
              <a:buFont typeface="Wingdings" charset="2"/>
              <a:buChar char=""/>
            </a:pPr>
            <a:r>
              <a:rPr lang="en-GB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substringof</a:t>
            </a: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(p0, p1)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7480">
              <a:lnSpc>
                <a:spcPct val="100000"/>
              </a:lnSpc>
              <a:spcAft>
                <a:spcPts val="0"/>
              </a:spcAft>
              <a:buClr>
                <a:srgbClr val="A8AFAF"/>
              </a:buClr>
              <a:buFont typeface="Wingdings" charset="2"/>
              <a:buChar char=""/>
            </a:pPr>
            <a:r>
              <a:rPr lang="en-GB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endswith</a:t>
            </a: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(p0, p1)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7480">
              <a:lnSpc>
                <a:spcPct val="100000"/>
              </a:lnSpc>
              <a:spcAft>
                <a:spcPts val="0"/>
              </a:spcAft>
              <a:buClr>
                <a:srgbClr val="A8AFAF"/>
              </a:buClr>
              <a:buFont typeface="Wingdings" charset="2"/>
              <a:buChar char=""/>
            </a:pPr>
            <a:r>
              <a:rPr lang="en-GB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startswith</a:t>
            </a: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(p0, p1)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7480">
              <a:lnSpc>
                <a:spcPct val="100000"/>
              </a:lnSpc>
              <a:spcAft>
                <a:spcPts val="0"/>
              </a:spcAft>
              <a:buClr>
                <a:srgbClr val="A8AFAF"/>
              </a:buClr>
              <a:buFont typeface="Wingdings" charset="2"/>
              <a:buChar char=""/>
            </a:pP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substring(p0, p1)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7480">
              <a:lnSpc>
                <a:spcPct val="100000"/>
              </a:lnSpc>
              <a:spcAft>
                <a:spcPts val="0"/>
              </a:spcAft>
              <a:buClr>
                <a:srgbClr val="A8AFAF"/>
              </a:buClr>
              <a:buFont typeface="Wingdings" charset="2"/>
              <a:buChar char=""/>
            </a:pPr>
            <a:r>
              <a:rPr lang="en-GB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indexof</a:t>
            </a: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(p0, p1)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7480">
              <a:lnSpc>
                <a:spcPct val="100000"/>
              </a:lnSpc>
              <a:spcAft>
                <a:spcPts val="0"/>
              </a:spcAft>
              <a:buClr>
                <a:srgbClr val="A8AFAF"/>
              </a:buClr>
              <a:buFont typeface="Wingdings" charset="2"/>
              <a:buChar char=""/>
            </a:pP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length(p0)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7480">
              <a:lnSpc>
                <a:spcPct val="100000"/>
              </a:lnSpc>
              <a:spcAft>
                <a:spcPts val="0"/>
              </a:spcAft>
              <a:buClr>
                <a:srgbClr val="A8AFAF"/>
              </a:buClr>
              <a:buFont typeface="Wingdings" charset="2"/>
              <a:buChar char=""/>
            </a:pPr>
            <a:r>
              <a:rPr lang="en-GB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tolower</a:t>
            </a: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(p0)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7480">
              <a:lnSpc>
                <a:spcPct val="100000"/>
              </a:lnSpc>
              <a:spcAft>
                <a:spcPts val="0"/>
              </a:spcAft>
              <a:buClr>
                <a:srgbClr val="A8AFAF"/>
              </a:buClr>
              <a:buFont typeface="Wingdings" charset="2"/>
              <a:buChar char=""/>
            </a:pPr>
            <a:r>
              <a:rPr lang="en-GB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toupper</a:t>
            </a: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(p0)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7480">
              <a:lnSpc>
                <a:spcPct val="100000"/>
              </a:lnSpc>
              <a:spcAft>
                <a:spcPts val="0"/>
              </a:spcAft>
              <a:buClr>
                <a:srgbClr val="A8AFAF"/>
              </a:buClr>
              <a:buFont typeface="Wingdings" charset="2"/>
              <a:buChar char=""/>
            </a:pP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trim(p0)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7480">
              <a:lnSpc>
                <a:spcPct val="100000"/>
              </a:lnSpc>
              <a:spcAft>
                <a:spcPts val="0"/>
              </a:spcAft>
              <a:buClr>
                <a:srgbClr val="A8AFAF"/>
              </a:buClr>
              <a:buFont typeface="Wingdings" charset="2"/>
              <a:buChar char=""/>
            </a:pPr>
            <a:r>
              <a:rPr lang="en-GB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concat</a:t>
            </a: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(p0, p1)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0000" indent="-357480">
              <a:lnSpc>
                <a:spcPct val="100000"/>
              </a:lnSpc>
              <a:spcAft>
                <a:spcPts val="0"/>
              </a:spcAft>
              <a:buClr>
                <a:srgbClr val="179C7D"/>
              </a:buClr>
              <a:buFont typeface="Wingdings" charset="2"/>
              <a:buChar char=""/>
            </a:pP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Mathematical: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7480">
              <a:lnSpc>
                <a:spcPct val="100000"/>
              </a:lnSpc>
              <a:spcAft>
                <a:spcPts val="0"/>
              </a:spcAft>
              <a:buClr>
                <a:srgbClr val="A8AFAF"/>
              </a:buClr>
              <a:buFont typeface="Wingdings" charset="2"/>
              <a:buChar char=""/>
            </a:pP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round(n1)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7480">
              <a:lnSpc>
                <a:spcPct val="100000"/>
              </a:lnSpc>
              <a:spcAft>
                <a:spcPts val="0"/>
              </a:spcAft>
              <a:buClr>
                <a:srgbClr val="A8AFAF"/>
              </a:buClr>
              <a:buFont typeface="Wingdings" charset="2"/>
              <a:buChar char=""/>
            </a:pP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floor(n1)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20000" lvl="1" indent="-357480">
              <a:lnSpc>
                <a:spcPct val="100000"/>
              </a:lnSpc>
              <a:spcAft>
                <a:spcPts val="0"/>
              </a:spcAft>
              <a:buClr>
                <a:srgbClr val="A8AFAF"/>
              </a:buClr>
              <a:buFont typeface="Wingdings" charset="2"/>
              <a:buChar char=""/>
            </a:pP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utiger LT Com 55 Roman"/>
                <a:ea typeface="DejaVu Sans"/>
              </a:rPr>
              <a:t>ceiling(n1)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03103554"/>
      </p:ext>
    </p:extLst>
  </p:cSld>
  <p:clrMapOvr>
    <a:masterClrMapping/>
  </p:clrMapOvr>
</p:sld>
</file>

<file path=ppt/theme/theme1.xml><?xml version="1.0" encoding="utf-8"?>
<a:theme xmlns:a="http://schemas.openxmlformats.org/drawingml/2006/main" name="P10_120131_ppt_Master_Ins_de_4zu3">
  <a:themeElements>
    <a:clrScheme name="Fraunhofer Farbpalette">
      <a:dk1>
        <a:srgbClr val="000000"/>
      </a:dk1>
      <a:lt1>
        <a:srgbClr val="FFFFFF"/>
      </a:lt1>
      <a:dk2>
        <a:srgbClr val="179C7D"/>
      </a:dk2>
      <a:lt2>
        <a:srgbClr val="A8AFAF"/>
      </a:lt2>
      <a:accent1>
        <a:srgbClr val="EB6A0A"/>
      </a:accent1>
      <a:accent2>
        <a:srgbClr val="006E92"/>
      </a:accent2>
      <a:accent3>
        <a:srgbClr val="25BAE2"/>
      </a:accent3>
      <a:accent4>
        <a:srgbClr val="B1C800"/>
      </a:accent4>
      <a:accent5>
        <a:srgbClr val="FEEFD6"/>
      </a:accent5>
      <a:accent6>
        <a:srgbClr val="E1E3E3"/>
      </a:accent6>
      <a:hlink>
        <a:srgbClr val="25BAE2"/>
      </a:hlink>
      <a:folHlink>
        <a:srgbClr val="B1C800"/>
      </a:folHlink>
    </a:clrScheme>
    <a:fontScheme name="Bullets">
      <a:majorFont>
        <a:latin typeface="Frutiger LT Com 45 Light"/>
        <a:ea typeface=""/>
        <a:cs typeface=""/>
      </a:majorFont>
      <a:minorFont>
        <a:latin typeface="Frutiger LT Com 55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algn="ctr">
          <a:solidFill>
            <a:schemeClr val="tx2"/>
          </a:solidFill>
          <a:miter lim="800000"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 lIns="72000" tIns="54000" rIns="72000" bIns="54000">
        <a:spAutoFit/>
      </a:bodyPr>
      <a:lstStyle>
        <a:defPPr marL="215900" indent="-215900">
          <a:spcAft>
            <a:spcPts val="563"/>
          </a:spcAft>
          <a:buClr>
            <a:schemeClr val="tx2"/>
          </a:buClr>
          <a:defRPr sz="1400" dirty="0"/>
        </a:defPPr>
      </a:lstStyle>
    </a:spDef>
    <a:lnDef>
      <a:spPr bwMode="auto">
        <a:noFill/>
        <a:ln w="9525" cap="flat" cmpd="sng" algn="ctr">
          <a:solidFill>
            <a:srgbClr val="179C7D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3">
        <a:dk1>
          <a:srgbClr val="000000"/>
        </a:dk1>
        <a:lt1>
          <a:srgbClr val="FFFFFF"/>
        </a:lt1>
        <a:dk2>
          <a:srgbClr val="000000"/>
        </a:dk2>
        <a:lt2>
          <a:srgbClr val="A8AFAF"/>
        </a:lt2>
        <a:accent1>
          <a:srgbClr val="00947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4">
        <a:dk1>
          <a:srgbClr val="000000"/>
        </a:dk1>
        <a:lt1>
          <a:srgbClr val="FFFFFF"/>
        </a:lt1>
        <a:dk2>
          <a:srgbClr val="000000"/>
        </a:dk2>
        <a:lt2>
          <a:srgbClr val="A8AFAF"/>
        </a:lt2>
        <a:accent1>
          <a:srgbClr val="009475"/>
        </a:accent1>
        <a:accent2>
          <a:srgbClr val="009475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008669"/>
        </a:accent6>
        <a:hlink>
          <a:srgbClr val="009475"/>
        </a:hlink>
        <a:folHlink>
          <a:srgbClr val="0094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5">
        <a:dk1>
          <a:srgbClr val="000000"/>
        </a:dk1>
        <a:lt1>
          <a:srgbClr val="FFFFFF"/>
        </a:lt1>
        <a:dk2>
          <a:srgbClr val="009475"/>
        </a:dk2>
        <a:lt2>
          <a:srgbClr val="A8AFAF"/>
        </a:lt2>
        <a:accent1>
          <a:srgbClr val="25BAE2"/>
        </a:accent1>
        <a:accent2>
          <a:srgbClr val="006E92"/>
        </a:accent2>
        <a:accent3>
          <a:srgbClr val="FFFFFF"/>
        </a:accent3>
        <a:accent4>
          <a:srgbClr val="000000"/>
        </a:accent4>
        <a:accent5>
          <a:srgbClr val="ACD9EE"/>
        </a:accent5>
        <a:accent6>
          <a:srgbClr val="006384"/>
        </a:accent6>
        <a:hlink>
          <a:srgbClr val="4C636F"/>
        </a:hlink>
        <a:folHlink>
          <a:srgbClr val="9E1C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6">
        <a:dk1>
          <a:srgbClr val="000000"/>
        </a:dk1>
        <a:lt1>
          <a:srgbClr val="FFFFFF"/>
        </a:lt1>
        <a:dk2>
          <a:srgbClr val="009475"/>
        </a:dk2>
        <a:lt2>
          <a:srgbClr val="25BAE2"/>
        </a:lt2>
        <a:accent1>
          <a:srgbClr val="009475"/>
        </a:accent1>
        <a:accent2>
          <a:srgbClr val="006E92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006384"/>
        </a:accent6>
        <a:hlink>
          <a:srgbClr val="4C636F"/>
        </a:hlink>
        <a:folHlink>
          <a:srgbClr val="9E1C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Fraunhofer Farbpalette">
      <a:dk1>
        <a:srgbClr val="000000"/>
      </a:dk1>
      <a:lt1>
        <a:srgbClr val="FFFFFF"/>
      </a:lt1>
      <a:dk2>
        <a:srgbClr val="179C7D"/>
      </a:dk2>
      <a:lt2>
        <a:srgbClr val="A8AFAF"/>
      </a:lt2>
      <a:accent1>
        <a:srgbClr val="EB6A0A"/>
      </a:accent1>
      <a:accent2>
        <a:srgbClr val="006E92"/>
      </a:accent2>
      <a:accent3>
        <a:srgbClr val="25BAE2"/>
      </a:accent3>
      <a:accent4>
        <a:srgbClr val="B1C800"/>
      </a:accent4>
      <a:accent5>
        <a:srgbClr val="FEEFD6"/>
      </a:accent5>
      <a:accent6>
        <a:srgbClr val="E1E3E3"/>
      </a:accent6>
      <a:hlink>
        <a:srgbClr val="25BAE2"/>
      </a:hlink>
      <a:folHlink>
        <a:srgbClr val="B1C8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P10_120131_ppt_Master_Ins_de_4zu3</Template>
  <TotalTime>0</TotalTime>
  <Words>652</Words>
  <Application>Microsoft Office PowerPoint</Application>
  <PresentationFormat>Bildschirmpräsentation (4:3)</PresentationFormat>
  <Paragraphs>186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1" baseType="lpstr">
      <vt:lpstr>Arial</vt:lpstr>
      <vt:lpstr>Courier New</vt:lpstr>
      <vt:lpstr>DejaVu Sans</vt:lpstr>
      <vt:lpstr>Frutiger LT Com 45 Light</vt:lpstr>
      <vt:lpstr>Frutiger LT Com 55 Roman</vt:lpstr>
      <vt:lpstr>Wingdings</vt:lpstr>
      <vt:lpstr>P10_120131_ppt_Master_Ins_de_4zu3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Questions?</vt:lpstr>
    </vt:vector>
  </TitlesOfParts>
  <Company>FHG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mit logo/Titel durch Klicken hinzufügen</dc:title>
  <dc:creator>wrt</dc:creator>
  <cp:lastModifiedBy>Jacoby, Michael</cp:lastModifiedBy>
  <cp:revision>54</cp:revision>
  <cp:lastPrinted>2011-04-27T07:57:31Z</cp:lastPrinted>
  <dcterms:created xsi:type="dcterms:W3CDTF">2013-05-07T08:46:19Z</dcterms:created>
  <dcterms:modified xsi:type="dcterms:W3CDTF">2018-10-23T09:54:38Z</dcterms:modified>
</cp:coreProperties>
</file>

<file path=userCustomization/customUI.xml><?xml version="1.0" encoding="utf-8"?>
<mso:customUI xmlns:doc="http://schemas.microsoft.com/office/2006/01/customui/currentDocument" xmlns:mso="http://schemas.microsoft.com/office/2006/01/customui">
  <mso:ribbon>
    <mso:qat>
      <mso:documentControls>
        <mso:separator idQ="doc:sep1" visible="true"/>
        <mso:control idQ="mso:SlideLayoutGallery" visible="true"/>
      </mso:documentControls>
    </mso:qat>
  </mso:ribbon>
</mso:customUI>
</file>