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291" r:id="rId3"/>
    <p:sldId id="287" r:id="rId4"/>
    <p:sldId id="295" r:id="rId5"/>
    <p:sldId id="296" r:id="rId6"/>
    <p:sldId id="292" r:id="rId7"/>
    <p:sldId id="297" r:id="rId8"/>
    <p:sldId id="298" r:id="rId9"/>
    <p:sldId id="299" r:id="rId10"/>
    <p:sldId id="300" r:id="rId11"/>
    <p:sldId id="301" r:id="rId12"/>
    <p:sldId id="289" r:id="rId13"/>
    <p:sldId id="294" r:id="rId14"/>
    <p:sldId id="290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25"/>
    <a:srgbClr val="00458E"/>
    <a:srgbClr val="5F5F5F"/>
    <a:srgbClr val="777777"/>
    <a:srgbClr val="000066"/>
    <a:srgbClr val="F3F3F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552" autoAdjust="0"/>
  </p:normalViewPr>
  <p:slideViewPr>
    <p:cSldViewPr>
      <p:cViewPr>
        <p:scale>
          <a:sx n="95" d="100"/>
          <a:sy n="95" d="100"/>
        </p:scale>
        <p:origin x="-8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3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7EE6C5-CE70-4CDE-B80F-E260078B9B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60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3336ED-A933-40F8-96E6-EDB8079B53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2010 IPTC (www.iptc.org)    All </a:t>
            </a:r>
            <a:r>
              <a:rPr lang="de-DE" err="1"/>
              <a:t>rights</a:t>
            </a:r>
            <a:r>
              <a:rPr lang="de-DE"/>
              <a:t> </a:t>
            </a:r>
            <a:r>
              <a:rPr lang="de-DE" err="1"/>
              <a:t>reserved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4EA72-A14A-41B9-A252-9F082F101B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2010 IPTC (www.iptc.org)    All </a:t>
            </a:r>
            <a:r>
              <a:rPr lang="de-DE" err="1"/>
              <a:t>rights</a:t>
            </a:r>
            <a:r>
              <a:rPr lang="de-DE"/>
              <a:t> </a:t>
            </a:r>
            <a:r>
              <a:rPr lang="de-DE" err="1"/>
              <a:t>reserved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1C01-3244-42DF-B7AF-77629C20F4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458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74638"/>
            <a:ext cx="72834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524625"/>
            <a:ext cx="34575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© 2010 IPTC (www.iptc.org)    All </a:t>
            </a:r>
            <a:r>
              <a:rPr lang="de-DE" err="1"/>
              <a:t>rights</a:t>
            </a:r>
            <a:r>
              <a:rPr lang="de-DE"/>
              <a:t> </a:t>
            </a:r>
            <a:r>
              <a:rPr lang="de-DE" err="1"/>
              <a:t>reserved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202AD5-F77B-4ED0-90AD-EC4947A753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32" name="Picture 11" descr="iptc_sv_colour_gradient-300x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03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403350" y="1085850"/>
            <a:ext cx="7273925" cy="0"/>
          </a:xfrm>
          <a:prstGeom prst="line">
            <a:avLst/>
          </a:prstGeom>
          <a:noFill/>
          <a:ln w="15875">
            <a:solidFill>
              <a:srgbClr val="84C22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5F5F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mp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icroformats.org/wiki/hne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sz="4000" dirty="0" smtClean="0"/>
              <a:t>IPTC</a:t>
            </a:r>
            <a:br>
              <a:rPr lang="en-US" sz="4000" dirty="0" smtClean="0"/>
            </a:br>
            <a:r>
              <a:rPr lang="en-US" sz="4000" dirty="0" smtClean="0"/>
              <a:t>Semantic Web</a:t>
            </a:r>
            <a:br>
              <a:rPr lang="en-US" sz="4000" dirty="0" smtClean="0"/>
            </a:br>
            <a:r>
              <a:rPr lang="en-US" sz="4000" dirty="0" smtClean="0"/>
              <a:t>Working Group</a:t>
            </a:r>
            <a:endParaRPr lang="en-GB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Stuart Myles</a:t>
            </a:r>
          </a:p>
          <a:p>
            <a:r>
              <a:rPr lang="en-US" dirty="0" smtClean="0"/>
              <a:t>Associated Press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March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with 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to MINDS about IPTC and Linked Data</a:t>
            </a:r>
          </a:p>
          <a:p>
            <a:r>
              <a:rPr lang="en-US" dirty="0" smtClean="0"/>
              <a:t>Questions about</a:t>
            </a:r>
          </a:p>
          <a:p>
            <a:pPr lvl="1"/>
            <a:r>
              <a:rPr lang="en-US" dirty="0" err="1" smtClean="0"/>
              <a:t>SemWeb</a:t>
            </a:r>
            <a:r>
              <a:rPr lang="en-US" dirty="0" smtClean="0"/>
              <a:t> technology details</a:t>
            </a:r>
          </a:p>
          <a:p>
            <a:pPr lvl="1"/>
            <a:r>
              <a:rPr lang="en-US" dirty="0" smtClean="0"/>
              <a:t>Creation and maintenance of taxonomies</a:t>
            </a:r>
          </a:p>
          <a:p>
            <a:pPr lvl="1"/>
            <a:r>
              <a:rPr lang="en-US" dirty="0" err="1" smtClean="0"/>
              <a:t>Autocategorization</a:t>
            </a:r>
            <a:r>
              <a:rPr lang="en-US" dirty="0" smtClean="0"/>
              <a:t> and entity extraction</a:t>
            </a:r>
          </a:p>
          <a:p>
            <a:r>
              <a:rPr lang="en-US" dirty="0" smtClean="0"/>
              <a:t>Discussion of potential inter-agency use cases</a:t>
            </a:r>
          </a:p>
          <a:p>
            <a:pPr lvl="1"/>
            <a:r>
              <a:rPr lang="en-US" dirty="0" smtClean="0"/>
              <a:t>Olympics London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9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ontology = formal model for news</a:t>
            </a:r>
          </a:p>
          <a:p>
            <a:r>
              <a:rPr lang="en-US" dirty="0" smtClean="0"/>
              <a:t>Deciding what aspects of news to represent</a:t>
            </a:r>
          </a:p>
          <a:p>
            <a:pPr lvl="1"/>
            <a:r>
              <a:rPr lang="en-US" dirty="0" smtClean="0"/>
              <a:t>Finished publication?</a:t>
            </a:r>
          </a:p>
          <a:p>
            <a:pPr lvl="1"/>
            <a:r>
              <a:rPr lang="en-US" dirty="0" smtClean="0"/>
              <a:t>Internal workflow?</a:t>
            </a:r>
          </a:p>
          <a:p>
            <a:pPr lvl="1"/>
            <a:r>
              <a:rPr lang="en-US" dirty="0" smtClean="0"/>
              <a:t>Post publication information, such as reader comments?</a:t>
            </a:r>
          </a:p>
          <a:p>
            <a:r>
              <a:rPr lang="en-US" dirty="0" smtClean="0"/>
              <a:t>Expressing </a:t>
            </a:r>
            <a:r>
              <a:rPr lang="en-US" dirty="0"/>
              <a:t>NewsML-G2 (the NAR) in OWL</a:t>
            </a:r>
          </a:p>
          <a:p>
            <a:r>
              <a:rPr lang="en-US" dirty="0" smtClean="0"/>
              <a:t>Various (somewhat overlapping) efforts, e.g. AFP, EBU</a:t>
            </a:r>
          </a:p>
          <a:p>
            <a:r>
              <a:rPr lang="en-US" dirty="0" smtClean="0"/>
              <a:t>Coordinating </a:t>
            </a:r>
            <a:r>
              <a:rPr lang="en-US" dirty="0" err="1" smtClean="0"/>
              <a:t>RDFa</a:t>
            </a:r>
            <a:r>
              <a:rPr lang="en-US" smtClean="0"/>
              <a:t>, news / </a:t>
            </a:r>
            <a:r>
              <a:rPr lang="en-US" dirty="0" smtClean="0"/>
              <a:t>sport ontology </a:t>
            </a:r>
            <a:r>
              <a:rPr lang="en-US" dirty="0"/>
              <a:t>work?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3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a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Motion </a:t>
            </a:r>
            <a:r>
              <a:rPr lang="en-US" dirty="0"/>
              <a:t>to the Standards </a:t>
            </a:r>
            <a:r>
              <a:rPr lang="en-US" dirty="0" smtClean="0"/>
              <a:t>Committee: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approve </a:t>
            </a:r>
            <a:r>
              <a:rPr lang="en-US" dirty="0" err="1"/>
              <a:t>rNews</a:t>
            </a:r>
            <a:r>
              <a:rPr lang="en-US" dirty="0"/>
              <a:t> Draft </a:t>
            </a:r>
            <a:r>
              <a:rPr lang="en-US" dirty="0" smtClean="0"/>
              <a:t>0.1</a:t>
            </a:r>
          </a:p>
          <a:p>
            <a:pPr marL="0" indent="0" algn="ctr">
              <a:buNone/>
            </a:pPr>
            <a:r>
              <a:rPr lang="en-US" dirty="0" smtClean="0"/>
              <a:t>as distributed in 20110221-DRAFT-rNews_0.1.zip</a:t>
            </a:r>
          </a:p>
          <a:p>
            <a:pPr marL="0" indent="0" algn="ctr">
              <a:buNone/>
            </a:pPr>
            <a:r>
              <a:rPr lang="en-US" dirty="0" smtClean="0"/>
              <a:t>and</a:t>
            </a:r>
          </a:p>
          <a:p>
            <a:pPr marL="0" indent="0" algn="ctr">
              <a:buNone/>
            </a:pPr>
            <a:r>
              <a:rPr lang="en-US" dirty="0" smtClean="0"/>
              <a:t>to launch the </a:t>
            </a:r>
            <a:r>
              <a:rPr lang="en-US" dirty="0" err="1" smtClean="0"/>
              <a:t>rNews</a:t>
            </a:r>
            <a:r>
              <a:rPr lang="en-US" dirty="0" smtClean="0"/>
              <a:t> Experimental Phase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2010 IPTC (www.iptc.org)    All rights reserved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6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draft / final draft</a:t>
            </a:r>
          </a:p>
          <a:p>
            <a:r>
              <a:rPr lang="en-US" dirty="0" smtClean="0"/>
              <a:t>Outreach for feedback and experimentation</a:t>
            </a:r>
          </a:p>
          <a:p>
            <a:r>
              <a:rPr lang="en-US" dirty="0" smtClean="0"/>
              <a:t>Relationship with W3C</a:t>
            </a:r>
          </a:p>
          <a:p>
            <a:r>
              <a:rPr lang="en-US" dirty="0" smtClean="0"/>
              <a:t>Marketing of </a:t>
            </a:r>
            <a:r>
              <a:rPr lang="en-US" dirty="0" err="1" smtClean="0"/>
              <a:t>rNews</a:t>
            </a:r>
            <a:endParaRPr lang="en-US" dirty="0" smtClean="0"/>
          </a:p>
          <a:p>
            <a:pPr lvl="1"/>
            <a:r>
              <a:rPr lang="en-US" dirty="0" smtClean="0"/>
              <a:t>In comparison to NITF, </a:t>
            </a:r>
            <a:r>
              <a:rPr lang="en-US" dirty="0" err="1" smtClean="0"/>
              <a:t>NewsML</a:t>
            </a:r>
            <a:r>
              <a:rPr lang="en-US" dirty="0" smtClean="0"/>
              <a:t> 1, NewsML-G2, </a:t>
            </a:r>
            <a:r>
              <a:rPr lang="en-US" dirty="0" err="1" smtClean="0"/>
              <a:t>hNews</a:t>
            </a:r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2010 IPTC (www.iptc.org)    All rights reserved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9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Time and Place of Next Meeting</a:t>
            </a:r>
          </a:p>
          <a:p>
            <a:pPr marL="0" indent="0" algn="ctr">
              <a:buNone/>
            </a:pPr>
            <a:r>
              <a:rPr lang="en-US" sz="2800" dirty="0" smtClean="0"/>
              <a:t>2011 AGM</a:t>
            </a:r>
          </a:p>
          <a:p>
            <a:pPr marL="0" indent="0" algn="ctr">
              <a:buNone/>
            </a:pPr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–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June 2011</a:t>
            </a:r>
          </a:p>
          <a:p>
            <a:pPr marL="0" indent="0" algn="ctr">
              <a:buNone/>
            </a:pPr>
            <a:r>
              <a:rPr lang="en-US" sz="2800" dirty="0" smtClean="0"/>
              <a:t>Berlin, Germany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ar-AE" sz="2800" dirty="0"/>
              <a:t>شكرا لكم </a:t>
            </a:r>
            <a:r>
              <a:rPr lang="ar-AE" sz="2800" dirty="0" smtClean="0"/>
              <a:t>وداعا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IPTC </a:t>
            </a:r>
            <a:r>
              <a:rPr lang="en-US" dirty="0" err="1" smtClean="0"/>
              <a:t>SemWeb</a:t>
            </a:r>
            <a:r>
              <a:rPr lang="en-US" dirty="0" smtClean="0"/>
              <a:t>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use of Semantic Web technologies for news</a:t>
            </a:r>
          </a:p>
          <a:p>
            <a:pPr lvl="1"/>
            <a:r>
              <a:rPr lang="en-US" sz="2400" dirty="0" smtClean="0"/>
              <a:t>Leverage technologies developed by others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The work falls into two main areas:</a:t>
            </a:r>
          </a:p>
          <a:p>
            <a:pPr lvl="1"/>
            <a:r>
              <a:rPr lang="en-US" sz="2400" dirty="0" smtClean="0"/>
              <a:t>Models</a:t>
            </a:r>
          </a:p>
          <a:p>
            <a:pPr lvl="2"/>
            <a:r>
              <a:rPr lang="en-US" sz="2400" dirty="0" smtClean="0"/>
              <a:t>Determine what aspects of news to represent</a:t>
            </a:r>
          </a:p>
          <a:p>
            <a:pPr lvl="1"/>
            <a:r>
              <a:rPr lang="en-US" sz="2400" dirty="0" smtClean="0"/>
              <a:t>Formats</a:t>
            </a:r>
          </a:p>
          <a:p>
            <a:pPr lvl="2"/>
            <a:r>
              <a:rPr lang="en-US" sz="2400" dirty="0" smtClean="0"/>
              <a:t>The details of how to represent the news</a:t>
            </a:r>
            <a:endParaRPr lang="en-US" sz="2400" dirty="0"/>
          </a:p>
          <a:p>
            <a:pPr lvl="2"/>
            <a:r>
              <a:rPr lang="en-US" sz="2400" dirty="0" smtClean="0"/>
              <a:t>Using </a:t>
            </a:r>
            <a:r>
              <a:rPr lang="en-US" sz="2400" dirty="0" err="1" smtClean="0"/>
              <a:t>RDFa</a:t>
            </a:r>
            <a:r>
              <a:rPr lang="en-US" sz="2400" dirty="0" smtClean="0"/>
              <a:t>, </a:t>
            </a:r>
            <a:r>
              <a:rPr lang="en-US" sz="2400" dirty="0" err="1" smtClean="0"/>
              <a:t>microformats</a:t>
            </a:r>
            <a:r>
              <a:rPr lang="en-US" sz="2400" dirty="0" smtClean="0"/>
              <a:t>, Linked Data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8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IPTC’s Semantic Web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43000"/>
            <a:ext cx="8229600" cy="51816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At this meeting we will discuss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News Metadata in HTML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Introducing the </a:t>
            </a:r>
            <a:r>
              <a:rPr lang="en-US" sz="2800" dirty="0" err="1" smtClean="0"/>
              <a:t>rNews</a:t>
            </a:r>
            <a:r>
              <a:rPr lang="en-US" sz="2800" dirty="0" smtClean="0"/>
              <a:t> </a:t>
            </a:r>
            <a:r>
              <a:rPr lang="en-US" sz="2800" dirty="0" err="1" smtClean="0"/>
              <a:t>RDFa</a:t>
            </a:r>
            <a:r>
              <a:rPr lang="en-US" sz="2800" dirty="0" smtClean="0"/>
              <a:t> news vocabulary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hNews</a:t>
            </a:r>
            <a:r>
              <a:rPr lang="en-US" sz="2800" dirty="0" smtClean="0"/>
              <a:t> </a:t>
            </a:r>
            <a:r>
              <a:rPr lang="en-US" sz="2800" dirty="0" err="1" smtClean="0"/>
              <a:t>Microformat</a:t>
            </a:r>
            <a:endParaRPr lang="en-US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For vote: </a:t>
            </a:r>
            <a:r>
              <a:rPr lang="en-US" sz="2800" dirty="0" err="1" smtClean="0"/>
              <a:t>rNews</a:t>
            </a:r>
            <a:r>
              <a:rPr lang="en-US" sz="2800" dirty="0" smtClean="0"/>
              <a:t> Draft 0.1</a:t>
            </a: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Linked Data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IPTC discussion with MINDS</a:t>
            </a: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News Ontology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Automated extraction of metadata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2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Metadata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One goal</a:t>
            </a:r>
          </a:p>
          <a:p>
            <a:pPr lvl="1"/>
            <a:r>
              <a:rPr lang="en-US" dirty="0" smtClean="0"/>
              <a:t>Promote the creation of better, more accurate tools for working with news on the web</a:t>
            </a:r>
          </a:p>
          <a:p>
            <a:pPr lvl="1"/>
            <a:r>
              <a:rPr lang="en-US" dirty="0" smtClean="0"/>
              <a:t>By adding news metadata to HTML</a:t>
            </a:r>
          </a:p>
          <a:p>
            <a:r>
              <a:rPr lang="en-US" dirty="0" smtClean="0"/>
              <a:t>Two approaches</a:t>
            </a:r>
          </a:p>
          <a:p>
            <a:pPr lvl="1"/>
            <a:r>
              <a:rPr lang="en-US" dirty="0" err="1" smtClean="0"/>
              <a:t>rNews</a:t>
            </a:r>
            <a:r>
              <a:rPr lang="en-US" dirty="0" smtClean="0"/>
              <a:t> (</a:t>
            </a:r>
            <a:r>
              <a:rPr lang="en-US" dirty="0" err="1" smtClean="0"/>
              <a:t>RDFa</a:t>
            </a:r>
            <a:r>
              <a:rPr lang="en-US" dirty="0" smtClean="0"/>
              <a:t>) – draft to be voted on this meeting</a:t>
            </a:r>
          </a:p>
          <a:p>
            <a:pPr lvl="1"/>
            <a:r>
              <a:rPr lang="en-US" dirty="0" err="1" smtClean="0"/>
              <a:t>hNews</a:t>
            </a:r>
            <a:r>
              <a:rPr lang="en-US" dirty="0" smtClean="0"/>
              <a:t> (</a:t>
            </a:r>
            <a:r>
              <a:rPr lang="en-US" dirty="0" err="1" smtClean="0"/>
              <a:t>microformats</a:t>
            </a:r>
            <a:r>
              <a:rPr lang="en-US" dirty="0" smtClean="0"/>
              <a:t>) – draft agreed late 2009</a:t>
            </a:r>
          </a:p>
          <a:p>
            <a:r>
              <a:rPr lang="en-US" dirty="0" err="1" smtClean="0"/>
              <a:t>RDFa</a:t>
            </a:r>
            <a:endParaRPr lang="en-US" dirty="0" smtClean="0"/>
          </a:p>
          <a:p>
            <a:pPr lvl="1"/>
            <a:r>
              <a:rPr lang="en-US" dirty="0" smtClean="0"/>
              <a:t>alter your HTML document to use non HTML attributes</a:t>
            </a:r>
          </a:p>
          <a:p>
            <a:pPr lvl="1"/>
            <a:r>
              <a:rPr lang="en-US" dirty="0" smtClean="0"/>
              <a:t>to insert RDF triples to indicate the meaning of markup</a:t>
            </a:r>
          </a:p>
          <a:p>
            <a:r>
              <a:rPr lang="en-US" dirty="0" err="1" smtClean="0"/>
              <a:t>Microformats</a:t>
            </a:r>
            <a:endParaRPr lang="en-US" dirty="0" smtClean="0"/>
          </a:p>
          <a:p>
            <a:pPr lvl="1"/>
            <a:r>
              <a:rPr lang="en-US" dirty="0" smtClean="0"/>
              <a:t>conventions </a:t>
            </a:r>
            <a:r>
              <a:rPr lang="en-US" dirty="0"/>
              <a:t>for using standard </a:t>
            </a:r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to add labels to indicate </a:t>
            </a:r>
            <a:r>
              <a:rPr lang="en-US" dirty="0"/>
              <a:t>the meaning of </a:t>
            </a:r>
            <a:r>
              <a:rPr lang="en-US" dirty="0" smtClean="0"/>
              <a:t>markup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5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rNews</a:t>
            </a:r>
            <a:r>
              <a:rPr lang="en-US" dirty="0" smtClean="0"/>
              <a:t> (</a:t>
            </a:r>
            <a:r>
              <a:rPr lang="en-US" dirty="0" err="1" smtClean="0"/>
              <a:t>RDFa</a:t>
            </a:r>
            <a:r>
              <a:rPr lang="en-US" dirty="0" smtClean="0"/>
              <a:t>) </a:t>
            </a:r>
            <a:r>
              <a:rPr lang="en-US" dirty="0" err="1" smtClean="0"/>
              <a:t>ByLine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hNews</a:t>
            </a:r>
            <a:r>
              <a:rPr lang="en-US" dirty="0" smtClean="0"/>
              <a:t> (</a:t>
            </a:r>
            <a:r>
              <a:rPr lang="en-US" dirty="0" err="1" smtClean="0"/>
              <a:t>Microformats</a:t>
            </a:r>
            <a:r>
              <a:rPr lang="en-US" dirty="0" smtClean="0"/>
              <a:t>) </a:t>
            </a:r>
            <a:r>
              <a:rPr lang="en-US" dirty="0" err="1" smtClean="0"/>
              <a:t>ByLine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same meaning, different mechanisms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6210300" cy="1647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038600"/>
            <a:ext cx="32385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</a:t>
            </a:r>
            <a:r>
              <a:rPr lang="en-US" dirty="0" err="1" smtClean="0"/>
              <a:t>rNews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Presentation from Evan Sandhaus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hNews</a:t>
            </a:r>
            <a:r>
              <a:rPr lang="en-US" dirty="0" smtClean="0"/>
              <a:t>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hNews</a:t>
            </a:r>
            <a:r>
              <a:rPr lang="en-US" dirty="0" smtClean="0"/>
              <a:t> lets you add some machine-</a:t>
            </a:r>
            <a:r>
              <a:rPr lang="en-US" dirty="0" err="1" smtClean="0"/>
              <a:t>readble</a:t>
            </a:r>
            <a:r>
              <a:rPr lang="en-US" dirty="0" smtClean="0"/>
              <a:t> news-specific metadata to display-ready HTML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author</a:t>
            </a:r>
          </a:p>
          <a:p>
            <a:r>
              <a:rPr lang="en-US" dirty="0" smtClean="0"/>
              <a:t>published</a:t>
            </a:r>
          </a:p>
          <a:p>
            <a:r>
              <a:rPr lang="en-US" dirty="0" smtClean="0"/>
              <a:t>updated</a:t>
            </a:r>
          </a:p>
          <a:p>
            <a:r>
              <a:rPr lang="en-US" dirty="0" smtClean="0"/>
              <a:t>content / summary</a:t>
            </a:r>
          </a:p>
          <a:p>
            <a:r>
              <a:rPr lang="en-US" dirty="0" err="1" smtClean="0"/>
              <a:t>rel</a:t>
            </a:r>
            <a:r>
              <a:rPr lang="en-US" dirty="0" smtClean="0"/>
              <a:t>-tag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Large degree of overlap with </a:t>
            </a:r>
            <a:r>
              <a:rPr lang="en-US" dirty="0" err="1" smtClean="0"/>
              <a:t>rNews</a:t>
            </a:r>
            <a:r>
              <a:rPr lang="en-US" dirty="0" smtClean="0"/>
              <a:t> (not surprisingly!)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2010 IPTC (www.iptc.org)    All rights reserved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447800"/>
            <a:ext cx="41148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F5F5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5F5F5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5F5F5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source-org</a:t>
            </a:r>
          </a:p>
          <a:p>
            <a:r>
              <a:rPr lang="en-US" dirty="0" smtClean="0"/>
              <a:t>dateline</a:t>
            </a:r>
          </a:p>
          <a:p>
            <a:r>
              <a:rPr lang="en-US" dirty="0" smtClean="0"/>
              <a:t>geo</a:t>
            </a:r>
          </a:p>
          <a:p>
            <a:r>
              <a:rPr lang="en-US" dirty="0" smtClean="0"/>
              <a:t>item-license</a:t>
            </a:r>
          </a:p>
          <a:p>
            <a:r>
              <a:rPr lang="en-US" dirty="0" smtClean="0"/>
              <a:t>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Metadata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rNews</a:t>
            </a:r>
            <a:r>
              <a:rPr lang="en-US" dirty="0" smtClean="0"/>
              <a:t> / </a:t>
            </a:r>
            <a:r>
              <a:rPr lang="en-US" dirty="0" err="1" smtClean="0"/>
              <a:t>hNews</a:t>
            </a:r>
            <a:r>
              <a:rPr lang="en-US" dirty="0" smtClean="0"/>
              <a:t> differences are mainly technical</a:t>
            </a:r>
          </a:p>
          <a:p>
            <a:pPr marL="457200" lvl="1" indent="0">
              <a:buNone/>
            </a:pPr>
            <a:r>
              <a:rPr lang="en-US" dirty="0" smtClean="0"/>
              <a:t>As a </a:t>
            </a:r>
            <a:r>
              <a:rPr lang="en-US" dirty="0" err="1" smtClean="0"/>
              <a:t>microformat</a:t>
            </a:r>
            <a:r>
              <a:rPr lang="en-US" dirty="0" smtClean="0"/>
              <a:t>, </a:t>
            </a:r>
            <a:r>
              <a:rPr lang="en-US" dirty="0" err="1" smtClean="0"/>
              <a:t>hNews</a:t>
            </a:r>
            <a:r>
              <a:rPr lang="en-US" dirty="0" smtClean="0"/>
              <a:t> uses POSH (plain old semantic HTML)</a:t>
            </a:r>
          </a:p>
          <a:p>
            <a:pPr lvl="2"/>
            <a:r>
              <a:rPr lang="en-US" dirty="0" smtClean="0"/>
              <a:t>No need to alter the </a:t>
            </a:r>
            <a:r>
              <a:rPr lang="en-US" dirty="0" err="1" smtClean="0"/>
              <a:t>doctype</a:t>
            </a:r>
            <a:endParaRPr lang="en-US" dirty="0" smtClean="0"/>
          </a:p>
          <a:p>
            <a:pPr lvl="2"/>
            <a:r>
              <a:rPr lang="en-US" dirty="0" smtClean="0"/>
              <a:t>No need to add XML namespaces</a:t>
            </a:r>
          </a:p>
          <a:p>
            <a:pPr lvl="2"/>
            <a:r>
              <a:rPr lang="en-US" dirty="0" smtClean="0"/>
              <a:t>No non-HTML4 attributes: @about, @property, @</a:t>
            </a:r>
            <a:r>
              <a:rPr lang="en-US" dirty="0" err="1" smtClean="0"/>
              <a:t>typeof</a:t>
            </a:r>
            <a:r>
              <a:rPr lang="en-US" dirty="0" smtClean="0"/>
              <a:t>, @content</a:t>
            </a:r>
          </a:p>
          <a:p>
            <a:endParaRPr lang="en-US" dirty="0" smtClean="0"/>
          </a:p>
          <a:p>
            <a:r>
              <a:rPr lang="en-US" dirty="0" err="1" smtClean="0"/>
              <a:t>RDFa</a:t>
            </a:r>
            <a:r>
              <a:rPr lang="en-US" dirty="0" smtClean="0"/>
              <a:t> keeps vocabulary and the expression mechanism distinct</a:t>
            </a:r>
          </a:p>
          <a:p>
            <a:r>
              <a:rPr lang="en-US" dirty="0" err="1" smtClean="0"/>
              <a:t>Microformats</a:t>
            </a:r>
            <a:r>
              <a:rPr lang="en-US" dirty="0" smtClean="0"/>
              <a:t> require decisions about how to use existing HTML to express any new piece of vocabulary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to use is largely a matter of technical preferences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2011 IPTC (www.iptc.org)    All rights reserved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0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hNews</a:t>
            </a:r>
            <a:r>
              <a:rPr lang="en-US" dirty="0" smtClean="0"/>
              <a:t> Uptake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hNews</a:t>
            </a:r>
            <a:r>
              <a:rPr lang="en-US" dirty="0" smtClean="0"/>
              <a:t> draft agreed in late 2009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http://microformats.org/wiki/hnews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of October 2010</a:t>
            </a:r>
          </a:p>
          <a:p>
            <a:pPr lvl="1"/>
            <a:r>
              <a:rPr lang="en-US" dirty="0" smtClean="0"/>
              <a:t>About 1,200 sites that AP is aware of using </a:t>
            </a:r>
            <a:r>
              <a:rPr lang="en-US" dirty="0" err="1" smtClean="0"/>
              <a:t>hNews</a:t>
            </a:r>
            <a:endParaRPr lang="en-US" dirty="0" smtClean="0"/>
          </a:p>
          <a:p>
            <a:pPr lvl="1"/>
            <a:r>
              <a:rPr lang="en-US" dirty="0" smtClean="0"/>
              <a:t>No one needs to ask permission to use </a:t>
            </a:r>
            <a:r>
              <a:rPr lang="en-US" dirty="0" err="1" smtClean="0"/>
              <a:t>hNews</a:t>
            </a:r>
            <a:endParaRPr lang="en-US" dirty="0"/>
          </a:p>
          <a:p>
            <a:pPr lvl="1"/>
            <a:r>
              <a:rPr lang="en-US" dirty="0" smtClean="0"/>
              <a:t>Roughly half being processed by AP News Registry</a:t>
            </a:r>
          </a:p>
          <a:p>
            <a:pPr lvl="1"/>
            <a:r>
              <a:rPr lang="en-US" dirty="0" smtClean="0"/>
              <a:t>About 14,000 unique </a:t>
            </a:r>
            <a:r>
              <a:rPr lang="en-US" dirty="0" err="1" smtClean="0"/>
              <a:t>hNews</a:t>
            </a:r>
            <a:r>
              <a:rPr lang="en-US" dirty="0" smtClean="0"/>
              <a:t> items per 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© 2011 IPTC (www.iptc.org)    All rights reserved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01C01-3244-42DF-B7AF-77629C20F4A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1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TC-TEMPLATE-2010_1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IPTC-TEMPLATE-2010_1</Template>
  <TotalTime>1417</TotalTime>
  <Words>680</Words>
  <Application>Microsoft Office PowerPoint</Application>
  <PresentationFormat>On-screen Show (4:3)</PresentationFormat>
  <Paragraphs>163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IPTC-TEMPLATE-2010_1</vt:lpstr>
      <vt:lpstr>IPTC Semantic Web Working Group</vt:lpstr>
      <vt:lpstr>IPTC SemWeb Working Group</vt:lpstr>
      <vt:lpstr>IPTC’s Semantic Web Agenda</vt:lpstr>
      <vt:lpstr>News Metadata in HTML</vt:lpstr>
      <vt:lpstr>An Example</vt:lpstr>
      <vt:lpstr>Introducing rNews</vt:lpstr>
      <vt:lpstr>hNews Metadata</vt:lpstr>
      <vt:lpstr>News Metadata in HTML</vt:lpstr>
      <vt:lpstr>hNews Uptake</vt:lpstr>
      <vt:lpstr>Discussion with MINDS</vt:lpstr>
      <vt:lpstr>News Ontology</vt:lpstr>
      <vt:lpstr>Motion for a Vote</vt:lpstr>
      <vt:lpstr>Discussion of Next Steps</vt:lpstr>
      <vt:lpstr>Next Meeting</vt:lpstr>
    </vt:vector>
  </TitlesOfParts>
  <Company>Associated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IPTC presentation</dc:title>
  <dc:creator>SMyles</dc:creator>
  <cp:lastModifiedBy>Myles, Stuart</cp:lastModifiedBy>
  <cp:revision>194</cp:revision>
  <dcterms:created xsi:type="dcterms:W3CDTF">2010-03-08T12:52:23Z</dcterms:created>
  <dcterms:modified xsi:type="dcterms:W3CDTF">2011-03-15T15:09:53Z</dcterms:modified>
</cp:coreProperties>
</file>