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pPr/>
            <a:r>
              <a:t>Click to edit Master subtitle style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/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/>
            <a:r>
              <a:t>Edit Master text styles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</a:lstStyle>
          <a:p>
            <a:pPr/>
            <a:r>
              <a:t>Edit Master text styles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73" name="Shape 73"/>
          <p:cNvSpPr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/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pPr/>
            <a:r>
              <a:t>Edit Master text styles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Bridges between GraphQL and RDF</a:t>
            </a:r>
          </a:p>
        </p:txBody>
      </p:sp>
      <p:sp>
        <p:nvSpPr>
          <p:cNvPr id="113" name="Shape 113"/>
          <p:cNvSpPr/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pPr/>
            <a:r>
              <a:t>Ruben Taelman</a:t>
            </a:r>
            <a:br/>
            <a:r>
              <a:t>IDLab, Ghent University — imec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defTabSz="868680">
              <a:defRPr sz="4180"/>
            </a:pPr>
            <a:r>
              <a:t>Exploiting the simplicity of GraphQL</a:t>
            </a:r>
            <a:br/>
            <a:r>
              <a:t>for querying RDF graphs</a:t>
            </a:r>
          </a:p>
        </p:txBody>
      </p:sp>
      <p:sp>
        <p:nvSpPr>
          <p:cNvPr id="116" name="Shape 116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 defTabSz="877823">
              <a:spcBef>
                <a:spcPts val="900"/>
              </a:spcBef>
              <a:buSzTx/>
              <a:buFontTx/>
              <a:buNone/>
              <a:defRPr sz="2688"/>
            </a:pPr>
            <a:r>
              <a:rPr b="1"/>
              <a:t>GraphQL</a:t>
            </a:r>
            <a:r>
              <a:t>: query language for graphs</a:t>
            </a:r>
          </a:p>
          <a:p>
            <a:pPr lvl="1" marL="0" indent="219455" defTabSz="877823">
              <a:spcBef>
                <a:spcPts val="900"/>
              </a:spcBef>
              <a:buSzTx/>
              <a:buFontTx/>
              <a:buNone/>
              <a:defRPr sz="2688"/>
            </a:pPr>
            <a:r>
              <a:rPr b="1"/>
              <a:t>+</a:t>
            </a:r>
            <a:r>
              <a:t> Easy to use: WYSIWYG</a:t>
            </a:r>
          </a:p>
          <a:p>
            <a:pPr lvl="1" marL="0" indent="219455" defTabSz="877823">
              <a:spcBef>
                <a:spcPts val="900"/>
              </a:spcBef>
              <a:buSzTx/>
              <a:buFontTx/>
              <a:buNone/>
              <a:defRPr sz="2688"/>
            </a:pPr>
            <a:r>
              <a:rPr b="1"/>
              <a:t>+</a:t>
            </a:r>
            <a:r>
              <a:t> High adoption rate </a:t>
            </a:r>
            <a:r>
              <a:rPr i="1"/>
              <a:t>(Facebook, Web developers, …)</a:t>
            </a:r>
            <a:endParaRPr i="1"/>
          </a:p>
          <a:p>
            <a:pPr lvl="1" marL="0" indent="219455" defTabSz="877823">
              <a:spcBef>
                <a:spcPts val="900"/>
              </a:spcBef>
              <a:buSzTx/>
              <a:buFontTx/>
              <a:buNone/>
              <a:defRPr sz="2688"/>
            </a:pPr>
            <a:r>
              <a:rPr b="1"/>
              <a:t>-</a:t>
            </a:r>
            <a:r>
              <a:t> Queries are tied to server-specific schema </a:t>
            </a:r>
            <a:r>
              <a:rPr i="1"/>
              <a:t>(no federation)</a:t>
            </a:r>
            <a:endParaRPr i="1"/>
          </a:p>
          <a:p>
            <a:pPr lvl="1" marL="0" indent="219455" defTabSz="877823">
              <a:spcBef>
                <a:spcPts val="900"/>
              </a:spcBef>
              <a:buSzTx/>
              <a:buFontTx/>
              <a:buNone/>
              <a:defRPr sz="2688"/>
            </a:pPr>
          </a:p>
          <a:p>
            <a:pPr marL="0" indent="0" defTabSz="877823">
              <a:spcBef>
                <a:spcPts val="900"/>
              </a:spcBef>
              <a:buSzTx/>
              <a:buFontTx/>
              <a:buNone/>
              <a:defRPr sz="2688"/>
            </a:pPr>
            <a:r>
              <a:t>→ GraphQL queries can be </a:t>
            </a:r>
            <a:r>
              <a:rPr b="1"/>
              <a:t>lifted</a:t>
            </a:r>
            <a:r>
              <a:t> to apply to RDF</a:t>
            </a:r>
          </a:p>
          <a:p>
            <a:pPr lvl="1" marL="0" indent="219455" defTabSz="877823">
              <a:spcBef>
                <a:spcPts val="900"/>
              </a:spcBef>
              <a:buSzTx/>
              <a:buFontTx/>
              <a:buNone/>
              <a:defRPr sz="2688"/>
            </a:pPr>
            <a:r>
              <a:t>Different approaches:</a:t>
            </a:r>
          </a:p>
          <a:p>
            <a:pPr lvl="2" marL="0" indent="438911" defTabSz="877823">
              <a:spcBef>
                <a:spcPts val="900"/>
              </a:spcBef>
              <a:buSzTx/>
              <a:buFontTx/>
              <a:buNone/>
              <a:defRPr i="1" sz="2688"/>
            </a:pPr>
            <a:r>
              <a:t>GraphQL-LD, HyperGraphQL, TopBraid, Stardog</a:t>
            </a:r>
          </a:p>
          <a:p>
            <a:pPr lvl="1" marL="0" indent="219455" defTabSz="877823">
              <a:spcBef>
                <a:spcPts val="900"/>
              </a:spcBef>
              <a:buSzTx/>
              <a:buFontTx/>
              <a:buNone/>
              <a:defRPr b="1" sz="2688"/>
            </a:pPr>
            <a:r>
              <a:t>Need for a standard?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