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70" r:id="rId3"/>
    <p:sldId id="275" r:id="rId4"/>
    <p:sldId id="266" r:id="rId5"/>
    <p:sldId id="257" r:id="rId6"/>
    <p:sldId id="269" r:id="rId7"/>
    <p:sldId id="289" r:id="rId8"/>
    <p:sldId id="260" r:id="rId9"/>
    <p:sldId id="267" r:id="rId10"/>
    <p:sldId id="262" r:id="rId11"/>
    <p:sldId id="268" r:id="rId12"/>
    <p:sldId id="276" r:id="rId13"/>
    <p:sldId id="258" r:id="rId14"/>
    <p:sldId id="261" r:id="rId15"/>
    <p:sldId id="271" r:id="rId16"/>
    <p:sldId id="273" r:id="rId17"/>
    <p:sldId id="272" r:id="rId18"/>
    <p:sldId id="277" r:id="rId19"/>
    <p:sldId id="274" r:id="rId20"/>
    <p:sldId id="279" r:id="rId21"/>
    <p:sldId id="282" r:id="rId22"/>
    <p:sldId id="284" r:id="rId23"/>
    <p:sldId id="285" r:id="rId24"/>
    <p:sldId id="287" r:id="rId25"/>
    <p:sldId id="283" r:id="rId26"/>
    <p:sldId id="288" r:id="rId27"/>
    <p:sldId id="286" r:id="rId28"/>
    <p:sldId id="278" r:id="rId29"/>
    <p:sldId id="263" r:id="rId30"/>
    <p:sldId id="264" r:id="rId31"/>
    <p:sldId id="265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44" autoAdjust="0"/>
    <p:restoredTop sz="94660"/>
  </p:normalViewPr>
  <p:slideViewPr>
    <p:cSldViewPr snapToGrid="0">
      <p:cViewPr varScale="1">
        <p:scale>
          <a:sx n="79" d="100"/>
          <a:sy n="79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直角三角形 12"/>
            <p:cNvSpPr/>
            <p:nvPr userDrawn="1"/>
          </p:nvSpPr>
          <p:spPr>
            <a:xfrm rot="10800000">
              <a:off x="1643063" y="0"/>
              <a:ext cx="4786312" cy="5715000"/>
            </a:xfrm>
            <a:prstGeom prst="rt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6429375" y="0"/>
              <a:ext cx="2714625" cy="5715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直角三角形 14"/>
            <p:cNvSpPr/>
            <p:nvPr userDrawn="1"/>
          </p:nvSpPr>
          <p:spPr>
            <a:xfrm>
              <a:off x="6429375" y="5715000"/>
              <a:ext cx="1000125" cy="1143000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0" y="5715000"/>
              <a:ext cx="6429375" cy="1143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17" name="图片 6" descr="四所大门全景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9144000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4972050"/>
            <a:ext cx="7486650" cy="714376"/>
          </a:xfrm>
        </p:spPr>
        <p:txBody>
          <a:bodyPr>
            <a:noAutofit/>
          </a:bodyPr>
          <a:lstStyle>
            <a:lvl1pPr marL="0" indent="0" algn="l">
              <a:buNone/>
              <a:defRPr sz="3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8321-79A8-4702-902F-A6AB30CB8FA2}" type="datetimeFigureOut">
              <a:rPr lang="zh-CN" altLang="en-US" smtClean="0"/>
              <a:t>2014/9/10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58AE-6FC2-45D5-BD2B-C4B11423053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9" name="图片 18" descr="CESI标志2.bmp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5122" y="285728"/>
            <a:ext cx="898844" cy="895059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8" name="矩形 17"/>
          <p:cNvSpPr/>
          <p:nvPr userDrawn="1"/>
        </p:nvSpPr>
        <p:spPr>
          <a:xfrm>
            <a:off x="0" y="4071938"/>
            <a:ext cx="9144000" cy="7143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57224" y="4100513"/>
            <a:ext cx="8486775" cy="685800"/>
          </a:xfrm>
        </p:spPr>
        <p:txBody>
          <a:bodyPr anchor="t"/>
          <a:lstStyle>
            <a:lvl1pPr algn="l">
              <a:defRPr sz="45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278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 userDrawn="1"/>
        </p:nvSpPr>
        <p:spPr bwMode="auto">
          <a:xfrm rot="10800000">
            <a:off x="1643063" y="0"/>
            <a:ext cx="4786312" cy="921074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6429375" y="0"/>
            <a:ext cx="2714625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8321-79A8-4702-902F-A6AB30CB8FA2}" type="datetimeFigureOut">
              <a:rPr lang="zh-CN" altLang="en-US" smtClean="0"/>
              <a:t>2014/9/10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58AE-6FC2-45D5-BD2B-C4B11423053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CESI标志2.bmp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45156" y="0"/>
            <a:ext cx="898844" cy="895059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8" name="矩形 7"/>
          <p:cNvSpPr/>
          <p:nvPr userDrawn="1"/>
        </p:nvSpPr>
        <p:spPr bwMode="auto">
          <a:xfrm>
            <a:off x="0" y="6325644"/>
            <a:ext cx="6429375" cy="5323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直角三角形 8"/>
          <p:cNvSpPr/>
          <p:nvPr userDrawn="1"/>
        </p:nvSpPr>
        <p:spPr bwMode="auto">
          <a:xfrm>
            <a:off x="6429375" y="6325644"/>
            <a:ext cx="1000125" cy="532356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82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2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直角三角形 8"/>
            <p:cNvSpPr/>
            <p:nvPr userDrawn="1"/>
          </p:nvSpPr>
          <p:spPr>
            <a:xfrm rot="10800000">
              <a:off x="1643063" y="0"/>
              <a:ext cx="4786312" cy="1728592"/>
            </a:xfrm>
            <a:prstGeom prst="rt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6429375" y="0"/>
              <a:ext cx="2714625" cy="171606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直角三角形 10"/>
            <p:cNvSpPr/>
            <p:nvPr userDrawn="1"/>
          </p:nvSpPr>
          <p:spPr>
            <a:xfrm>
              <a:off x="6429375" y="5715000"/>
              <a:ext cx="1000125" cy="1143000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0" y="5715000"/>
              <a:ext cx="6429375" cy="1143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8321-79A8-4702-902F-A6AB30CB8FA2}" type="datetimeFigureOut">
              <a:rPr lang="zh-CN" altLang="en-US" smtClean="0"/>
              <a:t>2014/9/10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58AE-6FC2-45D5-BD2B-C4B11423053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CESI标志2.bmp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45156" y="0"/>
            <a:ext cx="898844" cy="895059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7755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C8321-79A8-4702-902F-A6AB30CB8FA2}" type="datetimeFigureOut">
              <a:rPr lang="zh-CN" altLang="en-US" smtClean="0"/>
              <a:t>2014/9/10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558AE-6FC2-45D5-BD2B-C4B1142305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5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中文流式、版式</a:t>
            </a:r>
            <a:r>
              <a:rPr lang="zh-CN" altLang="en-US" dirty="0" smtClean="0"/>
              <a:t>标准化工作</a:t>
            </a:r>
            <a:r>
              <a:rPr lang="zh-CN" altLang="en-US" dirty="0" smtClean="0"/>
              <a:t>介绍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4972050"/>
            <a:ext cx="9144000" cy="714376"/>
          </a:xfrm>
        </p:spPr>
        <p:txBody>
          <a:bodyPr/>
          <a:lstStyle/>
          <a:p>
            <a:r>
              <a:rPr lang="zh-CN" altLang="en-US" dirty="0" smtClean="0"/>
              <a:t>中国电子技术标准化研究院     张展新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3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中文流式文档标准</a:t>
            </a:r>
            <a:r>
              <a:rPr lang="en-US" altLang="zh-CN" dirty="0" smtClean="0"/>
              <a:t>-UOF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网络办公文档格式</a:t>
            </a:r>
            <a:endParaRPr lang="zh-CN" altLang="en-US" dirty="0"/>
          </a:p>
        </p:txBody>
      </p:sp>
      <p:sp>
        <p:nvSpPr>
          <p:cNvPr id="7" name="内容占位符 5"/>
          <p:cNvSpPr txBox="1">
            <a:spLocks/>
          </p:cNvSpPr>
          <p:nvPr/>
        </p:nvSpPr>
        <p:spPr>
          <a:xfrm>
            <a:off x="1342927" y="6055823"/>
            <a:ext cx="6192688" cy="50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 smtClean="0"/>
              <a:t>UOF                </a:t>
            </a:r>
            <a:r>
              <a:rPr lang="zh-CN" altLang="en-US" dirty="0" smtClean="0"/>
              <a:t>                                 </a:t>
            </a:r>
            <a:r>
              <a:rPr lang="en-US" altLang="zh-CN" dirty="0" smtClean="0"/>
              <a:t>     html5</a:t>
            </a:r>
            <a:endParaRPr lang="zh-CN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80" y="2175750"/>
            <a:ext cx="352093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384" y="2103178"/>
            <a:ext cx="356021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50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中文流式文档标准</a:t>
            </a:r>
            <a:r>
              <a:rPr lang="en-US" altLang="zh-CN" dirty="0" smtClean="0"/>
              <a:t>-UOF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zh-CN" b="1" dirty="0"/>
              <a:t>网络办公文档数据格式互联互通技术</a:t>
            </a:r>
            <a:r>
              <a:rPr lang="zh-CN" altLang="zh-CN" b="1" dirty="0" smtClean="0"/>
              <a:t>要求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zh-CN" dirty="0"/>
              <a:t>“标文通”文档基本要求</a:t>
            </a:r>
            <a:endParaRPr lang="en-US" altLang="zh-CN" dirty="0"/>
          </a:p>
          <a:p>
            <a:pPr lvl="1">
              <a:lnSpc>
                <a:spcPct val="80000"/>
              </a:lnSpc>
            </a:pPr>
            <a:r>
              <a:rPr lang="zh-CN" altLang="zh-CN" dirty="0"/>
              <a:t>文件目录结构</a:t>
            </a:r>
            <a:r>
              <a:rPr lang="en-US" altLang="zh-CN" dirty="0"/>
              <a:t>	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80000"/>
              </a:lnSpc>
            </a:pPr>
            <a:r>
              <a:rPr lang="zh-CN" altLang="zh-CN" dirty="0"/>
              <a:t>文件的打包</a:t>
            </a:r>
            <a:r>
              <a:rPr lang="en-US" altLang="zh-CN" dirty="0"/>
              <a:t>	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标文通文档后缀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80000"/>
              </a:lnSpc>
            </a:pPr>
            <a:r>
              <a:rPr lang="zh-CN" altLang="en-US" dirty="0"/>
              <a:t>限制</a:t>
            </a:r>
            <a:r>
              <a:rPr lang="en-US" altLang="zh-CN" dirty="0"/>
              <a:t>		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处理能力差异化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			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（大小和复杂度高时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减少文档解析或展现内容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zh-CN" sz="2000" dirty="0"/>
              <a:t>“标文通”文档阅读要求</a:t>
            </a:r>
            <a:endParaRPr lang="en-US" altLang="zh-CN" sz="2000" dirty="0"/>
          </a:p>
          <a:p>
            <a:pPr lvl="1">
              <a:lnSpc>
                <a:spcPct val="80000"/>
              </a:lnSpc>
            </a:pPr>
            <a:r>
              <a:rPr lang="zh-CN" altLang="en-US" dirty="0"/>
              <a:t>阅读工具</a:t>
            </a:r>
            <a:r>
              <a:rPr lang="en-US" altLang="zh-CN" dirty="0"/>
              <a:t>		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办公软件和浏览器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80000"/>
              </a:lnSpc>
            </a:pPr>
            <a:r>
              <a:rPr lang="zh-CN" altLang="en-US" dirty="0"/>
              <a:t>阅读</a:t>
            </a:r>
            <a:r>
              <a:rPr lang="en-US" altLang="zh-CN" dirty="0"/>
              <a:t>		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直接展现和转换展现（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EPUB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PDF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HTML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TXT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等）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80000"/>
              </a:lnSpc>
            </a:pPr>
            <a:r>
              <a:rPr lang="zh-CN" altLang="en-US" dirty="0"/>
              <a:t>内容要求</a:t>
            </a:r>
            <a:r>
              <a:rPr lang="en-US" altLang="zh-CN" dirty="0"/>
              <a:t>		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文字处理、电子表格、演示文稿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zh-CN" sz="2000" dirty="0"/>
              <a:t>“标文通”文档编辑要求</a:t>
            </a:r>
            <a:endParaRPr lang="en-US" altLang="zh-CN" sz="2000" dirty="0"/>
          </a:p>
          <a:p>
            <a:pPr lvl="1">
              <a:lnSpc>
                <a:spcPct val="80000"/>
              </a:lnSpc>
            </a:pPr>
            <a:r>
              <a:rPr lang="zh-CN" altLang="en-US" dirty="0"/>
              <a:t>编辑工具</a:t>
            </a:r>
            <a:r>
              <a:rPr lang="en-US" altLang="zh-CN" dirty="0"/>
              <a:t>		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办公软件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80000"/>
              </a:lnSpc>
            </a:pPr>
            <a:r>
              <a:rPr lang="zh-CN" altLang="en-US" dirty="0"/>
              <a:t>内容要求</a:t>
            </a:r>
            <a:r>
              <a:rPr lang="en-US" altLang="zh-CN" dirty="0"/>
              <a:t>		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文字处理、电子表格、演示文稿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zh-CN" sz="2000" dirty="0"/>
              <a:t>“标文通”文档保存要求</a:t>
            </a:r>
            <a:endParaRPr lang="en-US" altLang="zh-CN" sz="2000" dirty="0"/>
          </a:p>
          <a:p>
            <a:pPr lvl="1">
              <a:lnSpc>
                <a:spcPct val="80000"/>
              </a:lnSpc>
            </a:pP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应能够正确保存“标文通”格式的文档，同时在保存原有“标文通”文档时应保留原来的“标文通”内容（除新修改的内容之外），使得在桌面办公软件再现原来的内容</a:t>
            </a:r>
            <a:r>
              <a:rPr lang="zh-CN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242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中文版式文档标准</a:t>
            </a:r>
            <a:r>
              <a:rPr lang="en-US" altLang="zh-CN" dirty="0" smtClean="0"/>
              <a:t>-OFD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65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中文版式文档标准</a:t>
            </a:r>
            <a:r>
              <a:rPr lang="en-US" altLang="zh-CN" dirty="0" smtClean="0"/>
              <a:t>-OFD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 smtClean="0"/>
              <a:t>开放版式文档（Open Fixed </a:t>
            </a:r>
            <a:r>
              <a:rPr lang="en-US" altLang="zh-CN" dirty="0" smtClean="0"/>
              <a:t>l</a:t>
            </a:r>
            <a:r>
              <a:rPr lang="zh-CN" altLang="zh-CN" dirty="0" smtClean="0"/>
              <a:t>ayout Document）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171972"/>
              </p:ext>
            </p:extLst>
          </p:nvPr>
        </p:nvGraphicFramePr>
        <p:xfrm>
          <a:off x="1132112" y="2510972"/>
          <a:ext cx="6734629" cy="4073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3" imgW="6892733" imgH="3656403" progId="Visio.Drawing.11">
                  <p:embed/>
                </p:oleObj>
              </mc:Choice>
              <mc:Fallback>
                <p:oleObj r:id="rId3" imgW="6892733" imgH="365640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2112" y="2510972"/>
                        <a:ext cx="6734629" cy="40735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标注 5"/>
          <p:cNvSpPr/>
          <p:nvPr/>
        </p:nvSpPr>
        <p:spPr>
          <a:xfrm>
            <a:off x="1277256" y="5166864"/>
            <a:ext cx="2017485" cy="954107"/>
          </a:xfrm>
          <a:prstGeom prst="wedgeRectCallout">
            <a:avLst>
              <a:gd name="adj1" fmla="val 30246"/>
              <a:gd name="adj2" fmla="val -69848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zh-CN" sz="1400" dirty="0">
                <a:cs typeface="Times New Roman" panose="02020603050405020304" pitchFamily="18" charset="0"/>
              </a:rPr>
              <a:t>文件主入口文件，一个包内存在且只存在一个</a:t>
            </a:r>
            <a:r>
              <a:rPr lang="en-US" altLang="zh-CN" sz="1400" dirty="0">
                <a:cs typeface="Times New Roman" panose="02020603050405020304" pitchFamily="18" charset="0"/>
              </a:rPr>
              <a:t>OFD.xml</a:t>
            </a:r>
            <a:r>
              <a:rPr lang="zh-CN" altLang="zh-CN" sz="1400" dirty="0">
                <a:cs typeface="Times New Roman" panose="02020603050405020304" pitchFamily="18" charset="0"/>
              </a:rPr>
              <a:t>文件，此文件名不应修改</a:t>
            </a:r>
            <a:endParaRPr lang="zh-CN" altLang="en-US" sz="1400" dirty="0"/>
          </a:p>
        </p:txBody>
      </p:sp>
      <p:sp>
        <p:nvSpPr>
          <p:cNvPr id="7" name="矩形标注 6"/>
          <p:cNvSpPr/>
          <p:nvPr/>
        </p:nvSpPr>
        <p:spPr>
          <a:xfrm>
            <a:off x="2524427" y="2300905"/>
            <a:ext cx="1261884" cy="307777"/>
          </a:xfrm>
          <a:prstGeom prst="wedgeRectCallout">
            <a:avLst>
              <a:gd name="adj1" fmla="val 49329"/>
              <a:gd name="adj2" fmla="val 76648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zh-CN" sz="1400" dirty="0">
                <a:cs typeface="Times New Roman" panose="02020603050405020304" pitchFamily="18" charset="0"/>
              </a:rPr>
              <a:t>文档的根节点</a:t>
            </a:r>
            <a:endParaRPr lang="zh-CN" altLang="en-US" sz="1400" dirty="0">
              <a:cs typeface="Times New Roman" panose="02020603050405020304" pitchFamily="18" charset="0"/>
            </a:endParaRPr>
          </a:p>
        </p:txBody>
      </p:sp>
      <p:sp>
        <p:nvSpPr>
          <p:cNvPr id="8" name="矩形标注 7"/>
          <p:cNvSpPr/>
          <p:nvPr/>
        </p:nvSpPr>
        <p:spPr>
          <a:xfrm>
            <a:off x="5501251" y="3882963"/>
            <a:ext cx="1620957" cy="307777"/>
          </a:xfrm>
          <a:prstGeom prst="wedgeRectCallout">
            <a:avLst>
              <a:gd name="adj1" fmla="val -68290"/>
              <a:gd name="adj2" fmla="val 43636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zh-CN" sz="1400" dirty="0" smtClean="0">
                <a:cs typeface="Times New Roman" panose="02020603050405020304" pitchFamily="18" charset="0"/>
              </a:rPr>
              <a:t>文档公共资源索引</a:t>
            </a:r>
            <a:endParaRPr lang="zh-CN" altLang="en-US" sz="1400" dirty="0">
              <a:cs typeface="Times New Roman" panose="02020603050405020304" pitchFamily="18" charset="0"/>
            </a:endParaRPr>
          </a:p>
        </p:txBody>
      </p:sp>
      <p:sp>
        <p:nvSpPr>
          <p:cNvPr id="9" name="矩形标注 8"/>
          <p:cNvSpPr/>
          <p:nvPr/>
        </p:nvSpPr>
        <p:spPr>
          <a:xfrm>
            <a:off x="5399651" y="4768334"/>
            <a:ext cx="1620957" cy="307777"/>
          </a:xfrm>
          <a:prstGeom prst="wedgeRectCallout">
            <a:avLst>
              <a:gd name="adj1" fmla="val -64256"/>
              <a:gd name="adj2" fmla="val -15311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zh-CN" sz="1400" dirty="0">
                <a:cs typeface="Times New Roman" panose="02020603050405020304" pitchFamily="18" charset="0"/>
              </a:rPr>
              <a:t>文档自身资源索引</a:t>
            </a:r>
            <a:endParaRPr lang="zh-CN" altLang="en-US" sz="1400" dirty="0"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72642" y="3360448"/>
            <a:ext cx="155683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zh-CN" sz="1400" dirty="0">
                <a:cs typeface="Times New Roman" panose="02020603050405020304" pitchFamily="18" charset="0"/>
              </a:rPr>
              <a:t>第</a:t>
            </a:r>
            <a:r>
              <a:rPr lang="en-US" altLang="zh-CN" sz="1400" dirty="0">
                <a:cs typeface="Times New Roman" panose="02020603050405020304" pitchFamily="18" charset="0"/>
              </a:rPr>
              <a:t>N</a:t>
            </a:r>
            <a:r>
              <a:rPr lang="zh-CN" altLang="zh-CN" sz="1400" dirty="0">
                <a:cs typeface="Times New Roman" panose="02020603050405020304" pitchFamily="18" charset="0"/>
              </a:rPr>
              <a:t>页的内容描述</a:t>
            </a:r>
            <a:endParaRPr lang="zh-CN" altLang="en-US" sz="1400" dirty="0"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58127" y="2518620"/>
            <a:ext cx="155683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zh-CN" sz="1400" dirty="0">
                <a:cs typeface="Times New Roman" panose="02020603050405020304" pitchFamily="18" charset="0"/>
              </a:rPr>
              <a:t>第</a:t>
            </a:r>
            <a:r>
              <a:rPr lang="en-US" altLang="zh-CN" sz="1400" dirty="0">
                <a:cs typeface="Times New Roman" panose="02020603050405020304" pitchFamily="18" charset="0"/>
              </a:rPr>
              <a:t>N</a:t>
            </a:r>
            <a:r>
              <a:rPr lang="zh-CN" altLang="zh-CN" sz="1400" dirty="0">
                <a:cs typeface="Times New Roman" panose="02020603050405020304" pitchFamily="18" charset="0"/>
              </a:rPr>
              <a:t>页的资源描述</a:t>
            </a:r>
            <a:endParaRPr lang="zh-CN" altLang="en-US" sz="1400" dirty="0"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62891" y="4158734"/>
            <a:ext cx="543739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zh-CN" sz="1400" dirty="0">
                <a:cs typeface="Times New Roman" panose="02020603050405020304" pitchFamily="18" charset="0"/>
              </a:rPr>
              <a:t>资源</a:t>
            </a:r>
            <a:endParaRPr lang="zh-CN" altLang="en-US" sz="1400" dirty="0"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98547" y="5435992"/>
            <a:ext cx="543739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zh-CN" sz="1400" dirty="0">
                <a:cs typeface="Times New Roman" panose="02020603050405020304" pitchFamily="18" charset="0"/>
              </a:rPr>
              <a:t>资源</a:t>
            </a:r>
            <a:endParaRPr lang="zh-CN" altLang="en-US" sz="1400" dirty="0"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98549" y="6103648"/>
            <a:ext cx="543739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zh-CN" sz="1400" dirty="0">
                <a:cs typeface="Times New Roman" panose="02020603050405020304" pitchFamily="18" charset="0"/>
              </a:rPr>
              <a:t>资源</a:t>
            </a:r>
            <a:endParaRPr lang="zh-CN" altLang="en-US" sz="1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64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中文版式文档标准</a:t>
            </a:r>
            <a:r>
              <a:rPr lang="en-US" altLang="zh-CN" dirty="0" smtClean="0"/>
              <a:t>-OFD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中文排版的支持</a:t>
            </a:r>
            <a:endParaRPr lang="en-US" altLang="zh-CN" dirty="0"/>
          </a:p>
          <a:p>
            <a:pPr lvl="1"/>
            <a:r>
              <a:rPr lang="zh-CN" altLang="en-US" dirty="0" smtClean="0"/>
              <a:t>通过坐标系统和变换矩阵来排版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基本线条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底纹和渐变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文字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字型</a:t>
            </a:r>
            <a:r>
              <a:rPr lang="en-US" altLang="zh-CN" dirty="0" smtClean="0"/>
              <a:t>——</a:t>
            </a:r>
            <a:r>
              <a:rPr lang="zh-CN" altLang="zh-CN" dirty="0"/>
              <a:t>字型</a:t>
            </a:r>
            <a:r>
              <a:rPr lang="zh-CN" altLang="zh-CN" dirty="0" smtClean="0"/>
              <a:t>名</a:t>
            </a:r>
            <a:r>
              <a:rPr lang="zh-CN" altLang="en-US" dirty="0" smtClean="0"/>
              <a:t>、</a:t>
            </a:r>
            <a:r>
              <a:rPr lang="zh-CN" altLang="zh-CN" dirty="0"/>
              <a:t>字型族</a:t>
            </a:r>
            <a:r>
              <a:rPr lang="zh-CN" altLang="zh-CN" dirty="0" smtClean="0"/>
              <a:t>名</a:t>
            </a:r>
            <a:r>
              <a:rPr lang="zh-CN" altLang="en-US" dirty="0" smtClean="0"/>
              <a:t>、</a:t>
            </a:r>
            <a:r>
              <a:rPr lang="zh-CN" altLang="zh-CN" dirty="0" smtClean="0"/>
              <a:t>字型</a:t>
            </a:r>
            <a:r>
              <a:rPr lang="zh-CN" altLang="zh-CN" dirty="0"/>
              <a:t>适用的字符</a:t>
            </a:r>
            <a:r>
              <a:rPr lang="zh-CN" altLang="zh-CN" dirty="0" smtClean="0"/>
              <a:t>分类</a:t>
            </a:r>
            <a:r>
              <a:rPr lang="zh-CN" altLang="en-US" dirty="0" smtClean="0"/>
              <a:t>、</a:t>
            </a:r>
            <a:r>
              <a:rPr lang="zh-CN" altLang="zh-CN" dirty="0"/>
              <a:t>内嵌字型文件</a:t>
            </a:r>
            <a:endParaRPr lang="en-US" altLang="zh-CN" dirty="0"/>
          </a:p>
          <a:p>
            <a:pPr marL="685800" lvl="2" indent="0">
              <a:buNone/>
            </a:pPr>
            <a:r>
              <a:rPr lang="zh-CN" altLang="en-US" dirty="0"/>
              <a:t>　</a:t>
            </a:r>
            <a:r>
              <a:rPr lang="zh-CN" altLang="en-US" dirty="0" smtClean="0"/>
              <a:t>　　　　字型匹配替代：</a:t>
            </a:r>
            <a:r>
              <a:rPr lang="zh-CN" altLang="zh-CN" dirty="0" smtClean="0"/>
              <a:t>带</a:t>
            </a:r>
            <a:r>
              <a:rPr lang="zh-CN" altLang="zh-CN" dirty="0"/>
              <a:t>衬</a:t>
            </a:r>
            <a:r>
              <a:rPr lang="zh-CN" altLang="zh-CN" dirty="0" smtClean="0"/>
              <a:t>线</a:t>
            </a:r>
            <a:r>
              <a:rPr lang="zh-CN" altLang="en-US" dirty="0" smtClean="0"/>
              <a:t>、</a:t>
            </a:r>
            <a:r>
              <a:rPr lang="zh-CN" altLang="zh-CN" dirty="0"/>
              <a:t>粗</a:t>
            </a:r>
            <a:r>
              <a:rPr lang="zh-CN" altLang="zh-CN" dirty="0" smtClean="0"/>
              <a:t>体</a:t>
            </a:r>
            <a:r>
              <a:rPr lang="zh-CN" altLang="en-US" dirty="0" smtClean="0"/>
              <a:t>、</a:t>
            </a:r>
            <a:r>
              <a:rPr lang="zh-CN" altLang="zh-CN" dirty="0" smtClean="0"/>
              <a:t>斜体</a:t>
            </a:r>
            <a:r>
              <a:rPr lang="zh-CN" altLang="en-US" dirty="0" smtClean="0"/>
              <a:t>、</a:t>
            </a:r>
            <a:r>
              <a:rPr lang="zh-CN" altLang="zh-CN" dirty="0" smtClean="0"/>
              <a:t>等宽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文字对象</a:t>
            </a:r>
            <a:r>
              <a:rPr lang="en-US" altLang="zh-CN" dirty="0" smtClean="0"/>
              <a:t>——</a:t>
            </a:r>
            <a:r>
              <a:rPr lang="zh-CN" altLang="zh-CN" dirty="0"/>
              <a:t>使用的</a:t>
            </a:r>
            <a:r>
              <a:rPr lang="zh-CN" altLang="zh-CN" dirty="0" smtClean="0"/>
              <a:t>字型</a:t>
            </a:r>
            <a:r>
              <a:rPr lang="zh-CN" altLang="en-US" dirty="0" smtClean="0"/>
              <a:t>、字号、钩边、填充、水平缩放、粗细、斜体、编码和索引的变换</a:t>
            </a:r>
            <a:endParaRPr lang="en-US" altLang="zh-CN" dirty="0" smtClean="0"/>
          </a:p>
          <a:p>
            <a:pPr marL="685800" lvl="2" indent="0">
              <a:buNone/>
            </a:pPr>
            <a:r>
              <a:rPr lang="zh-CN" altLang="en-US" dirty="0" smtClean="0"/>
              <a:t>　　　　　语言特征部分：阅读方向、字符方向</a:t>
            </a:r>
            <a:endParaRPr lang="en-US" altLang="zh-CN" dirty="0" smtClean="0"/>
          </a:p>
          <a:p>
            <a:pPr lvl="2"/>
            <a:r>
              <a:rPr lang="zh-CN" altLang="en-US" dirty="0"/>
              <a:t>定位</a:t>
            </a:r>
            <a:r>
              <a:rPr lang="en-US" altLang="zh-CN" dirty="0" smtClean="0"/>
              <a:t>——X</a:t>
            </a:r>
            <a:r>
              <a:rPr lang="zh-CN" altLang="en-US" dirty="0" smtClean="0"/>
              <a:t>、</a:t>
            </a:r>
            <a:r>
              <a:rPr lang="en-US" altLang="zh-CN" dirty="0" smtClean="0"/>
              <a:t>Y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deltaX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deltaY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字符变换</a:t>
            </a:r>
            <a:r>
              <a:rPr lang="en-US" altLang="zh-CN" dirty="0" smtClean="0"/>
              <a:t>——1</a:t>
            </a:r>
            <a:r>
              <a:rPr lang="zh-CN" altLang="en-US" dirty="0" smtClean="0"/>
              <a:t>对</a:t>
            </a:r>
            <a:r>
              <a:rPr lang="en-US" altLang="zh-CN" dirty="0" smtClean="0"/>
              <a:t>1</a:t>
            </a:r>
            <a:r>
              <a:rPr lang="zh-CN" altLang="en-US" dirty="0" smtClean="0"/>
              <a:t>，</a:t>
            </a:r>
            <a:r>
              <a:rPr lang="zh-CN" altLang="en-US" dirty="0"/>
              <a:t>多</a:t>
            </a:r>
            <a:r>
              <a:rPr lang="zh-CN" altLang="en-US" dirty="0" smtClean="0"/>
              <a:t>对</a:t>
            </a:r>
            <a:r>
              <a:rPr lang="en-US" altLang="zh-CN" dirty="0" smtClean="0"/>
              <a:t>1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</a:t>
            </a:r>
            <a:r>
              <a:rPr lang="zh-CN" altLang="en-US" dirty="0" smtClean="0"/>
              <a:t>对多、多对多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9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中文版式文档标准</a:t>
            </a:r>
            <a:r>
              <a:rPr lang="en-US" altLang="zh-CN" dirty="0" smtClean="0"/>
              <a:t>-OFD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中文排版的支持</a:t>
            </a:r>
            <a:endParaRPr lang="en-US" altLang="zh-CN" dirty="0"/>
          </a:p>
          <a:p>
            <a:pPr lvl="1"/>
            <a:r>
              <a:rPr lang="zh-CN" altLang="en-US" dirty="0" smtClean="0"/>
              <a:t>文字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字符变换</a:t>
            </a:r>
            <a:r>
              <a:rPr lang="en-US" altLang="zh-CN" dirty="0" smtClean="0"/>
              <a:t>——</a:t>
            </a:r>
          </a:p>
          <a:p>
            <a:pPr lvl="1"/>
            <a:endParaRPr lang="zh-CN" altLang="en-US" dirty="0"/>
          </a:p>
        </p:txBody>
      </p:sp>
      <p:pic>
        <p:nvPicPr>
          <p:cNvPr id="3074" name="Picture 2" descr="(UI3X10SXJ5N%PY~Q4KK5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3110820"/>
            <a:ext cx="42576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2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中文版式文档标准</a:t>
            </a:r>
            <a:r>
              <a:rPr lang="en-US" altLang="zh-CN" dirty="0" smtClean="0"/>
              <a:t>-OFD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中文排版的支持</a:t>
            </a:r>
            <a:endParaRPr lang="en-US" altLang="zh-CN" dirty="0"/>
          </a:p>
          <a:p>
            <a:pPr lvl="1"/>
            <a:r>
              <a:rPr lang="zh-CN" altLang="en-US" dirty="0" smtClean="0"/>
              <a:t>文字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字符变换</a:t>
            </a:r>
            <a:r>
              <a:rPr lang="en-US" altLang="zh-CN" dirty="0" smtClean="0"/>
              <a:t>——</a:t>
            </a:r>
          </a:p>
          <a:p>
            <a:pPr lvl="1"/>
            <a:endParaRPr lang="zh-CN" altLang="en-US" dirty="0"/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012122"/>
              </p:ext>
            </p:extLst>
          </p:nvPr>
        </p:nvGraphicFramePr>
        <p:xfrm>
          <a:off x="2423884" y="2946401"/>
          <a:ext cx="4194630" cy="3033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r:id="rId3" imgW="4055821" imgH="2940322" progId="Excel.Sheet.8">
                  <p:embed/>
                </p:oleObj>
              </mc:Choice>
              <mc:Fallback>
                <p:oleObj r:id="rId3" imgW="4055821" imgH="294032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884" y="2946401"/>
                        <a:ext cx="4194630" cy="30338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309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中文版式文档标准</a:t>
            </a:r>
            <a:r>
              <a:rPr lang="en-US" altLang="zh-CN" dirty="0" smtClean="0"/>
              <a:t>-OFD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中文排版的支持</a:t>
            </a:r>
            <a:endParaRPr lang="en-US" altLang="zh-CN" dirty="0"/>
          </a:p>
          <a:p>
            <a:pPr lvl="1"/>
            <a:r>
              <a:rPr lang="zh-CN" altLang="en-US" dirty="0" smtClean="0"/>
              <a:t>文字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字符变换</a:t>
            </a:r>
            <a:r>
              <a:rPr lang="en-US" altLang="zh-CN" dirty="0" smtClean="0"/>
              <a:t>——</a:t>
            </a:r>
          </a:p>
          <a:p>
            <a:pPr lvl="1"/>
            <a:endParaRPr lang="zh-CN" altLang="en-US" dirty="0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5602514" y="531132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83543" y="29754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029478"/>
              </p:ext>
            </p:extLst>
          </p:nvPr>
        </p:nvGraphicFramePr>
        <p:xfrm>
          <a:off x="609600" y="3004456"/>
          <a:ext cx="4194628" cy="3020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r:id="rId3" imgW="4055821" imgH="2929778" progId="Excel.Sheet.8">
                  <p:embed/>
                </p:oleObj>
              </mc:Choice>
              <mc:Fallback>
                <p:oleObj r:id="rId3" imgW="4055821" imgH="2929778" progId="Excel.Shee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04456"/>
                        <a:ext cx="4194628" cy="30206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4" descr="1071313744280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054248"/>
            <a:ext cx="1920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4147933" y="621976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cs typeface="Times New Roman" panose="02020603050405020304" pitchFamily="18" charset="0"/>
              </a:rPr>
              <a:t>泰米</a:t>
            </a:r>
            <a:r>
              <a:rPr lang="zh-CN" altLang="zh-CN" dirty="0" smtClean="0">
                <a:cs typeface="Times New Roman" panose="02020603050405020304" pitchFamily="18" charset="0"/>
              </a:rPr>
              <a:t>尔</a:t>
            </a:r>
            <a:r>
              <a:rPr lang="zh-CN" altLang="en-US" dirty="0">
                <a:cs typeface="Times New Roman" panose="02020603050405020304" pitchFamily="18" charset="0"/>
              </a:rPr>
              <a:t>文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644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电子</a:t>
            </a:r>
            <a:r>
              <a:rPr lang="zh-CN" altLang="en-US" dirty="0"/>
              <a:t>公文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79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电子公文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GB/T</a:t>
            </a:r>
            <a:r>
              <a:rPr lang="zh-CN" altLang="en-US" dirty="0" smtClean="0"/>
              <a:t> </a:t>
            </a:r>
            <a:r>
              <a:rPr lang="en-US" altLang="zh-CN" dirty="0" smtClean="0"/>
              <a:t>9704-2012</a:t>
            </a:r>
          </a:p>
          <a:p>
            <a:pPr marL="0" indent="0">
              <a:buNone/>
            </a:pPr>
            <a:r>
              <a:rPr lang="zh-CN" altLang="en-US" dirty="0" smtClean="0"/>
              <a:t>党政机关公文格式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页面的基本</a:t>
            </a:r>
            <a:r>
              <a:rPr lang="zh-CN" altLang="en-US" dirty="0"/>
              <a:t>要求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760" y="0"/>
            <a:ext cx="4783917" cy="687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609599" y="2409372"/>
            <a:ext cx="6212114" cy="5370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609599" y="2989943"/>
            <a:ext cx="6212114" cy="5370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609599" y="3570515"/>
            <a:ext cx="6212114" cy="5370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609599" y="1828800"/>
            <a:ext cx="6212114" cy="5370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914400"/>
            <a:ext cx="7886700" cy="776289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中文流式、版式标准化工作介绍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中文流式文档标准</a:t>
            </a:r>
            <a:r>
              <a:rPr lang="en-US" altLang="zh-CN" sz="3600" dirty="0" smtClean="0"/>
              <a:t>--UOF</a:t>
            </a:r>
            <a:endParaRPr lang="en-US" altLang="zh-CN" sz="3600" dirty="0"/>
          </a:p>
          <a:p>
            <a:r>
              <a:rPr lang="zh-CN" altLang="en-US" sz="3600" dirty="0"/>
              <a:t>中文版式文档</a:t>
            </a:r>
            <a:r>
              <a:rPr lang="zh-CN" altLang="en-US" sz="3600" dirty="0" smtClean="0"/>
              <a:t>标准</a:t>
            </a:r>
            <a:r>
              <a:rPr lang="en-US" altLang="zh-CN" sz="3600" dirty="0" smtClean="0"/>
              <a:t>--</a:t>
            </a:r>
            <a:r>
              <a:rPr lang="en-US" altLang="zh-CN" sz="3600" dirty="0"/>
              <a:t>OFD</a:t>
            </a:r>
          </a:p>
          <a:p>
            <a:r>
              <a:rPr lang="zh-CN" altLang="en-US" sz="3600" dirty="0"/>
              <a:t>电子公文</a:t>
            </a:r>
            <a:endParaRPr lang="en-US" altLang="zh-CN" sz="3600" dirty="0"/>
          </a:p>
          <a:p>
            <a:r>
              <a:rPr lang="zh-CN" altLang="en-US" sz="3600" dirty="0"/>
              <a:t>版流一体化研究</a:t>
            </a:r>
          </a:p>
        </p:txBody>
      </p:sp>
    </p:spTree>
    <p:extLst>
      <p:ext uri="{BB962C8B-B14F-4D97-AF65-F5344CB8AC3E}">
        <p14:creationId xmlns:p14="http://schemas.microsoft.com/office/powerpoint/2010/main" val="282011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电子公文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GB/T</a:t>
            </a:r>
            <a:r>
              <a:rPr lang="zh-CN" altLang="en-US" dirty="0" smtClean="0"/>
              <a:t> </a:t>
            </a:r>
            <a:r>
              <a:rPr lang="en-US" altLang="zh-CN" dirty="0" smtClean="0"/>
              <a:t>9704-2012</a:t>
            </a:r>
          </a:p>
          <a:p>
            <a:pPr marL="0" indent="0">
              <a:buNone/>
            </a:pPr>
            <a:r>
              <a:rPr lang="zh-CN" altLang="en-US" dirty="0" smtClean="0"/>
              <a:t>党政机关公文格式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行文的基本格式</a:t>
            </a:r>
            <a:endParaRPr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422" y="0"/>
            <a:ext cx="4814597" cy="689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电子公文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GB/T</a:t>
            </a:r>
            <a:r>
              <a:rPr lang="zh-CN" altLang="en-US" dirty="0" smtClean="0"/>
              <a:t> </a:t>
            </a:r>
            <a:r>
              <a:rPr lang="en-US" altLang="zh-CN" dirty="0" smtClean="0"/>
              <a:t>9704-2012</a:t>
            </a:r>
          </a:p>
          <a:p>
            <a:pPr marL="0" indent="0">
              <a:buNone/>
            </a:pPr>
            <a:r>
              <a:rPr lang="zh-CN" altLang="en-US" dirty="0" smtClean="0"/>
              <a:t>党政机关公文格式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联合行文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611" y="0"/>
            <a:ext cx="4795934" cy="68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6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电子公文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GB/T</a:t>
            </a:r>
            <a:r>
              <a:rPr lang="zh-CN" altLang="en-US" dirty="0" smtClean="0"/>
              <a:t> </a:t>
            </a:r>
            <a:r>
              <a:rPr lang="en-US" altLang="zh-CN" dirty="0" smtClean="0"/>
              <a:t>9704-2012</a:t>
            </a:r>
          </a:p>
          <a:p>
            <a:pPr marL="0" indent="0">
              <a:buNone/>
            </a:pPr>
            <a:r>
              <a:rPr lang="zh-CN" altLang="en-US" dirty="0" smtClean="0"/>
              <a:t>党政机关公文格式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文的章（单章）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058" y="0"/>
            <a:ext cx="4751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电子公文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GB/T</a:t>
            </a:r>
            <a:r>
              <a:rPr lang="zh-CN" altLang="en-US" dirty="0" smtClean="0"/>
              <a:t> </a:t>
            </a:r>
            <a:r>
              <a:rPr lang="en-US" altLang="zh-CN" dirty="0" smtClean="0"/>
              <a:t>9704-2012</a:t>
            </a:r>
          </a:p>
          <a:p>
            <a:pPr marL="0" indent="0">
              <a:buNone/>
            </a:pPr>
            <a:r>
              <a:rPr lang="zh-CN" altLang="en-US" dirty="0" smtClean="0"/>
              <a:t>党政机关公文格式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无章的文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452" y="0"/>
            <a:ext cx="4790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6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电子公文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GB/T</a:t>
            </a:r>
            <a:r>
              <a:rPr lang="zh-CN" altLang="en-US" dirty="0" smtClean="0"/>
              <a:t> </a:t>
            </a:r>
            <a:r>
              <a:rPr lang="en-US" altLang="zh-CN" dirty="0" smtClean="0"/>
              <a:t>9704-2012</a:t>
            </a:r>
          </a:p>
          <a:p>
            <a:pPr marL="0" indent="0">
              <a:buNone/>
            </a:pPr>
            <a:r>
              <a:rPr lang="zh-CN" altLang="en-US" dirty="0" smtClean="0"/>
              <a:t>党政机关公文格式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文的章（多章）</a:t>
            </a:r>
            <a:endParaRPr lang="en-US" altLang="zh-CN" dirty="0" smtClean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482" y="0"/>
            <a:ext cx="4804570" cy="688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电子公文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GB/T</a:t>
            </a:r>
            <a:r>
              <a:rPr lang="zh-CN" altLang="en-US" dirty="0" smtClean="0"/>
              <a:t> </a:t>
            </a:r>
            <a:r>
              <a:rPr lang="en-US" altLang="zh-CN" dirty="0" smtClean="0"/>
              <a:t>9704-2012</a:t>
            </a:r>
          </a:p>
          <a:p>
            <a:pPr marL="0" indent="0">
              <a:buNone/>
            </a:pPr>
            <a:r>
              <a:rPr lang="zh-CN" altLang="en-US" dirty="0" smtClean="0"/>
              <a:t>党政机关公文格式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信函</a:t>
            </a:r>
            <a:endParaRPr lang="en-US" altLang="zh-CN" dirty="0" smtClean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811" y="0"/>
            <a:ext cx="4795935" cy="691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8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电子公文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GB/T</a:t>
            </a:r>
            <a:r>
              <a:rPr lang="zh-CN" altLang="en-US" dirty="0" smtClean="0"/>
              <a:t> </a:t>
            </a:r>
            <a:r>
              <a:rPr lang="en-US" altLang="zh-CN" dirty="0" smtClean="0"/>
              <a:t>9704-2012</a:t>
            </a:r>
          </a:p>
          <a:p>
            <a:pPr marL="0" indent="0">
              <a:buNone/>
            </a:pPr>
            <a:r>
              <a:rPr lang="zh-CN" altLang="en-US" dirty="0" smtClean="0"/>
              <a:t>党政机关公文格式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命令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918" y="0"/>
            <a:ext cx="4757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4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电子公文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 smtClean="0"/>
              <a:t>GB/T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9704-2012</a:t>
            </a:r>
            <a:r>
              <a:rPr lang="zh-CN" altLang="en-US" sz="3200" dirty="0"/>
              <a:t>　</a:t>
            </a:r>
            <a:r>
              <a:rPr lang="zh-CN" altLang="en-US" sz="3200" dirty="0" smtClean="0"/>
              <a:t>党政机关公文格式</a:t>
            </a:r>
            <a:endParaRPr lang="en-US" altLang="zh-CN" sz="3200" dirty="0" smtClean="0"/>
          </a:p>
          <a:p>
            <a:pPr lvl="1"/>
            <a:r>
              <a:rPr lang="zh-CN" altLang="en-US" sz="2800" dirty="0" smtClean="0"/>
              <a:t>几</a:t>
            </a:r>
            <a:r>
              <a:rPr lang="zh-CN" altLang="en-US" sz="2800" dirty="0" smtClean="0"/>
              <a:t>个要点</a:t>
            </a:r>
            <a:endParaRPr lang="en-US" altLang="zh-CN" sz="2800" dirty="0" smtClean="0"/>
          </a:p>
          <a:p>
            <a:pPr lvl="2"/>
            <a:r>
              <a:rPr lang="zh-CN" altLang="en-US" sz="2000" dirty="0" smtClean="0"/>
              <a:t>版心长宽是固定的、每页行数和每行字数，这些是基准</a:t>
            </a:r>
            <a:endParaRPr lang="en-US" altLang="zh-CN" sz="2000" dirty="0" smtClean="0"/>
          </a:p>
          <a:p>
            <a:pPr lvl="2"/>
            <a:r>
              <a:rPr lang="en-US" altLang="zh-CN" sz="2000" dirty="0" smtClean="0"/>
              <a:t>3</a:t>
            </a:r>
            <a:r>
              <a:rPr lang="zh-CN" altLang="en-US" sz="2000" dirty="0" smtClean="0"/>
              <a:t>号字的长宽约为</a:t>
            </a:r>
            <a:r>
              <a:rPr lang="en-US" altLang="zh-CN" sz="2000" dirty="0" smtClean="0"/>
              <a:t>5.54mm</a:t>
            </a:r>
            <a:endParaRPr lang="zh-CN" altLang="en-US" sz="2000" dirty="0" smtClean="0"/>
          </a:p>
          <a:p>
            <a:pPr lvl="2"/>
            <a:r>
              <a:rPr lang="zh-CN" altLang="en-US" sz="2000" dirty="0" smtClean="0"/>
              <a:t>最后一行字下边缘紧贴版心，很多软件无法实现</a:t>
            </a:r>
            <a:endParaRPr lang="en-US" altLang="zh-CN" sz="2000" dirty="0" smtClean="0"/>
          </a:p>
          <a:p>
            <a:pPr lvl="2"/>
            <a:r>
              <a:rPr lang="zh-CN" altLang="en-US" sz="2000" dirty="0" smtClean="0"/>
              <a:t>横排表格，页眉页脚也和竖排位置一样</a:t>
            </a:r>
            <a:endParaRPr lang="en-US" altLang="zh-CN" sz="2000" dirty="0" smtClean="0"/>
          </a:p>
          <a:p>
            <a:pPr lvl="2"/>
            <a:r>
              <a:rPr lang="zh-CN" altLang="en-US" sz="2000" dirty="0" smtClean="0"/>
              <a:t>对“美观”要求的</a:t>
            </a:r>
            <a:r>
              <a:rPr lang="zh-CN" altLang="en-US" sz="2000" dirty="0" smtClean="0"/>
              <a:t>掌握</a:t>
            </a:r>
            <a:endParaRPr lang="en-US" altLang="zh-CN" sz="2000" dirty="0" smtClean="0"/>
          </a:p>
          <a:p>
            <a:pPr lvl="2"/>
            <a:r>
              <a:rPr lang="zh-CN" altLang="en-US" sz="2000" dirty="0" smtClean="0"/>
              <a:t>流</a:t>
            </a:r>
            <a:r>
              <a:rPr lang="en-US" altLang="zh-CN" sz="2000" dirty="0" smtClean="0"/>
              <a:t>-&gt;</a:t>
            </a:r>
            <a:r>
              <a:rPr lang="zh-CN" altLang="en-US" sz="2000" dirty="0" smtClean="0"/>
              <a:t>版转换中对公文域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zh-CN" altLang="en-US" sz="2000" dirty="0" smtClean="0"/>
              <a:t>的支持</a:t>
            </a:r>
            <a:endParaRPr lang="en-US" altLang="zh-CN" sz="2000" dirty="0" smtClean="0"/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21" name="五角星 20"/>
          <p:cNvSpPr/>
          <p:nvPr/>
        </p:nvSpPr>
        <p:spPr>
          <a:xfrm>
            <a:off x="6955826" y="3386473"/>
            <a:ext cx="156174" cy="140499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677571" y="4276251"/>
            <a:ext cx="4279392" cy="2322576"/>
            <a:chOff x="4120897" y="4437888"/>
            <a:chExt cx="4279392" cy="2322576"/>
          </a:xfrm>
        </p:grpSpPr>
        <p:sp>
          <p:nvSpPr>
            <p:cNvPr id="5" name="矩形 4"/>
            <p:cNvSpPr/>
            <p:nvPr/>
          </p:nvSpPr>
          <p:spPr>
            <a:xfrm>
              <a:off x="4779264" y="4450080"/>
              <a:ext cx="2304288" cy="329184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791456" y="4949952"/>
              <a:ext cx="2304288" cy="329184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803648" y="5437632"/>
              <a:ext cx="2304288" cy="329184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4815840" y="5913120"/>
              <a:ext cx="2304288" cy="329184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箭头连接符 10"/>
            <p:cNvCxnSpPr/>
            <p:nvPr/>
          </p:nvCxnSpPr>
          <p:spPr>
            <a:xfrm>
              <a:off x="4572000" y="4437888"/>
              <a:ext cx="36576" cy="178003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4352544" y="4450080"/>
              <a:ext cx="353568" cy="12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4364736" y="6217920"/>
              <a:ext cx="353568" cy="12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4120897" y="4901184"/>
              <a:ext cx="4145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版心高</a:t>
              </a:r>
              <a:endParaRPr lang="zh-CN" altLang="en-US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376161" y="4498848"/>
              <a:ext cx="999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行间距</a:t>
              </a:r>
              <a:endParaRPr lang="zh-CN" altLang="en-US" dirty="0"/>
            </a:p>
          </p:txBody>
        </p:sp>
        <p:cxnSp>
          <p:nvCxnSpPr>
            <p:cNvPr id="17" name="直接连接符 16"/>
            <p:cNvCxnSpPr/>
            <p:nvPr/>
          </p:nvCxnSpPr>
          <p:spPr>
            <a:xfrm flipH="1">
              <a:off x="7168896" y="4437888"/>
              <a:ext cx="353568" cy="12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7168896" y="4925568"/>
              <a:ext cx="353568" cy="12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>
              <a:off x="7351776" y="4450080"/>
              <a:ext cx="24384" cy="48768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7388353" y="4986528"/>
              <a:ext cx="999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行间距</a:t>
              </a:r>
              <a:endParaRPr lang="zh-CN" altLang="en-US" dirty="0"/>
            </a:p>
          </p:txBody>
        </p:sp>
        <p:cxnSp>
          <p:nvCxnSpPr>
            <p:cNvPr id="23" name="直接连接符 22"/>
            <p:cNvCxnSpPr/>
            <p:nvPr/>
          </p:nvCxnSpPr>
          <p:spPr>
            <a:xfrm flipH="1">
              <a:off x="7181088" y="4925568"/>
              <a:ext cx="353568" cy="12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7181088" y="5413248"/>
              <a:ext cx="353568" cy="12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>
              <a:off x="7363968" y="4937760"/>
              <a:ext cx="24384" cy="48768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7400545" y="5462016"/>
              <a:ext cx="999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行间距</a:t>
              </a:r>
              <a:endParaRPr lang="zh-CN" altLang="en-US" dirty="0"/>
            </a:p>
          </p:txBody>
        </p:sp>
        <p:cxnSp>
          <p:nvCxnSpPr>
            <p:cNvPr id="27" name="直接连接符 26"/>
            <p:cNvCxnSpPr/>
            <p:nvPr/>
          </p:nvCxnSpPr>
          <p:spPr>
            <a:xfrm flipH="1">
              <a:off x="7193280" y="5401056"/>
              <a:ext cx="353568" cy="12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7193280" y="5888736"/>
              <a:ext cx="353568" cy="12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/>
          </p:nvCxnSpPr>
          <p:spPr>
            <a:xfrm>
              <a:off x="7376160" y="5413248"/>
              <a:ext cx="24384" cy="48768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/>
            <p:cNvSpPr txBox="1"/>
            <p:nvPr/>
          </p:nvSpPr>
          <p:spPr>
            <a:xfrm>
              <a:off x="7400545" y="5937504"/>
              <a:ext cx="999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行间距</a:t>
              </a:r>
              <a:endParaRPr lang="zh-CN" altLang="en-US" dirty="0"/>
            </a:p>
          </p:txBody>
        </p:sp>
        <p:cxnSp>
          <p:nvCxnSpPr>
            <p:cNvPr id="31" name="直接连接符 30"/>
            <p:cNvCxnSpPr/>
            <p:nvPr/>
          </p:nvCxnSpPr>
          <p:spPr>
            <a:xfrm flipH="1">
              <a:off x="7193280" y="5876544"/>
              <a:ext cx="353568" cy="12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7193280" y="6364224"/>
              <a:ext cx="353568" cy="12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/>
            <p:nvPr/>
          </p:nvCxnSpPr>
          <p:spPr>
            <a:xfrm>
              <a:off x="7376160" y="5888736"/>
              <a:ext cx="24384" cy="48768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>
              <a:off x="7095744" y="6242304"/>
              <a:ext cx="24384" cy="13411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6352032" y="6391132"/>
              <a:ext cx="1706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多出来的距离</a:t>
              </a:r>
              <a:endParaRPr lang="zh-CN" altLang="en-US" dirty="0"/>
            </a:p>
          </p:txBody>
        </p:sp>
      </p:grpSp>
      <p:sp>
        <p:nvSpPr>
          <p:cNvPr id="35" name="五角星 34"/>
          <p:cNvSpPr/>
          <p:nvPr/>
        </p:nvSpPr>
        <p:spPr>
          <a:xfrm>
            <a:off x="2408210" y="4703209"/>
            <a:ext cx="156174" cy="140499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43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版流一体化研究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88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版流一体化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000" dirty="0" smtClean="0"/>
              <a:t>基于</a:t>
            </a:r>
            <a:r>
              <a:rPr lang="en-US" altLang="zh-CN" sz="4000" dirty="0" smtClean="0"/>
              <a:t>UOF</a:t>
            </a:r>
            <a:r>
              <a:rPr lang="zh-CN" altLang="en-US" sz="4000" dirty="0" smtClean="0"/>
              <a:t>和</a:t>
            </a:r>
            <a:r>
              <a:rPr lang="en-US" altLang="zh-CN" sz="4000" dirty="0" smtClean="0"/>
              <a:t>OFD</a:t>
            </a:r>
            <a:r>
              <a:rPr lang="zh-CN" altLang="en-US" sz="4000" dirty="0" smtClean="0"/>
              <a:t>的版流一体化方案</a:t>
            </a:r>
            <a:endParaRPr lang="en-US" altLang="zh-CN" sz="4000" dirty="0" smtClean="0"/>
          </a:p>
          <a:p>
            <a:pPr lvl="1"/>
            <a:r>
              <a:rPr lang="zh-CN" altLang="en-US" sz="3600" dirty="0" smtClean="0"/>
              <a:t>数据共享</a:t>
            </a:r>
          </a:p>
          <a:p>
            <a:pPr lvl="1"/>
            <a:r>
              <a:rPr lang="zh-CN" altLang="en-US" sz="3600" dirty="0" smtClean="0"/>
              <a:t>独立工作，相互转换</a:t>
            </a:r>
          </a:p>
          <a:p>
            <a:pPr lvl="1"/>
            <a:r>
              <a:rPr lang="zh-CN" altLang="en-US" sz="3600" dirty="0" smtClean="0"/>
              <a:t>版式可再次编辑</a:t>
            </a:r>
            <a:endParaRPr lang="en-US" altLang="zh-CN" sz="36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7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中文流式文档标准</a:t>
            </a:r>
            <a:r>
              <a:rPr lang="en-US" altLang="zh-CN" dirty="0" smtClean="0"/>
              <a:t>-UOF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319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版流一体化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42841"/>
            <a:ext cx="7886700" cy="425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版流一体化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26" y="1480457"/>
            <a:ext cx="843991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7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中文流式文档标准</a:t>
            </a:r>
            <a:r>
              <a:rPr lang="en-US" altLang="zh-CN" dirty="0" smtClean="0"/>
              <a:t>-UOF</a:t>
            </a:r>
            <a:endParaRPr lang="zh-CN" altLang="en-US" dirty="0"/>
          </a:p>
        </p:txBody>
      </p:sp>
      <p:sp>
        <p:nvSpPr>
          <p:cNvPr id="4" name="圆角矩形 3"/>
          <p:cNvSpPr>
            <a:spLocks noChangeArrowheads="1"/>
          </p:cNvSpPr>
          <p:nvPr/>
        </p:nvSpPr>
        <p:spPr bwMode="auto">
          <a:xfrm>
            <a:off x="7374528" y="4058505"/>
            <a:ext cx="1398588" cy="5984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zh-CN" altLang="en-US" sz="1800" b="1" dirty="0">
                <a:solidFill>
                  <a:schemeClr val="bg1"/>
                </a:solidFill>
              </a:rPr>
              <a:t>“标文通”</a:t>
            </a:r>
            <a:r>
              <a:rPr lang="en-US" altLang="zh-CN" sz="1800" b="1" dirty="0">
                <a:solidFill>
                  <a:schemeClr val="bg1"/>
                </a:solidFill>
              </a:rPr>
              <a:t> 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en-US" altLang="zh-CN" sz="1800" b="1" dirty="0">
                <a:solidFill>
                  <a:schemeClr val="bg1"/>
                </a:solidFill>
              </a:rPr>
              <a:t>API 2.0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圆角矩形 4"/>
          <p:cNvSpPr>
            <a:spLocks noChangeArrowheads="1"/>
          </p:cNvSpPr>
          <p:nvPr/>
        </p:nvSpPr>
        <p:spPr bwMode="auto">
          <a:xfrm>
            <a:off x="4258774" y="3604480"/>
            <a:ext cx="1441450" cy="896937"/>
          </a:xfrm>
          <a:prstGeom prst="roundRect">
            <a:avLst>
              <a:gd name="adj" fmla="val 16667"/>
            </a:avLst>
          </a:prstGeom>
          <a:ln w="76200"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zh-CN" altLang="en-US" sz="1800" b="1" dirty="0">
                <a:solidFill>
                  <a:schemeClr val="bg1"/>
                </a:solidFill>
              </a:rPr>
              <a:t>“标文通”</a:t>
            </a:r>
            <a:r>
              <a:rPr lang="en-US" altLang="zh-CN" sz="1800" b="1" dirty="0">
                <a:solidFill>
                  <a:schemeClr val="bg1"/>
                </a:solidFill>
              </a:rPr>
              <a:t> 2.0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  <p:sp>
        <p:nvSpPr>
          <p:cNvPr id="6" name="圆角矩形 5"/>
          <p:cNvSpPr>
            <a:spLocks noChangeArrowheads="1"/>
          </p:cNvSpPr>
          <p:nvPr/>
        </p:nvSpPr>
        <p:spPr bwMode="auto">
          <a:xfrm>
            <a:off x="4381011" y="5739667"/>
            <a:ext cx="1322388" cy="9286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zh-CN" altLang="en-US" sz="1800" b="1" dirty="0">
                <a:solidFill>
                  <a:schemeClr val="bg1"/>
                </a:solidFill>
              </a:rPr>
              <a:t>“标文通”分级与测试规范</a:t>
            </a:r>
          </a:p>
        </p:txBody>
      </p:sp>
      <p:sp>
        <p:nvSpPr>
          <p:cNvPr id="7" name="圆角矩形 6"/>
          <p:cNvSpPr>
            <a:spLocks noChangeArrowheads="1"/>
          </p:cNvSpPr>
          <p:nvPr/>
        </p:nvSpPr>
        <p:spPr bwMode="auto">
          <a:xfrm>
            <a:off x="1921974" y="3604480"/>
            <a:ext cx="1439862" cy="8969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zh-CN" altLang="en-US" sz="1800" b="1" dirty="0">
                <a:solidFill>
                  <a:schemeClr val="bg1"/>
                </a:solidFill>
              </a:rPr>
              <a:t>“标文通”</a:t>
            </a:r>
            <a:r>
              <a:rPr lang="en-US" altLang="zh-CN" sz="1800" b="1" dirty="0">
                <a:solidFill>
                  <a:schemeClr val="bg1"/>
                </a:solidFill>
              </a:rPr>
              <a:t> </a:t>
            </a:r>
            <a:r>
              <a:rPr lang="zh-CN" altLang="en-US" sz="1800" b="1" dirty="0">
                <a:solidFill>
                  <a:schemeClr val="bg1"/>
                </a:solidFill>
              </a:rPr>
              <a:t>符合性和兼容性规范</a:t>
            </a:r>
          </a:p>
        </p:txBody>
      </p:sp>
      <p:cxnSp>
        <p:nvCxnSpPr>
          <p:cNvPr id="8" name="曲线连接符 7"/>
          <p:cNvCxnSpPr>
            <a:cxnSpLocks noChangeShapeType="1"/>
            <a:stCxn id="5" idx="3"/>
            <a:endCxn id="4" idx="1"/>
          </p:cNvCxnSpPr>
          <p:nvPr/>
        </p:nvCxnSpPr>
        <p:spPr bwMode="auto">
          <a:xfrm>
            <a:off x="5700224" y="4052949"/>
            <a:ext cx="1674304" cy="304800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曲线连接符 8"/>
          <p:cNvCxnSpPr>
            <a:cxnSpLocks noChangeShapeType="1"/>
            <a:stCxn id="5" idx="2"/>
            <a:endCxn id="6" idx="3"/>
          </p:cNvCxnSpPr>
          <p:nvPr/>
        </p:nvCxnSpPr>
        <p:spPr bwMode="auto">
          <a:xfrm rot="16200000" flipH="1">
            <a:off x="4489755" y="4991161"/>
            <a:ext cx="1703388" cy="723900"/>
          </a:xfrm>
          <a:prstGeom prst="curvedConnector4">
            <a:avLst>
              <a:gd name="adj1" fmla="val 36377"/>
              <a:gd name="adj2" fmla="val 131572"/>
            </a:avLst>
          </a:prstGeom>
          <a:ln>
            <a:headEnd/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曲线连接符 12"/>
          <p:cNvCxnSpPr>
            <a:cxnSpLocks noChangeShapeType="1"/>
            <a:stCxn id="5" idx="1"/>
            <a:endCxn id="7" idx="3"/>
          </p:cNvCxnSpPr>
          <p:nvPr/>
        </p:nvCxnSpPr>
        <p:spPr bwMode="auto">
          <a:xfrm rot="10800000">
            <a:off x="3361836" y="4052155"/>
            <a:ext cx="896938" cy="12700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090749" y="4272817"/>
            <a:ext cx="1144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>
                <a:solidFill>
                  <a:schemeClr val="tx1"/>
                </a:solidFill>
                <a:latin typeface="Arial" panose="020B0604020202020204" pitchFamily="34" charset="0"/>
              </a:rPr>
              <a:t>功能定义</a:t>
            </a: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3577736" y="3350480"/>
            <a:ext cx="714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>
                <a:solidFill>
                  <a:schemeClr val="tx1"/>
                </a:solidFill>
                <a:latin typeface="Arial" panose="020B0604020202020204" pitchFamily="34" charset="0"/>
              </a:rPr>
              <a:t>语义描述</a:t>
            </a:r>
          </a:p>
        </p:txBody>
      </p:sp>
      <p:cxnSp>
        <p:nvCxnSpPr>
          <p:cNvPr id="13" name="曲线连接符 27"/>
          <p:cNvCxnSpPr>
            <a:cxnSpLocks noChangeShapeType="1"/>
            <a:stCxn id="5" idx="2"/>
            <a:endCxn id="6" idx="1"/>
          </p:cNvCxnSpPr>
          <p:nvPr/>
        </p:nvCxnSpPr>
        <p:spPr bwMode="auto">
          <a:xfrm rot="5400000">
            <a:off x="3828561" y="5053867"/>
            <a:ext cx="1703388" cy="598488"/>
          </a:xfrm>
          <a:prstGeom prst="curvedConnector4">
            <a:avLst>
              <a:gd name="adj1" fmla="val 36377"/>
              <a:gd name="adj2" fmla="val 138272"/>
            </a:avLst>
          </a:prstGeom>
          <a:ln>
            <a:headEnd/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31"/>
          <p:cNvSpPr txBox="1">
            <a:spLocks noChangeArrowheads="1"/>
          </p:cNvSpPr>
          <p:nvPr/>
        </p:nvSpPr>
        <p:spPr bwMode="auto">
          <a:xfrm>
            <a:off x="3471374" y="509355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>
                <a:solidFill>
                  <a:schemeClr val="tx1"/>
                </a:solidFill>
                <a:latin typeface="Arial" panose="020B0604020202020204" pitchFamily="34" charset="0"/>
              </a:rPr>
              <a:t>功能分级</a:t>
            </a:r>
          </a:p>
        </p:txBody>
      </p:sp>
      <p:sp>
        <p:nvSpPr>
          <p:cNvPr id="15" name="TextBox 31"/>
          <p:cNvSpPr txBox="1">
            <a:spLocks noChangeArrowheads="1"/>
          </p:cNvSpPr>
          <p:nvPr/>
        </p:nvSpPr>
        <p:spPr bwMode="auto">
          <a:xfrm>
            <a:off x="5819286" y="509355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>
                <a:solidFill>
                  <a:schemeClr val="tx1"/>
                </a:solidFill>
                <a:latin typeface="Arial" panose="020B0604020202020204" pitchFamily="34" charset="0"/>
              </a:rPr>
              <a:t>测试要求</a:t>
            </a:r>
          </a:p>
        </p:txBody>
      </p:sp>
      <p:cxnSp>
        <p:nvCxnSpPr>
          <p:cNvPr id="16" name="直接连接符 15"/>
          <p:cNvCxnSpPr/>
          <p:nvPr/>
        </p:nvCxnSpPr>
        <p:spPr bwMode="auto">
          <a:xfrm flipV="1">
            <a:off x="229699" y="3017105"/>
            <a:ext cx="9072562" cy="42862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 bwMode="auto">
          <a:xfrm>
            <a:off x="221761" y="5004655"/>
            <a:ext cx="6811963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96"/>
          <p:cNvSpPr txBox="1">
            <a:spLocks noChangeArrowheads="1"/>
          </p:cNvSpPr>
          <p:nvPr/>
        </p:nvSpPr>
        <p:spPr bwMode="auto">
          <a:xfrm>
            <a:off x="337649" y="1764567"/>
            <a:ext cx="13684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</a:rPr>
              <a:t>应用领域</a:t>
            </a:r>
          </a:p>
        </p:txBody>
      </p:sp>
      <p:sp>
        <p:nvSpPr>
          <p:cNvPr id="19" name="TextBox 97"/>
          <p:cNvSpPr txBox="1">
            <a:spLocks noChangeArrowheads="1"/>
          </p:cNvSpPr>
          <p:nvPr/>
        </p:nvSpPr>
        <p:spPr bwMode="auto">
          <a:xfrm>
            <a:off x="337649" y="3682267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office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</a:rPr>
              <a:t>开发</a:t>
            </a:r>
          </a:p>
        </p:txBody>
      </p:sp>
      <p:sp>
        <p:nvSpPr>
          <p:cNvPr id="20" name="TextBox 98"/>
          <p:cNvSpPr txBox="1">
            <a:spLocks noChangeArrowheads="1"/>
          </p:cNvSpPr>
          <p:nvPr/>
        </p:nvSpPr>
        <p:spPr bwMode="auto">
          <a:xfrm>
            <a:off x="337649" y="5417405"/>
            <a:ext cx="1368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</a:rPr>
              <a:t>测试</a:t>
            </a:r>
          </a:p>
        </p:txBody>
      </p:sp>
      <p:sp>
        <p:nvSpPr>
          <p:cNvPr id="21" name="矩形 20"/>
          <p:cNvSpPr/>
          <p:nvPr/>
        </p:nvSpPr>
        <p:spPr bwMode="auto">
          <a:xfrm>
            <a:off x="7374528" y="3215542"/>
            <a:ext cx="1470025" cy="571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zh-CN" altLang="en-US" sz="1600" b="1" dirty="0">
                <a:solidFill>
                  <a:schemeClr val="bg1"/>
                </a:solidFill>
              </a:rPr>
              <a:t>办公软件</a:t>
            </a:r>
            <a:endParaRPr lang="en-US" altLang="zh-CN" sz="1600" b="1" dirty="0">
              <a:solidFill>
                <a:schemeClr val="bg1"/>
              </a:solidFill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en-US" altLang="zh-CN" sz="1600" b="1" dirty="0">
                <a:solidFill>
                  <a:schemeClr val="bg1"/>
                </a:solidFill>
              </a:rPr>
              <a:t>API</a:t>
            </a:r>
            <a:r>
              <a:rPr lang="zh-CN" altLang="en-US" sz="1600" b="1" dirty="0">
                <a:solidFill>
                  <a:schemeClr val="bg1"/>
                </a:solidFill>
              </a:rPr>
              <a:t>规范补篇</a:t>
            </a:r>
          </a:p>
        </p:txBody>
      </p:sp>
      <p:sp>
        <p:nvSpPr>
          <p:cNvPr id="22" name="矩形 21"/>
          <p:cNvSpPr/>
          <p:nvPr/>
        </p:nvSpPr>
        <p:spPr bwMode="auto">
          <a:xfrm>
            <a:off x="2039449" y="1859817"/>
            <a:ext cx="2179637" cy="571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zh-CN" altLang="en-US" sz="1600" b="1" dirty="0">
                <a:solidFill>
                  <a:schemeClr val="bg1"/>
                </a:solidFill>
              </a:rPr>
              <a:t>网络办公文档数据格式互联互通技术要求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4436574" y="1859817"/>
            <a:ext cx="1825625" cy="571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zh-CN" altLang="en-US" sz="1600" b="1" dirty="0">
                <a:solidFill>
                  <a:schemeClr val="bg1"/>
                </a:solidFill>
              </a:rPr>
              <a:t>标文通支持电子公文的实施指南</a:t>
            </a:r>
            <a:r>
              <a:rPr lang="en-US" altLang="zh-CN" sz="1600" b="1" dirty="0">
                <a:solidFill>
                  <a:schemeClr val="bg1"/>
                </a:solidFill>
              </a:rPr>
              <a:t>2.0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6459049" y="1859817"/>
            <a:ext cx="2172887" cy="5937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zh-CN" altLang="en-US" sz="1600" b="1" dirty="0">
                <a:solidFill>
                  <a:schemeClr val="bg1"/>
                </a:solidFill>
              </a:rPr>
              <a:t>面向移动终端的“标文通”应用指南</a:t>
            </a:r>
          </a:p>
        </p:txBody>
      </p:sp>
      <p:cxnSp>
        <p:nvCxnSpPr>
          <p:cNvPr id="25" name="曲线连接符 24"/>
          <p:cNvCxnSpPr>
            <a:cxnSpLocks noChangeShapeType="1"/>
            <a:stCxn id="5" idx="3"/>
            <a:endCxn id="21" idx="1"/>
          </p:cNvCxnSpPr>
          <p:nvPr/>
        </p:nvCxnSpPr>
        <p:spPr bwMode="auto">
          <a:xfrm flipV="1">
            <a:off x="5700224" y="3501292"/>
            <a:ext cx="1674304" cy="551657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曲线连接符 12"/>
          <p:cNvCxnSpPr>
            <a:cxnSpLocks noChangeShapeType="1"/>
            <a:stCxn id="5" idx="0"/>
            <a:endCxn id="22" idx="2"/>
          </p:cNvCxnSpPr>
          <p:nvPr/>
        </p:nvCxnSpPr>
        <p:spPr bwMode="auto">
          <a:xfrm rot="16200000" flipV="1">
            <a:off x="3467405" y="2092386"/>
            <a:ext cx="1173163" cy="1851025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曲线连接符 12"/>
          <p:cNvCxnSpPr>
            <a:cxnSpLocks noChangeShapeType="1"/>
            <a:stCxn id="5" idx="0"/>
            <a:endCxn id="24" idx="2"/>
          </p:cNvCxnSpPr>
          <p:nvPr/>
        </p:nvCxnSpPr>
        <p:spPr bwMode="auto">
          <a:xfrm rot="5400000" flipH="1" flipV="1">
            <a:off x="5687027" y="1746014"/>
            <a:ext cx="1150938" cy="2565994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曲线连接符 12"/>
          <p:cNvCxnSpPr>
            <a:cxnSpLocks noChangeShapeType="1"/>
            <a:stCxn id="5" idx="0"/>
            <a:endCxn id="23" idx="2"/>
          </p:cNvCxnSpPr>
          <p:nvPr/>
        </p:nvCxnSpPr>
        <p:spPr bwMode="auto">
          <a:xfrm rot="5400000" flipH="1" flipV="1">
            <a:off x="4577861" y="2832955"/>
            <a:ext cx="1173163" cy="369887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6060586" y="3312380"/>
            <a:ext cx="1144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>
                <a:solidFill>
                  <a:schemeClr val="tx1"/>
                </a:solidFill>
                <a:latin typeface="Arial" panose="020B0604020202020204" pitchFamily="34" charset="0"/>
              </a:rPr>
              <a:t>软件功能</a:t>
            </a:r>
          </a:p>
        </p:txBody>
      </p:sp>
      <p:cxnSp>
        <p:nvCxnSpPr>
          <p:cNvPr id="30" name="直接连接符 29"/>
          <p:cNvCxnSpPr/>
          <p:nvPr/>
        </p:nvCxnSpPr>
        <p:spPr bwMode="auto">
          <a:xfrm>
            <a:off x="7033724" y="3017105"/>
            <a:ext cx="0" cy="3787775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TextBox 97"/>
          <p:cNvSpPr txBox="1">
            <a:spLocks noChangeArrowheads="1"/>
          </p:cNvSpPr>
          <p:nvPr/>
        </p:nvSpPr>
        <p:spPr bwMode="auto">
          <a:xfrm>
            <a:off x="7604081" y="5120923"/>
            <a:ext cx="105223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二次开发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5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中文流式文档标准</a:t>
            </a:r>
            <a:r>
              <a:rPr lang="en-US" altLang="zh-CN" dirty="0" smtClean="0"/>
              <a:t>-UOF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426464"/>
            <a:ext cx="7886700" cy="4750499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办公文档格式规范（“标文通”）</a:t>
            </a:r>
            <a:endParaRPr lang="en-US" altLang="zh-CN" dirty="0" smtClean="0"/>
          </a:p>
          <a:p>
            <a:pPr marL="514350" lvl="2">
              <a:spcBef>
                <a:spcPts val="750"/>
              </a:spcBef>
            </a:pPr>
            <a:r>
              <a:rPr lang="en-US" altLang="zh-CN" sz="1800" dirty="0" smtClean="0">
                <a:solidFill>
                  <a:srgbClr val="000000"/>
                </a:solidFill>
              </a:rPr>
              <a:t>The </a:t>
            </a:r>
            <a:r>
              <a:rPr lang="en-US" altLang="zh-CN" sz="1800" dirty="0">
                <a:solidFill>
                  <a:srgbClr val="000000"/>
                </a:solidFill>
              </a:rPr>
              <a:t>Chinese office file format (version 2)</a:t>
            </a:r>
          </a:p>
          <a:p>
            <a:r>
              <a:rPr lang="zh-CN" altLang="en-US" dirty="0" smtClean="0"/>
              <a:t>办公文档</a:t>
            </a:r>
            <a:r>
              <a:rPr lang="en-US" altLang="zh-CN" dirty="0" smtClean="0"/>
              <a:t>API</a:t>
            </a:r>
          </a:p>
          <a:p>
            <a:pPr marL="514350" lvl="2">
              <a:spcBef>
                <a:spcPts val="750"/>
              </a:spcBef>
            </a:pPr>
            <a:r>
              <a:rPr lang="en-US" altLang="zh-CN" sz="1800" dirty="0">
                <a:solidFill>
                  <a:srgbClr val="000000"/>
                </a:solidFill>
              </a:rPr>
              <a:t>Chinese office software application programming interface</a:t>
            </a:r>
            <a:r>
              <a:rPr lang="zh-CN" altLang="en-US" sz="1800" dirty="0">
                <a:solidFill>
                  <a:srgbClr val="000000"/>
                </a:solidFill>
              </a:rPr>
              <a:t>（</a:t>
            </a:r>
            <a:r>
              <a:rPr lang="en-US" altLang="zh-CN" sz="1800" dirty="0">
                <a:solidFill>
                  <a:srgbClr val="000000"/>
                </a:solidFill>
              </a:rPr>
              <a:t>API</a:t>
            </a:r>
            <a:r>
              <a:rPr lang="zh-CN" altLang="en-US" sz="1800" dirty="0">
                <a:solidFill>
                  <a:srgbClr val="000000"/>
                </a:solidFill>
              </a:rPr>
              <a:t>）</a:t>
            </a:r>
            <a:r>
              <a:rPr lang="en-US" altLang="zh-CN" sz="1800" dirty="0">
                <a:solidFill>
                  <a:srgbClr val="000000"/>
                </a:solidFill>
              </a:rPr>
              <a:t> v2.0</a:t>
            </a:r>
          </a:p>
          <a:p>
            <a:r>
              <a:rPr lang="zh-CN" altLang="en-US" dirty="0" smtClean="0"/>
              <a:t>“标文通”符合性和兼容性规范</a:t>
            </a:r>
            <a:endParaRPr lang="en-US" altLang="zh-CN" dirty="0" smtClean="0"/>
          </a:p>
          <a:p>
            <a:pPr marL="514350" lvl="2">
              <a:spcBef>
                <a:spcPts val="750"/>
              </a:spcBef>
            </a:pPr>
            <a:r>
              <a:rPr lang="en-US" altLang="zh-CN" dirty="0" smtClean="0">
                <a:latin typeface="Arial" charset="0"/>
              </a:rPr>
              <a:t>Conformance and compatibility rules for Chinese office file format</a:t>
            </a:r>
          </a:p>
          <a:p>
            <a:r>
              <a:rPr lang="zh-CN" altLang="en-US" dirty="0" smtClean="0"/>
              <a:t>“标文通”分级与测试规范</a:t>
            </a:r>
            <a:endParaRPr lang="en-US" altLang="zh-CN" dirty="0" smtClean="0"/>
          </a:p>
          <a:p>
            <a:pPr marL="514350" lvl="2">
              <a:spcBef>
                <a:spcPts val="750"/>
              </a:spcBef>
            </a:pPr>
            <a:r>
              <a:rPr lang="en-US" altLang="zh-CN" sz="1800" dirty="0" smtClean="0">
                <a:solidFill>
                  <a:srgbClr val="000000"/>
                </a:solidFill>
              </a:rPr>
              <a:t>Functions </a:t>
            </a:r>
            <a:r>
              <a:rPr lang="en-US" altLang="zh-CN" sz="1800" dirty="0">
                <a:solidFill>
                  <a:srgbClr val="000000"/>
                </a:solidFill>
              </a:rPr>
              <a:t>classification and testing for Chinese office file format</a:t>
            </a:r>
          </a:p>
          <a:p>
            <a:r>
              <a:rPr lang="zh-CN" altLang="en-US" dirty="0" smtClean="0"/>
              <a:t>办公软件</a:t>
            </a:r>
            <a:r>
              <a:rPr lang="en-US" altLang="zh-CN" dirty="0" smtClean="0"/>
              <a:t>API</a:t>
            </a:r>
            <a:r>
              <a:rPr lang="zh-CN" altLang="en-US" dirty="0" smtClean="0"/>
              <a:t>补篇</a:t>
            </a:r>
            <a:endParaRPr lang="en-US" altLang="zh-CN" dirty="0" smtClean="0"/>
          </a:p>
          <a:p>
            <a:pPr lvl="1"/>
            <a:r>
              <a:rPr lang="en-US" altLang="zh-CN" dirty="0"/>
              <a:t>Supplementary Specification for Office software API</a:t>
            </a:r>
          </a:p>
          <a:p>
            <a:r>
              <a:rPr lang="zh-CN" altLang="en-US" dirty="0" smtClean="0"/>
              <a:t>标文通支持电子公文的实施指南</a:t>
            </a:r>
            <a:endParaRPr lang="en-US" altLang="zh-CN" sz="1800" dirty="0"/>
          </a:p>
          <a:p>
            <a:pPr lvl="1"/>
            <a:r>
              <a:rPr lang="en-US" altLang="zh-CN" dirty="0">
                <a:solidFill>
                  <a:srgbClr val="000000"/>
                </a:solidFill>
              </a:rPr>
              <a:t>Implementation Guide for Supporting Standard Electronic Official Document by UOF</a:t>
            </a:r>
          </a:p>
          <a:p>
            <a:r>
              <a:rPr lang="zh-CN" altLang="en-US" dirty="0" smtClean="0"/>
              <a:t>网络办公文档数据格式互联互通技术要求</a:t>
            </a:r>
            <a:endParaRPr lang="en-US" altLang="zh-CN" dirty="0" smtClean="0"/>
          </a:p>
          <a:p>
            <a:pPr lvl="1"/>
            <a:r>
              <a:rPr lang="en-US" altLang="zh-CN" dirty="0">
                <a:solidFill>
                  <a:srgbClr val="000000"/>
                </a:solidFill>
              </a:rPr>
              <a:t>Technical requirements of data interconnection for web office document format</a:t>
            </a:r>
          </a:p>
          <a:p>
            <a:r>
              <a:rPr lang="zh-CN" altLang="en-US" dirty="0" smtClean="0">
                <a:solidFill>
                  <a:srgbClr val="000000"/>
                </a:solidFill>
              </a:rPr>
              <a:t>面向移动终端的“标文通”应用指南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pPr lvl="1"/>
            <a:r>
              <a:rPr lang="en-US" altLang="zh-CN" dirty="0">
                <a:solidFill>
                  <a:srgbClr val="000000"/>
                </a:solidFill>
              </a:rPr>
              <a:t>UOF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apply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guideline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for mobile terminal device</a:t>
            </a:r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8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中文流式文档标准</a:t>
            </a:r>
            <a:r>
              <a:rPr lang="en-US" altLang="zh-CN" dirty="0" smtClean="0"/>
              <a:t>-UOF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 smtClean="0"/>
              <a:t>测试研究</a:t>
            </a:r>
            <a:endParaRPr lang="en-US" altLang="zh-CN" b="1" dirty="0" smtClean="0"/>
          </a:p>
          <a:p>
            <a:endParaRPr lang="en-US" altLang="zh-CN" dirty="0"/>
          </a:p>
          <a:p>
            <a:r>
              <a:rPr lang="en-US" altLang="zh-CN" dirty="0" smtClean="0"/>
              <a:t>UOF 2.0</a:t>
            </a:r>
            <a:r>
              <a:rPr lang="zh-CN" altLang="en-US" dirty="0" smtClean="0"/>
              <a:t>标准符合性测试</a:t>
            </a:r>
            <a:endParaRPr lang="en-US" altLang="zh-CN" dirty="0" smtClean="0"/>
          </a:p>
          <a:p>
            <a:pPr lvl="1"/>
            <a:r>
              <a:rPr lang="en-US" altLang="zh-CN" sz="1700" dirty="0">
                <a:latin typeface="Arial" charset="0"/>
              </a:rPr>
              <a:t>Conformance Testing for UOF 2.0</a:t>
            </a:r>
          </a:p>
          <a:p>
            <a:r>
              <a:rPr lang="en-US" altLang="zh-CN" dirty="0" smtClean="0"/>
              <a:t>UOF 2.0</a:t>
            </a:r>
            <a:r>
              <a:rPr lang="zh-CN" altLang="en-US" dirty="0" smtClean="0"/>
              <a:t>产品兼容性测试</a:t>
            </a:r>
            <a:endParaRPr lang="en-US" altLang="zh-CN" dirty="0" smtClean="0"/>
          </a:p>
          <a:p>
            <a:pPr lvl="1"/>
            <a:r>
              <a:rPr lang="en-US" altLang="zh-CN" sz="1700" dirty="0" smtClean="0">
                <a:latin typeface="Arial" charset="0"/>
              </a:rPr>
              <a:t>Compatibility Test for office supporting UOF 2.0 file format</a:t>
            </a:r>
          </a:p>
          <a:p>
            <a:r>
              <a:rPr lang="en-US" altLang="zh-CN" dirty="0" smtClean="0"/>
              <a:t>GB/T 9704-2012《</a:t>
            </a:r>
            <a:r>
              <a:rPr lang="zh-CN" altLang="en-US" dirty="0" smtClean="0"/>
              <a:t>党政机关公文格式</a:t>
            </a:r>
            <a:r>
              <a:rPr lang="en-US" altLang="zh-CN" dirty="0" smtClean="0"/>
              <a:t>》</a:t>
            </a:r>
            <a:r>
              <a:rPr lang="zh-CN" altLang="en-US" dirty="0" smtClean="0"/>
              <a:t>符合性测试</a:t>
            </a:r>
            <a:endParaRPr lang="en-US" altLang="zh-CN" dirty="0" smtClean="0"/>
          </a:p>
          <a:p>
            <a:pPr lvl="1"/>
            <a:r>
              <a:rPr lang="en-US" altLang="zh-CN" sz="1700" dirty="0" smtClean="0">
                <a:latin typeface="Arial" charset="0"/>
              </a:rPr>
              <a:t>Conformance Testing for </a:t>
            </a:r>
            <a:r>
              <a:rPr lang="en-US" altLang="zh-CN" sz="1700" dirty="0" smtClean="0"/>
              <a:t>GB/T 9704-2012 </a:t>
            </a:r>
          </a:p>
          <a:p>
            <a:r>
              <a:rPr lang="en-US" altLang="zh-CN" dirty="0" smtClean="0"/>
              <a:t>《UOF2.0</a:t>
            </a:r>
            <a:r>
              <a:rPr lang="zh-CN" altLang="en-US" dirty="0" smtClean="0"/>
              <a:t>支持电子公文实施指南</a:t>
            </a:r>
            <a:r>
              <a:rPr lang="en-US" altLang="zh-CN" dirty="0" smtClean="0"/>
              <a:t>》</a:t>
            </a:r>
            <a:r>
              <a:rPr lang="zh-CN" altLang="en-US" dirty="0" smtClean="0"/>
              <a:t>符合性测试</a:t>
            </a:r>
            <a:endParaRPr lang="en-US" altLang="zh-CN" dirty="0" smtClean="0"/>
          </a:p>
          <a:p>
            <a:pPr marL="514350" lvl="2">
              <a:spcBef>
                <a:spcPts val="750"/>
              </a:spcBef>
            </a:pPr>
            <a:r>
              <a:rPr lang="en-US" altLang="zh-CN" sz="1400" dirty="0" smtClean="0">
                <a:latin typeface="Arial" charset="0"/>
              </a:rPr>
              <a:t>Conformance Testing </a:t>
            </a:r>
            <a:r>
              <a:rPr lang="en-US" altLang="zh-CN" sz="1400" dirty="0" smtClean="0"/>
              <a:t>for Electronic Official Document by UOF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72886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中文流式文档标准</a:t>
            </a:r>
            <a:r>
              <a:rPr lang="en-US" altLang="zh-CN" dirty="0" smtClean="0"/>
              <a:t>-UOF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中文排版的支持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78" y="2254028"/>
            <a:ext cx="7570859" cy="386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中文流式文档标准</a:t>
            </a:r>
            <a:r>
              <a:rPr lang="en-US" altLang="zh-CN" dirty="0" smtClean="0"/>
              <a:t>-UOF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中文排版的支持</a:t>
            </a:r>
            <a:endParaRPr lang="en-US" altLang="zh-CN" dirty="0" smtClean="0"/>
          </a:p>
          <a:p>
            <a:endParaRPr lang="en-US" altLang="zh-CN" dirty="0" smtClean="0"/>
          </a:p>
          <a:p>
            <a:pPr lvl="1"/>
            <a:r>
              <a:rPr lang="zh-CN" altLang="en-US" dirty="0" smtClean="0"/>
              <a:t>文字方向：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纵排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zh-CN" altLang="en-US" dirty="0" smtClean="0"/>
              <a:t>双行合一：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段落属性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zh-CN" altLang="en-US" dirty="0" smtClean="0"/>
              <a:t>首尾禁则：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段落属性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zh-CN" altLang="en-US" dirty="0"/>
              <a:t>语言标识</a:t>
            </a:r>
            <a:r>
              <a:rPr lang="zh-CN" altLang="en-US" dirty="0" smtClean="0"/>
              <a:t>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用于</a:t>
            </a:r>
            <a:r>
              <a:rPr lang="zh-CN" altLang="en-US" dirty="0"/>
              <a:t>限定多</a:t>
            </a:r>
            <a:r>
              <a:rPr lang="zh-CN" altLang="en-US" dirty="0" smtClean="0"/>
              <a:t>语言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环境下</a:t>
            </a:r>
            <a:r>
              <a:rPr lang="zh-CN" altLang="en-US" dirty="0"/>
              <a:t>的排版</a:t>
            </a:r>
            <a:r>
              <a:rPr lang="zh-CN" altLang="en-US" dirty="0" smtClean="0"/>
              <a:t>绘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制</a:t>
            </a:r>
            <a:r>
              <a:rPr lang="zh-CN" altLang="en-US" dirty="0"/>
              <a:t>效果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056" y="1584816"/>
            <a:ext cx="5587773" cy="458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中文流式文档标准</a:t>
            </a:r>
            <a:r>
              <a:rPr lang="en-US" altLang="zh-CN" dirty="0"/>
              <a:t>-UOF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zh-CN" sz="2400" dirty="0"/>
              <a:t>中文办公软件对于公文域可能存在多种实现方式，例如，文字表单元、批注或文本框等等</a:t>
            </a:r>
            <a:r>
              <a:rPr lang="zh-CN" altLang="zh-CN" sz="2400" dirty="0" smtClean="0"/>
              <a:t>。但</a:t>
            </a:r>
            <a:r>
              <a:rPr lang="zh-CN" altLang="en-US" sz="2400" dirty="0" smtClean="0"/>
              <a:t>需要</a:t>
            </a:r>
            <a:r>
              <a:rPr lang="zh-CN" altLang="zh-CN" sz="2400" dirty="0" smtClean="0"/>
              <a:t>公文</a:t>
            </a:r>
            <a:r>
              <a:rPr lang="zh-CN" altLang="zh-CN" sz="2400" dirty="0"/>
              <a:t>域对象满足下列条件：</a:t>
            </a:r>
          </a:p>
          <a:p>
            <a:pPr lvl="1"/>
            <a:r>
              <a:rPr lang="zh-CN" altLang="zh-CN" dirty="0"/>
              <a:t>易于在不同的办公软件中交换，有基本一致的显现效果，并有较好的兼容性，不易跑版；</a:t>
            </a:r>
          </a:p>
          <a:p>
            <a:pPr lvl="1"/>
            <a:r>
              <a:rPr lang="zh-CN" altLang="zh-CN" dirty="0"/>
              <a:t>应该能够区别其他的文档部分，并具有唯一名称，以明显的形式向用户表明某部分是特定的公文域；</a:t>
            </a:r>
          </a:p>
          <a:p>
            <a:pPr lvl="1"/>
            <a:r>
              <a:rPr lang="zh-CN" altLang="zh-CN" dirty="0"/>
              <a:t>公文域对象不占用或很少占用显示空间，可以选择不显现或不打印公文域对象的外观，效果类似于“批注”</a:t>
            </a:r>
            <a:r>
              <a:rPr lang="zh-CN" altLang="zh-CN" dirty="0" smtClean="0"/>
              <a:t>；</a:t>
            </a:r>
            <a:endParaRPr lang="en-US" altLang="zh-CN" dirty="0" smtClean="0"/>
          </a:p>
          <a:p>
            <a:pPr lvl="1"/>
            <a:r>
              <a:rPr lang="zh-CN" altLang="zh-CN" dirty="0"/>
              <a:t>可以在任何位置精确放置；</a:t>
            </a:r>
          </a:p>
          <a:p>
            <a:pPr lvl="1"/>
            <a:r>
              <a:rPr lang="zh-CN" altLang="zh-CN" dirty="0"/>
              <a:t>能够跨页；</a:t>
            </a:r>
          </a:p>
          <a:p>
            <a:pPr lvl="1"/>
            <a:r>
              <a:rPr lang="zh-CN" altLang="zh-CN" dirty="0"/>
              <a:t>能够放置和提取公文体节点的内容，包括文本、图片、文字表和其他内嵌对象等等；</a:t>
            </a:r>
          </a:p>
          <a:p>
            <a:pPr lvl="1"/>
            <a:r>
              <a:rPr lang="zh-CN" altLang="zh-CN" dirty="0"/>
              <a:t>可以对公文域进行插入、拷贝、修改、删除等常规编辑操作；</a:t>
            </a:r>
          </a:p>
          <a:p>
            <a:pPr lvl="1"/>
            <a:r>
              <a:rPr lang="zh-CN" altLang="zh-CN" dirty="0"/>
              <a:t>应该能够控制是否允许编辑、打印和显现。未来能够加入安全加密机制</a:t>
            </a:r>
            <a:r>
              <a:rPr lang="zh-CN" altLang="zh-CN" dirty="0" smtClean="0"/>
              <a:t>。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6363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11816</TotalTime>
  <Words>846</Words>
  <Application>Microsoft Office PowerPoint</Application>
  <PresentationFormat>全屏显示(4:3)</PresentationFormat>
  <Paragraphs>197</Paragraphs>
  <Slides>31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1" baseType="lpstr">
      <vt:lpstr>黑体</vt:lpstr>
      <vt:lpstr>楷体</vt:lpstr>
      <vt:lpstr>宋体</vt:lpstr>
      <vt:lpstr>Arial</vt:lpstr>
      <vt:lpstr>Calibri</vt:lpstr>
      <vt:lpstr>Calibri Light</vt:lpstr>
      <vt:lpstr>Times New Roman</vt:lpstr>
      <vt:lpstr>Office 主题</vt:lpstr>
      <vt:lpstr>Visio.Drawing.11</vt:lpstr>
      <vt:lpstr>Microsoft Excel 97-2003 工作表</vt:lpstr>
      <vt:lpstr>中文流式、版式标准化工作介绍</vt:lpstr>
      <vt:lpstr>中文流式、版式标准化工作介绍</vt:lpstr>
      <vt:lpstr>中文流式文档标准-UOF</vt:lpstr>
      <vt:lpstr>中文流式文档标准-UOF</vt:lpstr>
      <vt:lpstr>中文流式文档标准-UOF</vt:lpstr>
      <vt:lpstr>中文流式文档标准-UOF</vt:lpstr>
      <vt:lpstr>中文流式文档标准-UOF</vt:lpstr>
      <vt:lpstr>中文流式文档标准-UOF</vt:lpstr>
      <vt:lpstr>中文流式文档标准-UOF</vt:lpstr>
      <vt:lpstr>中文流式文档标准-UOF</vt:lpstr>
      <vt:lpstr>中文流式文档标准-UOF</vt:lpstr>
      <vt:lpstr>中文版式文档标准-OFD</vt:lpstr>
      <vt:lpstr>中文版式文档标准-OFD</vt:lpstr>
      <vt:lpstr>中文版式文档标准-OFD</vt:lpstr>
      <vt:lpstr>中文版式文档标准-OFD</vt:lpstr>
      <vt:lpstr>中文版式文档标准-OFD</vt:lpstr>
      <vt:lpstr>中文版式文档标准-OFD</vt:lpstr>
      <vt:lpstr>电子公文</vt:lpstr>
      <vt:lpstr>电子公文</vt:lpstr>
      <vt:lpstr>电子公文</vt:lpstr>
      <vt:lpstr>电子公文</vt:lpstr>
      <vt:lpstr>电子公文</vt:lpstr>
      <vt:lpstr>电子公文</vt:lpstr>
      <vt:lpstr>电子公文</vt:lpstr>
      <vt:lpstr>电子公文</vt:lpstr>
      <vt:lpstr>电子公文</vt:lpstr>
      <vt:lpstr>电子公文</vt:lpstr>
      <vt:lpstr>版流一体化研究</vt:lpstr>
      <vt:lpstr>版流一体化</vt:lpstr>
      <vt:lpstr>版流一体化</vt:lpstr>
      <vt:lpstr>版流一体化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中文流式版式标准与W3C</dc:title>
  <dc:creator>user</dc:creator>
  <cp:lastModifiedBy>user</cp:lastModifiedBy>
  <cp:revision>29</cp:revision>
  <dcterms:created xsi:type="dcterms:W3CDTF">2014-09-01T01:10:04Z</dcterms:created>
  <dcterms:modified xsi:type="dcterms:W3CDTF">2014-09-10T00:55:31Z</dcterms:modified>
</cp:coreProperties>
</file>